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2" r:id="rId4"/>
    <p:sldMasterId id="2147484102" r:id="rId5"/>
  </p:sldMasterIdLst>
  <p:notesMasterIdLst>
    <p:notesMasterId r:id="rId20"/>
  </p:notesMasterIdLst>
  <p:handoutMasterIdLst>
    <p:handoutMasterId r:id="rId21"/>
  </p:handoutMasterIdLst>
  <p:sldIdLst>
    <p:sldId id="256" r:id="rId6"/>
    <p:sldId id="372" r:id="rId7"/>
    <p:sldId id="375" r:id="rId8"/>
    <p:sldId id="380" r:id="rId9"/>
    <p:sldId id="383" r:id="rId10"/>
    <p:sldId id="384" r:id="rId11"/>
    <p:sldId id="389" r:id="rId12"/>
    <p:sldId id="385" r:id="rId13"/>
    <p:sldId id="390" r:id="rId14"/>
    <p:sldId id="386" r:id="rId15"/>
    <p:sldId id="309" r:id="rId16"/>
    <p:sldId id="381" r:id="rId17"/>
    <p:sldId id="379" r:id="rId18"/>
    <p:sldId id="388" r:id="rId1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C1026F7-0088-4477-B73C-1312E64D82C6}">
          <p14:sldIdLst>
            <p14:sldId id="256"/>
            <p14:sldId id="372"/>
            <p14:sldId id="375"/>
            <p14:sldId id="380"/>
            <p14:sldId id="383"/>
            <p14:sldId id="384"/>
            <p14:sldId id="389"/>
            <p14:sldId id="385"/>
            <p14:sldId id="390"/>
            <p14:sldId id="386"/>
            <p14:sldId id="309"/>
            <p14:sldId id="381"/>
            <p14:sldId id="379"/>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383" autoAdjust="0"/>
  </p:normalViewPr>
  <p:slideViewPr>
    <p:cSldViewPr snapToGrid="0">
      <p:cViewPr varScale="1">
        <p:scale>
          <a:sx n="93" d="100"/>
          <a:sy n="93" d="100"/>
        </p:scale>
        <p:origin x="121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06"/>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isto Åsa /Akut Medicin Geriatrik och Rehabilitering Avesta /Avesta" userId="7993e394-b3d3-4553-8a8a-03af52d471b4" providerId="ADAL" clId="{90DBDC06-92B8-4292-AA69-7BFBB925AAE0}"/>
    <pc:docChg chg="custSel addSld delSld modSld modSection">
      <pc:chgData name="Koivisto Åsa /Akut Medicin Geriatrik och Rehabilitering Avesta /Avesta" userId="7993e394-b3d3-4553-8a8a-03af52d471b4" providerId="ADAL" clId="{90DBDC06-92B8-4292-AA69-7BFBB925AAE0}" dt="2026-03-09T07:42:53.568" v="435" actId="1076"/>
      <pc:docMkLst>
        <pc:docMk/>
      </pc:docMkLst>
      <pc:sldChg chg="modSp mod modNotesTx">
        <pc:chgData name="Koivisto Åsa /Akut Medicin Geriatrik och Rehabilitering Avesta /Avesta" userId="7993e394-b3d3-4553-8a8a-03af52d471b4" providerId="ADAL" clId="{90DBDC06-92B8-4292-AA69-7BFBB925AAE0}" dt="2026-02-26T07:04:08.755" v="51" actId="6549"/>
        <pc:sldMkLst>
          <pc:docMk/>
          <pc:sldMk cId="3988373514" sldId="256"/>
        </pc:sldMkLst>
        <pc:spChg chg="mod">
          <ac:chgData name="Koivisto Åsa /Akut Medicin Geriatrik och Rehabilitering Avesta /Avesta" userId="7993e394-b3d3-4553-8a8a-03af52d471b4" providerId="ADAL" clId="{90DBDC06-92B8-4292-AA69-7BFBB925AAE0}" dt="2026-02-23T09:18:07.854" v="26" actId="20577"/>
          <ac:spMkLst>
            <pc:docMk/>
            <pc:sldMk cId="3988373514" sldId="256"/>
            <ac:spMk id="3" creationId="{00000000-0000-0000-0000-000000000000}"/>
          </ac:spMkLst>
        </pc:spChg>
      </pc:sldChg>
      <pc:sldChg chg="add">
        <pc:chgData name="Koivisto Åsa /Akut Medicin Geriatrik och Rehabilitering Avesta /Avesta" userId="7993e394-b3d3-4553-8a8a-03af52d471b4" providerId="ADAL" clId="{90DBDC06-92B8-4292-AA69-7BFBB925AAE0}" dt="2026-02-26T07:03:25.520" v="48"/>
        <pc:sldMkLst>
          <pc:docMk/>
          <pc:sldMk cId="864082253" sldId="309"/>
        </pc:sldMkLst>
      </pc:sldChg>
      <pc:sldChg chg="del">
        <pc:chgData name="Koivisto Åsa /Akut Medicin Geriatrik och Rehabilitering Avesta /Avesta" userId="7993e394-b3d3-4553-8a8a-03af52d471b4" providerId="ADAL" clId="{90DBDC06-92B8-4292-AA69-7BFBB925AAE0}" dt="2026-02-26T07:03:27.234" v="49" actId="47"/>
        <pc:sldMkLst>
          <pc:docMk/>
          <pc:sldMk cId="2565508740" sldId="342"/>
        </pc:sldMkLst>
      </pc:sldChg>
      <pc:sldChg chg="del">
        <pc:chgData name="Koivisto Åsa /Akut Medicin Geriatrik och Rehabilitering Avesta /Avesta" userId="7993e394-b3d3-4553-8a8a-03af52d471b4" providerId="ADAL" clId="{90DBDC06-92B8-4292-AA69-7BFBB925AAE0}" dt="2026-02-26T07:03:28.282" v="50" actId="47"/>
        <pc:sldMkLst>
          <pc:docMk/>
          <pc:sldMk cId="1390247792" sldId="354"/>
        </pc:sldMkLst>
      </pc:sldChg>
      <pc:sldChg chg="add modNotesTx">
        <pc:chgData name="Koivisto Åsa /Akut Medicin Geriatrik och Rehabilitering Avesta /Avesta" userId="7993e394-b3d3-4553-8a8a-03af52d471b4" providerId="ADAL" clId="{90DBDC06-92B8-4292-AA69-7BFBB925AAE0}" dt="2026-02-26T09:37:51.051" v="68" actId="20577"/>
        <pc:sldMkLst>
          <pc:docMk/>
          <pc:sldMk cId="1518086759" sldId="380"/>
        </pc:sldMkLst>
      </pc:sldChg>
      <pc:sldChg chg="add del modNotesTx">
        <pc:chgData name="Koivisto Åsa /Akut Medicin Geriatrik och Rehabilitering Avesta /Avesta" userId="7993e394-b3d3-4553-8a8a-03af52d471b4" providerId="ADAL" clId="{90DBDC06-92B8-4292-AA69-7BFBB925AAE0}" dt="2026-02-23T11:43:43.038" v="45"/>
        <pc:sldMkLst>
          <pc:docMk/>
          <pc:sldMk cId="1857400595" sldId="382"/>
        </pc:sldMkLst>
      </pc:sldChg>
      <pc:sldChg chg="modSp mod modNotesTx">
        <pc:chgData name="Koivisto Åsa /Akut Medicin Geriatrik och Rehabilitering Avesta /Avesta" userId="7993e394-b3d3-4553-8a8a-03af52d471b4" providerId="ADAL" clId="{90DBDC06-92B8-4292-AA69-7BFBB925AAE0}" dt="2026-03-02T09:52:50.533" v="152" actId="1076"/>
        <pc:sldMkLst>
          <pc:docMk/>
          <pc:sldMk cId="2411443889" sldId="383"/>
        </pc:sldMkLst>
        <pc:spChg chg="mod">
          <ac:chgData name="Koivisto Åsa /Akut Medicin Geriatrik och Rehabilitering Avesta /Avesta" userId="7993e394-b3d3-4553-8a8a-03af52d471b4" providerId="ADAL" clId="{90DBDC06-92B8-4292-AA69-7BFBB925AAE0}" dt="2026-03-02T09:52:50.533" v="152" actId="1076"/>
          <ac:spMkLst>
            <pc:docMk/>
            <pc:sldMk cId="2411443889" sldId="383"/>
            <ac:spMk id="3" creationId="{EAB9B450-8F94-9EA0-A656-4580AA36AA9D}"/>
          </ac:spMkLst>
        </pc:spChg>
      </pc:sldChg>
      <pc:sldChg chg="modNotesTx">
        <pc:chgData name="Koivisto Åsa /Akut Medicin Geriatrik och Rehabilitering Avesta /Avesta" userId="7993e394-b3d3-4553-8a8a-03af52d471b4" providerId="ADAL" clId="{90DBDC06-92B8-4292-AA69-7BFBB925AAE0}" dt="2026-03-02T09:52:14.449" v="148" actId="20577"/>
        <pc:sldMkLst>
          <pc:docMk/>
          <pc:sldMk cId="1782202110" sldId="384"/>
        </pc:sldMkLst>
      </pc:sldChg>
      <pc:sldChg chg="modSp mod modNotesTx">
        <pc:chgData name="Koivisto Åsa /Akut Medicin Geriatrik och Rehabilitering Avesta /Avesta" userId="7993e394-b3d3-4553-8a8a-03af52d471b4" providerId="ADAL" clId="{90DBDC06-92B8-4292-AA69-7BFBB925AAE0}" dt="2026-03-09T07:42:53.568" v="435" actId="1076"/>
        <pc:sldMkLst>
          <pc:docMk/>
          <pc:sldMk cId="841824521" sldId="388"/>
        </pc:sldMkLst>
        <pc:spChg chg="mod">
          <ac:chgData name="Koivisto Åsa /Akut Medicin Geriatrik och Rehabilitering Avesta /Avesta" userId="7993e394-b3d3-4553-8a8a-03af52d471b4" providerId="ADAL" clId="{90DBDC06-92B8-4292-AA69-7BFBB925AAE0}" dt="2026-03-09T07:42:53.568" v="435" actId="1076"/>
          <ac:spMkLst>
            <pc:docMk/>
            <pc:sldMk cId="841824521" sldId="388"/>
            <ac:spMk id="3" creationId="{7CCC6D78-FD79-B08F-E62C-B0AC597EA7C3}"/>
          </ac:spMkLst>
        </pc:spChg>
      </pc:sldChg>
      <pc:sldChg chg="modSp mod modNotesTx">
        <pc:chgData name="Koivisto Åsa /Akut Medicin Geriatrik och Rehabilitering Avesta /Avesta" userId="7993e394-b3d3-4553-8a8a-03af52d471b4" providerId="ADAL" clId="{90DBDC06-92B8-4292-AA69-7BFBB925AAE0}" dt="2026-03-02T09:57:55.532" v="418" actId="12"/>
        <pc:sldMkLst>
          <pc:docMk/>
          <pc:sldMk cId="1666181707" sldId="389"/>
        </pc:sldMkLst>
        <pc:spChg chg="mod">
          <ac:chgData name="Koivisto Åsa /Akut Medicin Geriatrik och Rehabilitering Avesta /Avesta" userId="7993e394-b3d3-4553-8a8a-03af52d471b4" providerId="ADAL" clId="{90DBDC06-92B8-4292-AA69-7BFBB925AAE0}" dt="2026-03-02T09:55:59.690" v="323" actId="27636"/>
          <ac:spMkLst>
            <pc:docMk/>
            <pc:sldMk cId="1666181707" sldId="389"/>
            <ac:spMk id="2" creationId="{DABFA003-F8C5-3E1A-3592-EF2C4827D49C}"/>
          </ac:spMkLst>
        </pc:spChg>
        <pc:spChg chg="mod">
          <ac:chgData name="Koivisto Åsa /Akut Medicin Geriatrik och Rehabilitering Avesta /Avesta" userId="7993e394-b3d3-4553-8a8a-03af52d471b4" providerId="ADAL" clId="{90DBDC06-92B8-4292-AA69-7BFBB925AAE0}" dt="2026-03-02T09:57:31.612" v="415"/>
          <ac:spMkLst>
            <pc:docMk/>
            <pc:sldMk cId="1666181707" sldId="389"/>
            <ac:spMk id="3" creationId="{9D8DFC22-746C-715F-8ABE-105E619E794D}"/>
          </ac:spMkLst>
        </pc:spChg>
      </pc:sldChg>
      <pc:sldChg chg="add">
        <pc:chgData name="Koivisto Åsa /Akut Medicin Geriatrik och Rehabilitering Avesta /Avesta" userId="7993e394-b3d3-4553-8a8a-03af52d471b4" providerId="ADAL" clId="{90DBDC06-92B8-4292-AA69-7BFBB925AAE0}" dt="2026-02-23T11:43:54.174" v="46"/>
        <pc:sldMkLst>
          <pc:docMk/>
          <pc:sldMk cId="2474743206" sldId="390"/>
        </pc:sldMkLst>
      </pc:sldChg>
    </pc:docChg>
  </pc:docChgLst>
  <pc:docChgLst>
    <pc:chgData name="Koivisto Åsa /Akut Medicin Geriatrik och Rehabilitering Avesta /Avesta" userId="7993e394-b3d3-4553-8a8a-03af52d471b4" providerId="ADAL" clId="{8F178DCC-A591-4A48-A042-F0DF61B62AE1}"/>
    <pc:docChg chg="modSld">
      <pc:chgData name="Koivisto Åsa /Akut Medicin Geriatrik och Rehabilitering Avesta /Avesta" userId="7993e394-b3d3-4553-8a8a-03af52d471b4" providerId="ADAL" clId="{8F178DCC-A591-4A48-A042-F0DF61B62AE1}" dt="2026-03-13T08:46:51.380" v="12" actId="1076"/>
      <pc:docMkLst>
        <pc:docMk/>
      </pc:docMkLst>
      <pc:sldChg chg="modSp mod">
        <pc:chgData name="Koivisto Åsa /Akut Medicin Geriatrik och Rehabilitering Avesta /Avesta" userId="7993e394-b3d3-4553-8a8a-03af52d471b4" providerId="ADAL" clId="{8F178DCC-A591-4A48-A042-F0DF61B62AE1}" dt="2026-03-13T08:46:34.590" v="10" actId="20577"/>
        <pc:sldMkLst>
          <pc:docMk/>
          <pc:sldMk cId="3800438475" sldId="385"/>
        </pc:sldMkLst>
        <pc:spChg chg="mod">
          <ac:chgData name="Koivisto Åsa /Akut Medicin Geriatrik och Rehabilitering Avesta /Avesta" userId="7993e394-b3d3-4553-8a8a-03af52d471b4" providerId="ADAL" clId="{8F178DCC-A591-4A48-A042-F0DF61B62AE1}" dt="2026-03-13T08:46:34.590" v="10" actId="20577"/>
          <ac:spMkLst>
            <pc:docMk/>
            <pc:sldMk cId="3800438475" sldId="385"/>
            <ac:spMk id="3" creationId="{17B9ADA1-BBCC-B3C1-F8D7-2F518D22F9A7}"/>
          </ac:spMkLst>
        </pc:spChg>
      </pc:sldChg>
      <pc:sldChg chg="modSp mod">
        <pc:chgData name="Koivisto Åsa /Akut Medicin Geriatrik och Rehabilitering Avesta /Avesta" userId="7993e394-b3d3-4553-8a8a-03af52d471b4" providerId="ADAL" clId="{8F178DCC-A591-4A48-A042-F0DF61B62AE1}" dt="2026-03-13T08:46:51.380" v="12" actId="1076"/>
        <pc:sldMkLst>
          <pc:docMk/>
          <pc:sldMk cId="841824521" sldId="388"/>
        </pc:sldMkLst>
        <pc:spChg chg="mod">
          <ac:chgData name="Koivisto Åsa /Akut Medicin Geriatrik och Rehabilitering Avesta /Avesta" userId="7993e394-b3d3-4553-8a8a-03af52d471b4" providerId="ADAL" clId="{8F178DCC-A591-4A48-A042-F0DF61B62AE1}" dt="2026-03-13T08:46:51.380" v="12" actId="1076"/>
          <ac:spMkLst>
            <pc:docMk/>
            <pc:sldMk cId="841824521" sldId="388"/>
            <ac:spMk id="3" creationId="{7CCC6D78-FD79-B08F-E62C-B0AC597EA7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cs typeface="Arial" panose="020B0604020202020204" pitchFamily="34" charset="0"/>
            </a:endParaRPr>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278FD9-274F-45DD-8681-13E82509E9F5}" type="datetimeFigureOut">
              <a:rPr lang="sv-SE" smtClean="0">
                <a:latin typeface="Arial" panose="020B0604020202020204" pitchFamily="34" charset="0"/>
                <a:cs typeface="Arial" panose="020B0604020202020204" pitchFamily="34" charset="0"/>
              </a:rPr>
              <a:t>2026-03-13</a:t>
            </a:fld>
            <a:endParaRPr lang="sv-SE" dirty="0">
              <a:latin typeface="Arial" panose="020B0604020202020204" pitchFamily="34" charset="0"/>
              <a:cs typeface="Arial" panose="020B0604020202020204" pitchFamily="34" charset="0"/>
            </a:endParaRPr>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8AD47A8-29E2-4799-924A-9047124D4761}" type="slidenum">
              <a:rPr lang="sv-SE" smtClean="0">
                <a:latin typeface="Arial" panose="020B0604020202020204" pitchFamily="34" charset="0"/>
                <a:cs typeface="Arial" panose="020B0604020202020204" pitchFamily="34" charset="0"/>
              </a:rPr>
              <a:t>‹#›</a:t>
            </a:fld>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4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sv-SE" dirty="0"/>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DDE94DB4-BC2A-49E2-AD0D-3F1E0B6714A7}" type="datetimeFigureOut">
              <a:rPr lang="sv-SE" smtClean="0"/>
              <a:pPr/>
              <a:t>2026-03-13</a:t>
            </a:fld>
            <a:endParaRPr lang="sv-SE" dirty="0"/>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F33D500-1297-4EDE-B9F8-A261B42E5E11}" type="slidenum">
              <a:rPr lang="sv-SE" smtClean="0"/>
              <a:pPr/>
              <a:t>‹#›</a:t>
            </a:fld>
            <a:endParaRPr lang="sv-SE" dirty="0"/>
          </a:p>
        </p:txBody>
      </p:sp>
    </p:spTree>
    <p:extLst>
      <p:ext uri="{BB962C8B-B14F-4D97-AF65-F5344CB8AC3E}">
        <p14:creationId xmlns:p14="http://schemas.microsoft.com/office/powerpoint/2010/main" val="350904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johanna.sorensen@regiondalarna.s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asa.koivisto@regiondalarna.s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Arial" panose="020B0604020202020204" pitchFamily="34" charset="0"/>
                <a:cs typeface="Arial" panose="020B0604020202020204" pitchFamily="34" charset="0"/>
              </a:rPr>
              <a:t>Presentation av oss</a:t>
            </a:r>
          </a:p>
          <a:p>
            <a:r>
              <a:rPr lang="sv-SE" dirty="0">
                <a:latin typeface="Arial" panose="020B0604020202020204" pitchFamily="34" charset="0"/>
                <a:cs typeface="Arial" panose="020B0604020202020204" pitchFamily="34" charset="0"/>
              </a:rPr>
              <a:t>Regionanvändare och kommunanvändare</a:t>
            </a:r>
          </a:p>
          <a:p>
            <a:r>
              <a:rPr lang="sv-SE" dirty="0">
                <a:latin typeface="Arial" panose="020B0604020202020204" pitchFamily="34" charset="0"/>
                <a:cs typeface="Arial" panose="020B0604020202020204" pitchFamily="34" charset="0"/>
              </a:rPr>
              <a:t>Olika verksamheter</a:t>
            </a:r>
          </a:p>
          <a:p>
            <a:r>
              <a:rPr lang="sv-SE" dirty="0">
                <a:latin typeface="Arial" panose="020B0604020202020204" pitchFamily="34" charset="0"/>
                <a:cs typeface="Arial" panose="020B0604020202020204" pitchFamily="34" charset="0"/>
              </a:rPr>
              <a:t>Utskrivningsprocessen</a:t>
            </a:r>
          </a:p>
          <a:p>
            <a:r>
              <a:rPr lang="sv-SE" dirty="0">
                <a:latin typeface="Arial" panose="020B0604020202020204" pitchFamily="34" charset="0"/>
                <a:cs typeface="Arial" panose="020B0604020202020204" pitchFamily="34" charset="0"/>
              </a:rPr>
              <a:t>Genomgång 20 minuter </a:t>
            </a:r>
          </a:p>
          <a:p>
            <a:r>
              <a:rPr lang="sv-SE" dirty="0">
                <a:latin typeface="Arial" panose="020B0604020202020204" pitchFamily="34" charset="0"/>
                <a:cs typeface="Arial" panose="020B0604020202020204" pitchFamily="34" charset="0"/>
              </a:rPr>
              <a:t>Diskussion, frågor och svar (hoppas på aktivt deltagande)</a:t>
            </a: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0F33D500-1297-4EDE-B9F8-A261B42E5E11}" type="slidenum">
              <a:rPr lang="sv-SE" smtClean="0"/>
              <a:t>1</a:t>
            </a:fld>
            <a:endParaRPr lang="sv-SE"/>
          </a:p>
        </p:txBody>
      </p:sp>
    </p:spTree>
    <p:extLst>
      <p:ext uri="{BB962C8B-B14F-4D97-AF65-F5344CB8AC3E}">
        <p14:creationId xmlns:p14="http://schemas.microsoft.com/office/powerpoint/2010/main" val="148416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Wingdings" panose="05000000000000000000" pitchFamily="2" charset="2"/>
              <a:buChar char="Ø"/>
            </a:pPr>
            <a:r>
              <a:rPr lang="sv-SE" dirty="0"/>
              <a:t>Antingen Egenvårdsbedömning och planering </a:t>
            </a:r>
            <a:r>
              <a:rPr lang="sv-SE" b="1" dirty="0"/>
              <a:t>eller</a:t>
            </a:r>
            <a:r>
              <a:rPr lang="sv-SE" dirty="0"/>
              <a:t> Uppdrag hemsjukvård</a:t>
            </a:r>
          </a:p>
          <a:p>
            <a:pPr marL="171450" indent="-171450">
              <a:buFont typeface="Wingdings" panose="05000000000000000000" pitchFamily="2" charset="2"/>
              <a:buChar char="Ø"/>
            </a:pPr>
            <a:r>
              <a:rPr lang="sv-SE" dirty="0"/>
              <a:t>Kom ihåg att säkerställa rätt aktör</a:t>
            </a:r>
          </a:p>
          <a:p>
            <a:pPr marL="171450" indent="-171450">
              <a:buFont typeface="Wingdings" panose="05000000000000000000" pitchFamily="2" charset="2"/>
              <a:buChar char="Ø"/>
            </a:pPr>
            <a:r>
              <a:rPr lang="sv-SE" dirty="0"/>
              <a:t>Skicka meddelande i Link</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4451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Wingdings" panose="05000000000000000000" pitchFamily="2" charset="2"/>
              <a:buChar char="Ø"/>
            </a:pPr>
            <a:r>
              <a:rPr lang="sv-SE" dirty="0"/>
              <a:t>Grundregel – avsluta inte ärendet</a:t>
            </a:r>
          </a:p>
          <a:p>
            <a:pPr lvl="1">
              <a:buFont typeface="Wingdings" panose="05000000000000000000" pitchFamily="2" charset="2"/>
              <a:buChar char="ü"/>
            </a:pPr>
            <a:r>
              <a:rPr lang="sv-SE" dirty="0"/>
              <a:t>Ha inte för bråttom att avsluta ärende när du tycker att inget samordningsbehov finns </a:t>
            </a:r>
          </a:p>
          <a:p>
            <a:pPr marL="171450" indent="-171450">
              <a:buFont typeface="Wingdings" panose="05000000000000000000" pitchFamily="2" charset="2"/>
              <a:buChar char="Ø"/>
            </a:pPr>
            <a:r>
              <a:rPr lang="sv-SE" dirty="0"/>
              <a:t>Avsluta vid:</a:t>
            </a:r>
          </a:p>
          <a:p>
            <a:pPr marL="628650" lvl="1" indent="-171450">
              <a:buFont typeface="Wingdings" panose="05000000000000000000" pitchFamily="2" charset="2"/>
              <a:buChar char="ü"/>
            </a:pPr>
            <a:r>
              <a:rPr lang="sv-SE" dirty="0"/>
              <a:t>Avliden, vem som helst kan avsluta samordningsärendet om individen är avliden</a:t>
            </a:r>
          </a:p>
          <a:p>
            <a:pPr marL="628650" lvl="1" indent="-171450">
              <a:buFont typeface="Wingdings" panose="05000000000000000000" pitchFamily="2" charset="2"/>
              <a:buChar char="ü"/>
            </a:pPr>
            <a:r>
              <a:rPr lang="sv-SE" dirty="0"/>
              <a:t>Uppdrag hemsjukvård gällande vaccination – inget ytterligare samordningsbehov finns</a:t>
            </a:r>
          </a:p>
          <a:p>
            <a:pPr marL="628650" lvl="1" indent="-171450">
              <a:buFont typeface="Wingdings" panose="05000000000000000000" pitchFamily="2" charset="2"/>
              <a:buChar char="ü"/>
            </a:pPr>
            <a:r>
              <a:rPr lang="sv-SE" dirty="0"/>
              <a:t>Patienten återtar samtycke till informationsdelning</a:t>
            </a:r>
          </a:p>
          <a:p>
            <a:endParaRPr lang="sv-SE"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13</a:t>
            </a:fld>
            <a:endParaRPr lang="sv-SE" dirty="0"/>
          </a:p>
        </p:txBody>
      </p:sp>
    </p:spTree>
    <p:extLst>
      <p:ext uri="{BB962C8B-B14F-4D97-AF65-F5344CB8AC3E}">
        <p14:creationId xmlns:p14="http://schemas.microsoft.com/office/powerpoint/2010/main" val="203499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Diskussioner</a:t>
            </a:r>
            <a:r>
              <a:rPr lang="en-US" dirty="0"/>
              <a:t>:</a:t>
            </a:r>
            <a:endParaRPr lang="en-US" dirty="0">
              <a:solidFill>
                <a:srgbClr val="444444"/>
              </a:solidFill>
            </a:endParaRPr>
          </a:p>
          <a:p>
            <a:r>
              <a:rPr lang="en-US" sz="1200" dirty="0">
                <a:solidFill>
                  <a:srgbClr val="444444"/>
                </a:solidFill>
                <a:latin typeface="Arial"/>
                <a:ea typeface="Calibri"/>
                <a:cs typeface="Calibri"/>
              </a:rPr>
              <a:t>Hur </a:t>
            </a:r>
            <a:r>
              <a:rPr lang="en-US" sz="1200" dirty="0" err="1">
                <a:solidFill>
                  <a:srgbClr val="444444"/>
                </a:solidFill>
                <a:latin typeface="Arial"/>
                <a:ea typeface="Calibri"/>
                <a:cs typeface="Calibri"/>
              </a:rPr>
              <a:t>får</a:t>
            </a:r>
            <a:r>
              <a:rPr lang="en-US" sz="1200" dirty="0">
                <a:solidFill>
                  <a:srgbClr val="444444"/>
                </a:solidFill>
                <a:latin typeface="Arial"/>
                <a:ea typeface="Calibri"/>
                <a:cs typeface="Calibri"/>
              </a:rPr>
              <a:t> vi till </a:t>
            </a:r>
            <a:r>
              <a:rPr lang="en-US" sz="1200" dirty="0" err="1">
                <a:solidFill>
                  <a:srgbClr val="444444"/>
                </a:solidFill>
                <a:latin typeface="Arial"/>
                <a:ea typeface="Calibri"/>
                <a:cs typeface="Calibri"/>
              </a:rPr>
              <a:t>ett</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bättre</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samarbete</a:t>
            </a:r>
            <a:r>
              <a:rPr lang="en-US" sz="1200" dirty="0">
                <a:solidFill>
                  <a:srgbClr val="444444"/>
                </a:solidFill>
                <a:latin typeface="Arial"/>
                <a:ea typeface="Calibri"/>
                <a:cs typeface="Calibri"/>
              </a:rPr>
              <a:t> och </a:t>
            </a:r>
            <a:r>
              <a:rPr lang="en-US" sz="1200" dirty="0" err="1">
                <a:solidFill>
                  <a:srgbClr val="444444"/>
                </a:solidFill>
                <a:latin typeface="Arial"/>
                <a:ea typeface="Calibri"/>
                <a:cs typeface="Calibri"/>
              </a:rPr>
              <a:t>större</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förståelse</a:t>
            </a:r>
            <a:r>
              <a:rPr lang="en-US" sz="1200" dirty="0">
                <a:solidFill>
                  <a:srgbClr val="444444"/>
                </a:solidFill>
                <a:latin typeface="Arial"/>
                <a:ea typeface="Calibri"/>
                <a:cs typeface="Calibri"/>
              </a:rPr>
              <a:t> för </a:t>
            </a:r>
            <a:r>
              <a:rPr lang="en-US" sz="1200" dirty="0" err="1">
                <a:solidFill>
                  <a:srgbClr val="444444"/>
                </a:solidFill>
                <a:latin typeface="Arial"/>
                <a:ea typeface="Calibri"/>
                <a:cs typeface="Calibri"/>
              </a:rPr>
              <a:t>varandra</a:t>
            </a:r>
            <a:r>
              <a:rPr lang="en-US" sz="1200" dirty="0">
                <a:solidFill>
                  <a:srgbClr val="444444"/>
                </a:solidFill>
                <a:latin typeface="Arial"/>
                <a:ea typeface="Calibri"/>
                <a:cs typeface="Calibri"/>
              </a:rPr>
              <a:t>?</a:t>
            </a:r>
          </a:p>
          <a:p>
            <a:r>
              <a:rPr lang="en-US" sz="1200" dirty="0" err="1">
                <a:solidFill>
                  <a:srgbClr val="444444"/>
                </a:solidFill>
                <a:latin typeface="Arial"/>
                <a:ea typeface="Calibri"/>
                <a:cs typeface="Arial"/>
              </a:rPr>
              <a:t>Går</a:t>
            </a:r>
            <a:r>
              <a:rPr lang="en-US" sz="1200" dirty="0">
                <a:solidFill>
                  <a:srgbClr val="444444"/>
                </a:solidFill>
                <a:latin typeface="Arial"/>
                <a:ea typeface="Calibri"/>
                <a:cs typeface="Arial"/>
              </a:rPr>
              <a:t> det </a:t>
            </a:r>
            <a:r>
              <a:rPr lang="en-US" sz="1200" dirty="0" err="1">
                <a:solidFill>
                  <a:srgbClr val="444444"/>
                </a:solidFill>
                <a:latin typeface="Arial"/>
                <a:ea typeface="Calibri"/>
                <a:cs typeface="Arial"/>
              </a:rPr>
              <a:t>att</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involvera</a:t>
            </a:r>
            <a:r>
              <a:rPr lang="en-US" sz="1200" dirty="0">
                <a:solidFill>
                  <a:srgbClr val="444444"/>
                </a:solidFill>
                <a:latin typeface="Arial"/>
                <a:ea typeface="Calibri"/>
                <a:cs typeface="Arial"/>
              </a:rPr>
              <a:t> patient och </a:t>
            </a:r>
            <a:r>
              <a:rPr lang="en-US" sz="1200" dirty="0" err="1">
                <a:solidFill>
                  <a:srgbClr val="444444"/>
                </a:solidFill>
                <a:latin typeface="Arial"/>
                <a:ea typeface="Calibri"/>
                <a:cs typeface="Arial"/>
              </a:rPr>
              <a:t>anhöriga</a:t>
            </a:r>
            <a:r>
              <a:rPr lang="en-US" sz="1200" dirty="0">
                <a:solidFill>
                  <a:srgbClr val="444444"/>
                </a:solidFill>
                <a:latin typeface="Arial"/>
                <a:ea typeface="Calibri"/>
                <a:cs typeface="Arial"/>
              </a:rPr>
              <a:t> i </a:t>
            </a:r>
            <a:r>
              <a:rPr lang="en-US" sz="1200" dirty="0" err="1">
                <a:solidFill>
                  <a:srgbClr val="444444"/>
                </a:solidFill>
                <a:latin typeface="Arial"/>
                <a:ea typeface="Calibri"/>
                <a:cs typeface="Arial"/>
              </a:rPr>
              <a:t>planeringen</a:t>
            </a:r>
            <a:r>
              <a:rPr lang="en-US" sz="1200" dirty="0">
                <a:solidFill>
                  <a:srgbClr val="444444"/>
                </a:solidFill>
                <a:latin typeface="Arial"/>
                <a:ea typeface="Calibri"/>
                <a:cs typeface="Arial"/>
              </a:rPr>
              <a:t> i </a:t>
            </a:r>
            <a:r>
              <a:rPr lang="en-US" sz="1200" dirty="0" err="1">
                <a:solidFill>
                  <a:srgbClr val="444444"/>
                </a:solidFill>
                <a:latin typeface="Arial"/>
                <a:ea typeface="Calibri"/>
                <a:cs typeface="Arial"/>
              </a:rPr>
              <a:t>större</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utsträckning</a:t>
            </a:r>
            <a:r>
              <a:rPr lang="en-US" sz="1200" dirty="0">
                <a:solidFill>
                  <a:srgbClr val="444444"/>
                </a:solidFill>
                <a:latin typeface="Arial"/>
                <a:ea typeface="Calibri"/>
                <a:cs typeface="Arial"/>
              </a:rPr>
              <a:t>? </a:t>
            </a:r>
            <a:endParaRPr lang="en-US" sz="1200" dirty="0">
              <a:solidFill>
                <a:srgbClr val="000000"/>
              </a:solidFill>
              <a:latin typeface="Arial"/>
              <a:ea typeface="Calibri"/>
              <a:cs typeface="Arial"/>
            </a:endParaRPr>
          </a:p>
          <a:p>
            <a:r>
              <a:rPr lang="en-US" sz="1200" dirty="0">
                <a:solidFill>
                  <a:srgbClr val="444444"/>
                </a:solidFill>
                <a:latin typeface="Arial"/>
                <a:ea typeface="Calibri"/>
                <a:cs typeface="Calibri"/>
              </a:rPr>
              <a:t>Hur </a:t>
            </a:r>
            <a:r>
              <a:rPr lang="en-US" sz="1200" dirty="0" err="1">
                <a:solidFill>
                  <a:srgbClr val="444444"/>
                </a:solidFill>
                <a:latin typeface="Arial"/>
                <a:ea typeface="Calibri"/>
                <a:cs typeface="Calibri"/>
              </a:rPr>
              <a:t>använder</a:t>
            </a:r>
            <a:r>
              <a:rPr lang="en-US" sz="1200" dirty="0">
                <a:solidFill>
                  <a:srgbClr val="444444"/>
                </a:solidFill>
                <a:latin typeface="Arial"/>
                <a:ea typeface="Calibri"/>
                <a:cs typeface="Calibri"/>
              </a:rPr>
              <a:t> vi </a:t>
            </a:r>
            <a:r>
              <a:rPr lang="en-US" sz="1200" dirty="0" err="1">
                <a:solidFill>
                  <a:srgbClr val="444444"/>
                </a:solidFill>
                <a:latin typeface="Arial"/>
                <a:ea typeface="Calibri"/>
                <a:cs typeface="Calibri"/>
              </a:rPr>
              <a:t>våra</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resurser</a:t>
            </a:r>
            <a:r>
              <a:rPr lang="en-US" sz="1200" dirty="0">
                <a:solidFill>
                  <a:srgbClr val="444444"/>
                </a:solidFill>
                <a:latin typeface="Arial"/>
                <a:ea typeface="Calibri"/>
                <a:cs typeface="Calibri"/>
              </a:rPr>
              <a:t>? Vad </a:t>
            </a:r>
            <a:r>
              <a:rPr lang="en-US" sz="1200" dirty="0" err="1">
                <a:solidFill>
                  <a:srgbClr val="444444"/>
                </a:solidFill>
                <a:latin typeface="Arial"/>
                <a:ea typeface="Calibri"/>
                <a:cs typeface="Calibri"/>
              </a:rPr>
              <a:t>är</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ineffektivt</a:t>
            </a:r>
            <a:r>
              <a:rPr lang="en-US" sz="1200" dirty="0">
                <a:solidFill>
                  <a:srgbClr val="444444"/>
                </a:solidFill>
                <a:latin typeface="Arial"/>
                <a:ea typeface="Calibri"/>
                <a:cs typeface="Calibri"/>
              </a:rPr>
              <a:t>? Vad </a:t>
            </a:r>
            <a:r>
              <a:rPr lang="en-US" sz="1200" dirty="0" err="1">
                <a:solidFill>
                  <a:srgbClr val="444444"/>
                </a:solidFill>
                <a:latin typeface="Arial"/>
                <a:ea typeface="Calibri"/>
                <a:cs typeface="Calibri"/>
              </a:rPr>
              <a:t>bidrar</a:t>
            </a:r>
            <a:r>
              <a:rPr lang="en-US" sz="1200" dirty="0">
                <a:solidFill>
                  <a:srgbClr val="444444"/>
                </a:solidFill>
                <a:latin typeface="Arial"/>
                <a:ea typeface="Calibri"/>
                <a:cs typeface="Calibri"/>
              </a:rPr>
              <a:t> till frustration?</a:t>
            </a:r>
          </a:p>
          <a:p>
            <a:endParaRPr lang="en-US" dirty="0">
              <a:solidFill>
                <a:srgbClr val="000000"/>
              </a:solidFill>
              <a:latin typeface="Calibri"/>
              <a:ea typeface="Calibri"/>
              <a:cs typeface="Calibri"/>
            </a:endParaRPr>
          </a:p>
        </p:txBody>
      </p:sp>
      <p:sp>
        <p:nvSpPr>
          <p:cNvPr id="4" name="Platshållare för bildnummer 3"/>
          <p:cNvSpPr>
            <a:spLocks noGrp="1"/>
          </p:cNvSpPr>
          <p:nvPr>
            <p:ph type="sldNum" sz="quarter" idx="5"/>
          </p:nvPr>
        </p:nvSpPr>
        <p:spPr/>
        <p:txBody>
          <a:bodyPr/>
          <a:lstStyle/>
          <a:p>
            <a:fld id="{0F33D500-1297-4EDE-B9F8-A261B42E5E11}" type="slidenum">
              <a:rPr lang="sv-SE" smtClean="0"/>
              <a:pPr/>
              <a:t>14</a:t>
            </a:fld>
            <a:endParaRPr lang="sv-SE" dirty="0"/>
          </a:p>
        </p:txBody>
      </p:sp>
    </p:spTree>
    <p:extLst>
      <p:ext uri="{BB962C8B-B14F-4D97-AF65-F5344CB8AC3E}">
        <p14:creationId xmlns:p14="http://schemas.microsoft.com/office/powerpoint/2010/main" val="38401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Viktigt att titta på utbildningsfilmer och läsa rutiner och arbetssätt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kern="1200" dirty="0">
                <a:solidFill>
                  <a:schemeClr val="tx1"/>
                </a:solidFill>
                <a:latin typeface="Arial" panose="020B0604020202020204" pitchFamily="34" charset="0"/>
                <a:ea typeface="+mn-ea"/>
                <a:cs typeface="Arial" panose="020B0604020202020204" pitchFamily="34" charset="0"/>
              </a:rPr>
              <a:t>Förutom rutindokument finns även stöd i arbetet: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i="1" kern="1200" dirty="0">
                <a:solidFill>
                  <a:schemeClr val="tx1"/>
                </a:solidFill>
                <a:latin typeface="Arial" panose="020B0604020202020204" pitchFamily="34" charset="0"/>
                <a:ea typeface="+mn-ea"/>
                <a:cs typeface="Arial" panose="020B0604020202020204" pitchFamily="34" charset="0"/>
              </a:rPr>
              <a:t>Guide för samverkan – Link </a:t>
            </a:r>
            <a:r>
              <a:rPr lang="sv-SE" sz="1200" kern="1200" dirty="0">
                <a:solidFill>
                  <a:schemeClr val="tx1"/>
                </a:solidFill>
                <a:latin typeface="Arial" panose="020B0604020202020204" pitchFamily="34" charset="0"/>
                <a:ea typeface="+mn-ea"/>
                <a:cs typeface="Arial" panose="020B0604020202020204" pitchFamily="34" charset="0"/>
              </a:rPr>
              <a:t>innehåller checklistor, lathundar och blanketter</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kern="1200" dirty="0">
                <a:solidFill>
                  <a:schemeClr val="tx1"/>
                </a:solidFill>
                <a:latin typeface="Arial" panose="020B0604020202020204" pitchFamily="34" charset="0"/>
                <a:ea typeface="+mn-ea"/>
                <a:cs typeface="Arial" panose="020B0604020202020204" pitchFamily="34" charset="0"/>
              </a:rPr>
              <a:t>Dokumentet </a:t>
            </a:r>
            <a:r>
              <a:rPr lang="sv-SE" sz="1200" i="1" kern="1200" dirty="0">
                <a:solidFill>
                  <a:schemeClr val="tx1"/>
                </a:solidFill>
                <a:latin typeface="Arial" panose="020B0604020202020204" pitchFamily="34" charset="0"/>
                <a:ea typeface="+mn-ea"/>
                <a:cs typeface="Arial" panose="020B0604020202020204" pitchFamily="34" charset="0"/>
              </a:rPr>
              <a:t>Link-enheter</a:t>
            </a:r>
            <a:r>
              <a:rPr lang="sv-SE" sz="1200" i="0" kern="1200" dirty="0">
                <a:solidFill>
                  <a:schemeClr val="tx1"/>
                </a:solidFill>
                <a:latin typeface="Arial" panose="020B0604020202020204" pitchFamily="34" charset="0"/>
                <a:ea typeface="+mn-ea"/>
                <a:cs typeface="Arial" panose="020B0604020202020204" pitchFamily="34" charset="0"/>
              </a:rPr>
              <a:t> används för att förstå hur organisationsträdet är uppbyggt och vilka enheter som har Link.</a:t>
            </a:r>
            <a:endParaRPr lang="sv-SE" sz="1200" kern="1200" dirty="0">
              <a:solidFill>
                <a:schemeClr val="tx1"/>
              </a:solidFill>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200" kern="1200" dirty="0">
              <a:solidFill>
                <a:schemeClr val="tx1"/>
              </a:solidFill>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2</a:t>
            </a:fld>
            <a:endParaRPr lang="sv-SE" dirty="0"/>
          </a:p>
        </p:txBody>
      </p:sp>
    </p:spTree>
    <p:extLst>
      <p:ext uri="{BB962C8B-B14F-4D97-AF65-F5344CB8AC3E}">
        <p14:creationId xmlns:p14="http://schemas.microsoft.com/office/powerpoint/2010/main" val="304411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Viktigt att titta på utbildningsfilmer och läsa rutiner och arbetssätt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kern="1200" dirty="0">
                <a:solidFill>
                  <a:schemeClr val="tx1"/>
                </a:solidFill>
                <a:latin typeface="Arial" panose="020B0604020202020204" pitchFamily="34" charset="0"/>
                <a:ea typeface="+mn-ea"/>
                <a:cs typeface="Arial" panose="020B0604020202020204" pitchFamily="34" charset="0"/>
              </a:rPr>
              <a:t>Förutom rutindokument finns även stöd i arbetet: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i="1" kern="1200" dirty="0">
                <a:solidFill>
                  <a:schemeClr val="tx1"/>
                </a:solidFill>
                <a:latin typeface="Arial" panose="020B0604020202020204" pitchFamily="34" charset="0"/>
                <a:ea typeface="+mn-ea"/>
                <a:cs typeface="Arial" panose="020B0604020202020204" pitchFamily="34" charset="0"/>
              </a:rPr>
              <a:t>Guide för samverkan – Link </a:t>
            </a:r>
            <a:r>
              <a:rPr lang="sv-SE" sz="1200" kern="1200" dirty="0">
                <a:solidFill>
                  <a:schemeClr val="tx1"/>
                </a:solidFill>
                <a:latin typeface="Arial" panose="020B0604020202020204" pitchFamily="34" charset="0"/>
                <a:ea typeface="+mn-ea"/>
                <a:cs typeface="Arial" panose="020B0604020202020204" pitchFamily="34" charset="0"/>
              </a:rPr>
              <a:t>innehåller checklistor, lathundar och blanketter</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kern="1200" dirty="0">
                <a:solidFill>
                  <a:schemeClr val="tx1"/>
                </a:solidFill>
                <a:latin typeface="Arial" panose="020B0604020202020204" pitchFamily="34" charset="0"/>
                <a:ea typeface="+mn-ea"/>
                <a:cs typeface="Arial" panose="020B0604020202020204" pitchFamily="34" charset="0"/>
              </a:rPr>
              <a:t>Dokumentet </a:t>
            </a:r>
            <a:r>
              <a:rPr lang="sv-SE" sz="1200" i="1" kern="1200" dirty="0">
                <a:solidFill>
                  <a:schemeClr val="tx1"/>
                </a:solidFill>
                <a:latin typeface="Arial" panose="020B0604020202020204" pitchFamily="34" charset="0"/>
                <a:ea typeface="+mn-ea"/>
                <a:cs typeface="Arial" panose="020B0604020202020204" pitchFamily="34" charset="0"/>
              </a:rPr>
              <a:t>Link-enheter</a:t>
            </a:r>
            <a:r>
              <a:rPr lang="sv-SE" sz="1200" i="0" kern="1200" dirty="0">
                <a:solidFill>
                  <a:schemeClr val="tx1"/>
                </a:solidFill>
                <a:latin typeface="Arial" panose="020B0604020202020204" pitchFamily="34" charset="0"/>
                <a:ea typeface="+mn-ea"/>
                <a:cs typeface="Arial" panose="020B0604020202020204" pitchFamily="34" charset="0"/>
              </a:rPr>
              <a:t> används för att förstå hur organisationsträdet är uppbyggt och vilka enheter som har Link.</a:t>
            </a:r>
            <a:endParaRPr lang="sv-SE" sz="1200" kern="1200" dirty="0">
              <a:solidFill>
                <a:schemeClr val="tx1"/>
              </a:solidFill>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3</a:t>
            </a:fld>
            <a:endParaRPr lang="sv-SE" dirty="0"/>
          </a:p>
        </p:txBody>
      </p:sp>
    </p:spTree>
    <p:extLst>
      <p:ext uri="{BB962C8B-B14F-4D97-AF65-F5344CB8AC3E}">
        <p14:creationId xmlns:p14="http://schemas.microsoft.com/office/powerpoint/2010/main" val="304411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latin typeface="Calibri"/>
                <a:ea typeface="Calibri"/>
                <a:cs typeface="Calibri"/>
              </a:rPr>
              <a:t>Förväntansglapp</a:t>
            </a:r>
            <a:r>
              <a:rPr lang="en-US" dirty="0">
                <a:latin typeface="Calibri"/>
                <a:ea typeface="Calibri"/>
                <a:cs typeface="Calibri"/>
              </a:rPr>
              <a:t> </a:t>
            </a:r>
            <a:r>
              <a:rPr lang="en-US" dirty="0" err="1">
                <a:latin typeface="Calibri"/>
                <a:ea typeface="Calibri"/>
                <a:cs typeface="Calibri"/>
              </a:rPr>
              <a:t>uppstår</a:t>
            </a:r>
            <a:r>
              <a:rPr lang="en-US" dirty="0">
                <a:latin typeface="Calibri"/>
                <a:ea typeface="Calibri"/>
                <a:cs typeface="Calibri"/>
              </a:rPr>
              <a:t> </a:t>
            </a:r>
            <a:r>
              <a:rPr lang="en-US" dirty="0" err="1">
                <a:latin typeface="Calibri"/>
                <a:ea typeface="Calibri"/>
                <a:cs typeface="Calibri"/>
              </a:rPr>
              <a:t>när</a:t>
            </a:r>
            <a:r>
              <a:rPr lang="en-US" dirty="0">
                <a:latin typeface="Calibri"/>
                <a:ea typeface="Calibri"/>
                <a:cs typeface="Calibri"/>
              </a:rPr>
              <a:t> </a:t>
            </a:r>
            <a:r>
              <a:rPr lang="en-US" dirty="0" err="1">
                <a:latin typeface="Calibri"/>
                <a:ea typeface="Calibri"/>
                <a:cs typeface="Calibri"/>
              </a:rPr>
              <a:t>skillnad</a:t>
            </a:r>
            <a:r>
              <a:rPr lang="en-US" dirty="0">
                <a:latin typeface="Calibri"/>
                <a:ea typeface="Calibri"/>
                <a:cs typeface="Calibri"/>
              </a:rPr>
              <a:t> </a:t>
            </a:r>
            <a:r>
              <a:rPr lang="en-US" dirty="0" err="1">
                <a:latin typeface="Calibri"/>
                <a:ea typeface="Calibri"/>
                <a:cs typeface="Calibri"/>
              </a:rPr>
              <a:t>mellan</a:t>
            </a:r>
            <a:r>
              <a:rPr lang="en-US" dirty="0">
                <a:latin typeface="Calibri"/>
                <a:ea typeface="Calibri"/>
                <a:cs typeface="Calibri"/>
              </a:rPr>
              <a:t> </a:t>
            </a:r>
            <a:r>
              <a:rPr lang="en-US" dirty="0" err="1">
                <a:latin typeface="Calibri"/>
                <a:ea typeface="Calibri"/>
                <a:cs typeface="Calibri"/>
              </a:rPr>
              <a:t>vad</a:t>
            </a:r>
            <a:r>
              <a:rPr lang="en-US" dirty="0">
                <a:latin typeface="Calibri"/>
                <a:ea typeface="Calibri"/>
                <a:cs typeface="Calibri"/>
              </a:rPr>
              <a:t> </a:t>
            </a:r>
            <a:r>
              <a:rPr lang="en-US" dirty="0" err="1">
                <a:latin typeface="Calibri"/>
                <a:ea typeface="Calibri"/>
                <a:cs typeface="Calibri"/>
              </a:rPr>
              <a:t>som</a:t>
            </a:r>
            <a:r>
              <a:rPr lang="en-US" dirty="0">
                <a:latin typeface="Calibri"/>
                <a:ea typeface="Calibri"/>
                <a:cs typeface="Calibri"/>
              </a:rPr>
              <a:t> </a:t>
            </a:r>
            <a:r>
              <a:rPr lang="en-US" dirty="0" err="1">
                <a:latin typeface="Calibri"/>
                <a:ea typeface="Calibri"/>
                <a:cs typeface="Calibri"/>
              </a:rPr>
              <a:t>förväntas</a:t>
            </a:r>
            <a:r>
              <a:rPr lang="en-US" dirty="0">
                <a:latin typeface="Calibri"/>
                <a:ea typeface="Calibri"/>
                <a:cs typeface="Calibri"/>
              </a:rPr>
              <a:t> och </a:t>
            </a:r>
            <a:r>
              <a:rPr lang="en-US" dirty="0" err="1">
                <a:latin typeface="Calibri"/>
                <a:ea typeface="Calibri"/>
                <a:cs typeface="Calibri"/>
              </a:rPr>
              <a:t>vad</a:t>
            </a:r>
            <a:r>
              <a:rPr lang="en-US" dirty="0">
                <a:latin typeface="Calibri"/>
                <a:ea typeface="Calibri"/>
                <a:cs typeface="Calibri"/>
              </a:rPr>
              <a:t> </a:t>
            </a:r>
            <a:r>
              <a:rPr lang="en-US" dirty="0" err="1">
                <a:latin typeface="Calibri"/>
                <a:ea typeface="Calibri"/>
                <a:cs typeface="Calibri"/>
              </a:rPr>
              <a:t>som</a:t>
            </a:r>
            <a:r>
              <a:rPr lang="en-US" dirty="0">
                <a:latin typeface="Calibri"/>
                <a:ea typeface="Calibri"/>
                <a:cs typeface="Calibri"/>
              </a:rPr>
              <a:t> </a:t>
            </a:r>
            <a:r>
              <a:rPr lang="en-US" dirty="0" err="1">
                <a:latin typeface="Calibri"/>
                <a:ea typeface="Calibri"/>
                <a:cs typeface="Calibri"/>
              </a:rPr>
              <a:t>faktiskt</a:t>
            </a:r>
            <a:r>
              <a:rPr lang="en-US" dirty="0">
                <a:latin typeface="Calibri"/>
                <a:ea typeface="Calibri"/>
                <a:cs typeface="Calibri"/>
              </a:rPr>
              <a:t> </a:t>
            </a:r>
            <a:r>
              <a:rPr lang="en-US" dirty="0" err="1">
                <a:latin typeface="Calibri"/>
                <a:ea typeface="Calibri"/>
                <a:cs typeface="Calibri"/>
              </a:rPr>
              <a:t>levereras</a:t>
            </a:r>
            <a:r>
              <a:rPr lang="en-US" dirty="0">
                <a:latin typeface="Calibri"/>
                <a:ea typeface="Calibri"/>
                <a:cs typeface="Calibri"/>
              </a:rPr>
              <a:t> </a:t>
            </a:r>
            <a:r>
              <a:rPr lang="en-US" dirty="0" err="1">
                <a:latin typeface="Calibri"/>
                <a:ea typeface="Calibri"/>
                <a:cs typeface="Calibri"/>
              </a:rPr>
              <a:t>skapar</a:t>
            </a:r>
            <a:r>
              <a:rPr lang="en-US" dirty="0">
                <a:latin typeface="Calibri"/>
                <a:ea typeface="Calibri"/>
                <a:cs typeface="Calibri"/>
              </a:rPr>
              <a:t> </a:t>
            </a:r>
            <a:r>
              <a:rPr lang="en-US" dirty="0" err="1">
                <a:latin typeface="Calibri"/>
                <a:ea typeface="Calibri"/>
                <a:cs typeface="Calibri"/>
              </a:rPr>
              <a:t>besvikelse</a:t>
            </a:r>
            <a:r>
              <a:rPr lang="en-US" dirty="0">
                <a:latin typeface="Calibri"/>
                <a:ea typeface="Calibri"/>
                <a:cs typeface="Calibri"/>
              </a:rPr>
              <a:t>, </a:t>
            </a:r>
            <a:r>
              <a:rPr lang="en-US" dirty="0" err="1">
                <a:latin typeface="Calibri"/>
                <a:ea typeface="Calibri"/>
                <a:cs typeface="Calibri"/>
              </a:rPr>
              <a:t>otydlighet</a:t>
            </a:r>
            <a:r>
              <a:rPr lang="en-US" dirty="0">
                <a:latin typeface="Calibri"/>
                <a:ea typeface="Calibri"/>
                <a:cs typeface="Calibri"/>
              </a:rPr>
              <a:t>, </a:t>
            </a:r>
            <a:r>
              <a:rPr lang="en-US" dirty="0" err="1">
                <a:latin typeface="Calibri"/>
                <a:ea typeface="Calibri"/>
                <a:cs typeface="Calibri"/>
              </a:rPr>
              <a:t>missnöje</a:t>
            </a:r>
            <a:r>
              <a:rPr lang="en-US" dirty="0">
                <a:latin typeface="Calibri"/>
                <a:ea typeface="Calibri"/>
                <a:cs typeface="Calibri"/>
              </a:rPr>
              <a:t> och frustration.</a:t>
            </a:r>
          </a:p>
          <a:p>
            <a:endParaRPr lang="en-US" dirty="0">
              <a:latin typeface="Calibri"/>
              <a:ea typeface="Calibri"/>
              <a:cs typeface="Calibri"/>
            </a:endParaRPr>
          </a:p>
          <a:p>
            <a:r>
              <a:rPr lang="en-US" dirty="0" err="1">
                <a:latin typeface="Calibri"/>
                <a:ea typeface="Calibri"/>
                <a:cs typeface="Calibri"/>
              </a:rPr>
              <a:t>Lösningar</a:t>
            </a:r>
            <a:r>
              <a:rPr lang="en-US" dirty="0">
                <a:latin typeface="Calibri"/>
                <a:ea typeface="Calibri"/>
                <a:cs typeface="Calibri"/>
              </a:rPr>
              <a:t>:</a:t>
            </a:r>
          </a:p>
          <a:p>
            <a:pPr marL="171450" indent="-171450">
              <a:buFont typeface="Arial" panose="020B0604020202020204" pitchFamily="34" charset="0"/>
              <a:buChar char="•"/>
            </a:pPr>
            <a:r>
              <a:rPr lang="en-US" dirty="0" err="1">
                <a:latin typeface="Calibri"/>
                <a:ea typeface="Calibri"/>
                <a:cs typeface="Calibri"/>
              </a:rPr>
              <a:t>Identifiera</a:t>
            </a:r>
            <a:r>
              <a:rPr lang="en-US" dirty="0">
                <a:latin typeface="Calibri"/>
                <a:ea typeface="Calibri"/>
                <a:cs typeface="Calibri"/>
              </a:rPr>
              <a:t> </a:t>
            </a:r>
            <a:r>
              <a:rPr lang="en-US" dirty="0" err="1">
                <a:latin typeface="Calibri"/>
                <a:ea typeface="Calibri"/>
                <a:cs typeface="Calibri"/>
              </a:rPr>
              <a:t>glappet</a:t>
            </a:r>
            <a:r>
              <a:rPr lang="en-US" dirty="0">
                <a:latin typeface="Calibri"/>
                <a:ea typeface="Calibri"/>
                <a:cs typeface="Calibri"/>
              </a:rPr>
              <a:t> och </a:t>
            </a:r>
            <a:r>
              <a:rPr lang="en-US" dirty="0" err="1">
                <a:latin typeface="Calibri"/>
                <a:ea typeface="Calibri"/>
                <a:cs typeface="Calibri"/>
              </a:rPr>
              <a:t>skapa</a:t>
            </a:r>
            <a:r>
              <a:rPr lang="en-US" dirty="0">
                <a:latin typeface="Calibri"/>
                <a:ea typeface="Calibri"/>
                <a:cs typeface="Calibri"/>
              </a:rPr>
              <a:t> </a:t>
            </a:r>
            <a:r>
              <a:rPr lang="en-US" dirty="0" err="1">
                <a:latin typeface="Calibri"/>
                <a:ea typeface="Calibri"/>
                <a:cs typeface="Calibri"/>
              </a:rPr>
              <a:t>samsyn</a:t>
            </a:r>
            <a:endParaRPr lang="en-US" dirty="0">
              <a:latin typeface="Calibri"/>
              <a:ea typeface="Calibri"/>
              <a:cs typeface="Calibri"/>
            </a:endParaRPr>
          </a:p>
          <a:p>
            <a:pPr marL="171450" indent="-171450">
              <a:buFont typeface="Arial" panose="020B0604020202020204" pitchFamily="34" charset="0"/>
              <a:buChar char="•"/>
            </a:pPr>
            <a:r>
              <a:rPr lang="en-US" dirty="0" err="1">
                <a:latin typeface="Calibri"/>
                <a:ea typeface="Calibri"/>
                <a:cs typeface="Calibri"/>
              </a:rPr>
              <a:t>Alla</a:t>
            </a:r>
            <a:r>
              <a:rPr lang="en-US" dirty="0">
                <a:latin typeface="Calibri"/>
                <a:ea typeface="Calibri"/>
                <a:cs typeface="Calibri"/>
              </a:rPr>
              <a:t> </a:t>
            </a:r>
            <a:r>
              <a:rPr lang="en-US" dirty="0" err="1">
                <a:latin typeface="Calibri"/>
                <a:ea typeface="Calibri"/>
                <a:cs typeface="Calibri"/>
              </a:rPr>
              <a:t>bär</a:t>
            </a:r>
            <a:r>
              <a:rPr lang="en-US" dirty="0">
                <a:latin typeface="Calibri"/>
                <a:ea typeface="Calibri"/>
                <a:cs typeface="Calibri"/>
              </a:rPr>
              <a:t> </a:t>
            </a:r>
            <a:r>
              <a:rPr lang="en-US" dirty="0" err="1">
                <a:latin typeface="Calibri"/>
                <a:ea typeface="Calibri"/>
                <a:cs typeface="Calibri"/>
              </a:rPr>
              <a:t>ansvar</a:t>
            </a:r>
            <a:r>
              <a:rPr lang="en-US" dirty="0">
                <a:latin typeface="Calibri"/>
                <a:ea typeface="Calibri"/>
                <a:cs typeface="Calibri"/>
              </a:rPr>
              <a:t> för god kommunikation</a:t>
            </a:r>
          </a:p>
          <a:p>
            <a:pPr marL="171450" indent="-171450">
              <a:buFont typeface="Arial" panose="020B0604020202020204" pitchFamily="34" charset="0"/>
              <a:buChar char="•"/>
            </a:pPr>
            <a:r>
              <a:rPr lang="en-US" dirty="0" err="1">
                <a:latin typeface="Calibri"/>
                <a:ea typeface="Calibri"/>
                <a:cs typeface="Calibri"/>
              </a:rPr>
              <a:t>Fokus</a:t>
            </a:r>
            <a:r>
              <a:rPr lang="en-US" dirty="0">
                <a:latin typeface="Calibri"/>
                <a:ea typeface="Calibri"/>
                <a:cs typeface="Calibri"/>
              </a:rPr>
              <a:t> </a:t>
            </a:r>
            <a:r>
              <a:rPr lang="en-US" dirty="0" err="1">
                <a:latin typeface="Calibri"/>
                <a:ea typeface="Calibri"/>
                <a:cs typeface="Calibri"/>
              </a:rPr>
              <a:t>på</a:t>
            </a:r>
            <a:r>
              <a:rPr lang="en-US" dirty="0">
                <a:latin typeface="Calibri"/>
                <a:ea typeface="Calibri"/>
                <a:cs typeface="Calibri"/>
              </a:rPr>
              <a:t> </a:t>
            </a:r>
            <a:r>
              <a:rPr lang="en-US" dirty="0" err="1">
                <a:latin typeface="Calibri"/>
                <a:ea typeface="Calibri"/>
                <a:cs typeface="Calibri"/>
              </a:rPr>
              <a:t>patientens</a:t>
            </a:r>
            <a:r>
              <a:rPr lang="en-US" dirty="0">
                <a:latin typeface="Calibri"/>
                <a:ea typeface="Calibri"/>
                <a:cs typeface="Calibri"/>
              </a:rPr>
              <a:t> </a:t>
            </a:r>
            <a:r>
              <a:rPr lang="en-US" dirty="0" err="1">
                <a:latin typeface="Calibri"/>
                <a:ea typeface="Calibri"/>
                <a:cs typeface="Calibri"/>
              </a:rPr>
              <a:t>behov</a:t>
            </a:r>
            <a:endParaRPr lang="en-US" dirty="0">
              <a:latin typeface="Calibri"/>
              <a:ea typeface="Calibri"/>
              <a:cs typeface="Calibri"/>
            </a:endParaRPr>
          </a:p>
          <a:p>
            <a:pPr marL="0" indent="0">
              <a:lnSpc>
                <a:spcPct val="90000"/>
              </a:lnSpc>
              <a:spcBef>
                <a:spcPts val="1000"/>
              </a:spcBef>
              <a:buFont typeface="Arial"/>
              <a:buNone/>
            </a:pPr>
            <a:endParaRPr lang="sv-SE" dirty="0"/>
          </a:p>
          <a:p>
            <a:pPr marL="0" indent="0">
              <a:lnSpc>
                <a:spcPct val="90000"/>
              </a:lnSpc>
              <a:spcBef>
                <a:spcPts val="1000"/>
              </a:spcBef>
              <a:buFont typeface="Arial"/>
              <a:buNone/>
            </a:pPr>
            <a:r>
              <a:rPr lang="sv-SE" dirty="0"/>
              <a:t>Viktig patientsäkerhetsfråga – samverka/samarbete - förväntansglapp </a:t>
            </a:r>
            <a:r>
              <a:rPr lang="sv-SE" dirty="0">
                <a:sym typeface="Wingdings" panose="05000000000000000000" pitchFamily="2" charset="2"/>
              </a:rPr>
              <a:t></a:t>
            </a:r>
            <a:r>
              <a:rPr lang="sv-SE" dirty="0"/>
              <a:t> Glapp i vård och/eller omsorg</a:t>
            </a:r>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066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1000"/>
              </a:spcBef>
            </a:pPr>
            <a:r>
              <a:rPr lang="sv-SE" dirty="0"/>
              <a:t>God samverkan!!</a:t>
            </a:r>
          </a:p>
          <a:p>
            <a:pPr marL="628650" lvl="1" indent="-171450">
              <a:lnSpc>
                <a:spcPct val="90000"/>
              </a:lnSpc>
              <a:spcBef>
                <a:spcPts val="500"/>
              </a:spcBef>
              <a:buFont typeface="Arial"/>
              <a:buChar char="•"/>
            </a:pPr>
            <a:r>
              <a:rPr lang="sv-SE" dirty="0"/>
              <a:t>Patientsäkerheten i första hand!</a:t>
            </a:r>
          </a:p>
          <a:p>
            <a:pPr marL="628650" lvl="1" indent="-171450">
              <a:lnSpc>
                <a:spcPct val="90000"/>
              </a:lnSpc>
              <a:spcBef>
                <a:spcPts val="500"/>
              </a:spcBef>
              <a:buFont typeface="Arial"/>
              <a:buChar char="•"/>
            </a:pPr>
            <a:r>
              <a:rPr lang="sv-SE" dirty="0"/>
              <a:t>Situation snarare än systemet</a:t>
            </a:r>
          </a:p>
          <a:p>
            <a:pPr marL="628650" lvl="1" indent="-171450">
              <a:lnSpc>
                <a:spcPct val="90000"/>
              </a:lnSpc>
              <a:spcBef>
                <a:spcPts val="500"/>
              </a:spcBef>
              <a:buFont typeface="Arial"/>
              <a:buChar char="•"/>
            </a:pPr>
            <a:r>
              <a:rPr lang="sv-SE" dirty="0"/>
              <a:t>Lyft blicken - vad är enklast eller bäst för personen?</a:t>
            </a:r>
          </a:p>
          <a:p>
            <a:pPr marL="628650" lvl="1" indent="-171450">
              <a:lnSpc>
                <a:spcPct val="90000"/>
              </a:lnSpc>
              <a:spcBef>
                <a:spcPts val="500"/>
              </a:spcBef>
              <a:buFont typeface="Arial"/>
              <a:buChar char="•"/>
            </a:pPr>
            <a:r>
              <a:rPr lang="sv-SE" dirty="0"/>
              <a:t>Tydlig och strukturerad kommunikation</a:t>
            </a:r>
          </a:p>
          <a:p>
            <a:pPr marL="628650" lvl="1" indent="-171450">
              <a:lnSpc>
                <a:spcPct val="90000"/>
              </a:lnSpc>
              <a:spcBef>
                <a:spcPts val="500"/>
              </a:spcBef>
              <a:buFont typeface="Arial"/>
              <a:buChar char="•"/>
            </a:pPr>
            <a:r>
              <a:rPr lang="sv-SE" dirty="0"/>
              <a:t>Patient och närståendedelaktighet</a:t>
            </a:r>
          </a:p>
          <a:p>
            <a:pPr marL="628650" lvl="1" indent="-171450">
              <a:lnSpc>
                <a:spcPct val="90000"/>
              </a:lnSpc>
              <a:spcBef>
                <a:spcPts val="500"/>
              </a:spcBef>
              <a:buFont typeface="Arial"/>
              <a:buChar char="•"/>
            </a:pPr>
            <a:r>
              <a:rPr lang="sv-SE" dirty="0"/>
              <a:t>Tydlig ansvarsfördelning</a:t>
            </a:r>
            <a:endParaRPr lang="en-US"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5</a:t>
            </a:fld>
            <a:endParaRPr lang="sv-SE" dirty="0"/>
          </a:p>
        </p:txBody>
      </p:sp>
    </p:spTree>
    <p:extLst>
      <p:ext uri="{BB962C8B-B14F-4D97-AF65-F5344CB8AC3E}">
        <p14:creationId xmlns:p14="http://schemas.microsoft.com/office/powerpoint/2010/main" val="276235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visualiserar de olika stegen i öppenvårdsprocessen och SIP-processen</a:t>
            </a:r>
          </a:p>
          <a:p>
            <a:r>
              <a:rPr lang="en-US" dirty="0" err="1">
                <a:latin typeface="Calibri"/>
                <a:ea typeface="Calibri"/>
                <a:cs typeface="Calibri"/>
              </a:rPr>
              <a:t>Viktigt</a:t>
            </a:r>
            <a:r>
              <a:rPr lang="en-US" dirty="0">
                <a:latin typeface="Calibri"/>
                <a:ea typeface="Calibri"/>
                <a:cs typeface="Calibri"/>
              </a:rPr>
              <a:t> </a:t>
            </a:r>
            <a:r>
              <a:rPr lang="en-US" dirty="0" err="1">
                <a:latin typeface="Calibri"/>
                <a:ea typeface="Calibri"/>
                <a:cs typeface="Calibri"/>
              </a:rPr>
              <a:t>att</a:t>
            </a:r>
            <a:r>
              <a:rPr lang="en-US" dirty="0">
                <a:latin typeface="Calibri"/>
                <a:ea typeface="Calibri"/>
                <a:cs typeface="Calibri"/>
              </a:rPr>
              <a:t> ha </a:t>
            </a:r>
            <a:r>
              <a:rPr lang="en-US" dirty="0" err="1">
                <a:latin typeface="Calibri"/>
                <a:ea typeface="Calibri"/>
                <a:cs typeface="Calibri"/>
              </a:rPr>
              <a:t>kunskap</a:t>
            </a:r>
            <a:r>
              <a:rPr lang="en-US" dirty="0">
                <a:latin typeface="Calibri"/>
                <a:ea typeface="Calibri"/>
                <a:cs typeface="Calibri"/>
              </a:rPr>
              <a:t> om de </a:t>
            </a:r>
            <a:r>
              <a:rPr lang="en-US" dirty="0" err="1">
                <a:latin typeface="Calibri"/>
                <a:ea typeface="Calibri"/>
                <a:cs typeface="Calibri"/>
              </a:rPr>
              <a:t>olika</a:t>
            </a:r>
            <a:r>
              <a:rPr lang="en-US" dirty="0">
                <a:latin typeface="Calibri"/>
                <a:ea typeface="Calibri"/>
                <a:cs typeface="Calibri"/>
              </a:rPr>
              <a:t> </a:t>
            </a:r>
            <a:r>
              <a:rPr lang="en-US" dirty="0" err="1">
                <a:latin typeface="Calibri"/>
                <a:ea typeface="Calibri"/>
                <a:cs typeface="Calibri"/>
              </a:rPr>
              <a:t>stegen</a:t>
            </a:r>
            <a:r>
              <a:rPr lang="en-US" dirty="0">
                <a:latin typeface="Calibri"/>
                <a:ea typeface="Calibri"/>
                <a:cs typeface="Calibri"/>
              </a:rPr>
              <a:t> </a:t>
            </a:r>
            <a:r>
              <a:rPr lang="en-US" dirty="0">
                <a:latin typeface="Calibri"/>
                <a:ea typeface="Calibri"/>
                <a:cs typeface="Calibri"/>
                <a:sym typeface="Wingdings" panose="05000000000000000000" pitchFamily="2" charset="2"/>
              </a:rPr>
              <a:t> lag</a:t>
            </a:r>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0F33D500-1297-4EDE-B9F8-A261B42E5E11}" type="slidenum">
              <a:rPr lang="sv-SE" smtClean="0"/>
              <a:pPr/>
              <a:t>6</a:t>
            </a:fld>
            <a:endParaRPr lang="sv-SE" dirty="0"/>
          </a:p>
        </p:txBody>
      </p:sp>
    </p:spTree>
    <p:extLst>
      <p:ext uri="{BB962C8B-B14F-4D97-AF65-F5344CB8AC3E}">
        <p14:creationId xmlns:p14="http://schemas.microsoft.com/office/powerpoint/2010/main" val="344220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Wingdings" panose="05000000000000000000" pitchFamily="2" charset="2"/>
              <a:buChar char="Ø"/>
            </a:pPr>
            <a:r>
              <a:rPr lang="sv-SE" dirty="0"/>
              <a:t>Utvecklingsarbete</a:t>
            </a:r>
          </a:p>
          <a:p>
            <a:pPr marL="628650" lvl="1" indent="-171450">
              <a:buFont typeface="Arial" panose="020B0604020202020204" pitchFamily="34" charset="0"/>
              <a:buChar char="•"/>
            </a:pPr>
            <a:r>
              <a:rPr lang="sv-SE" dirty="0"/>
              <a:t>Upprätta lokala rutiner och arbetssätt</a:t>
            </a:r>
          </a:p>
          <a:p>
            <a:pPr marL="628650" lvl="1" indent="-171450">
              <a:buFont typeface="Arial" panose="020B0604020202020204" pitchFamily="34" charset="0"/>
              <a:buChar char="•"/>
            </a:pPr>
            <a:r>
              <a:rPr lang="sv-SE" dirty="0"/>
              <a:t>Komma överens om arbetssätt med enheter man jobbar nära med</a:t>
            </a:r>
          </a:p>
          <a:p>
            <a:pPr marL="628650" lvl="1" indent="-171450">
              <a:buFont typeface="Arial" panose="020B0604020202020204" pitchFamily="34" charset="0"/>
              <a:buChar char="•"/>
            </a:pPr>
            <a:r>
              <a:rPr lang="sv-SE" dirty="0"/>
              <a:t>Utse samordningsansvarig?</a:t>
            </a:r>
          </a:p>
          <a:p>
            <a:pPr marL="628650" lvl="1" indent="-171450">
              <a:buFont typeface="Arial" panose="020B0604020202020204" pitchFamily="34" charset="0"/>
              <a:buChar char="•"/>
            </a:pPr>
            <a:r>
              <a:rPr lang="sv-SE" dirty="0"/>
              <a:t>Bevakning av Ärendeöversikten</a:t>
            </a:r>
          </a:p>
          <a:p>
            <a:pPr marL="628650" lvl="1" indent="-171450">
              <a:buFont typeface="Arial" panose="020B0604020202020204" pitchFamily="34" charset="0"/>
              <a:buChar char="•"/>
            </a:pPr>
            <a:endParaRPr lang="sv-SE" dirty="0"/>
          </a:p>
          <a:p>
            <a:pPr marL="171450" indent="-171450">
              <a:buFont typeface="Wingdings" panose="05000000000000000000" pitchFamily="2" charset="2"/>
              <a:buChar char="Ø"/>
            </a:pPr>
            <a:r>
              <a:rPr lang="sv-SE" dirty="0"/>
              <a:t>SIP-kallelse </a:t>
            </a:r>
            <a:r>
              <a:rPr lang="sv-SE" dirty="0">
                <a:sym typeface="Wingdings" panose="05000000000000000000" pitchFamily="2" charset="2"/>
              </a:rPr>
              <a:t> använda Link</a:t>
            </a:r>
          </a:p>
          <a:p>
            <a:pPr marL="171450" indent="-171450">
              <a:buFont typeface="Wingdings" panose="05000000000000000000" pitchFamily="2" charset="2"/>
              <a:buChar char="Ø"/>
            </a:pPr>
            <a:r>
              <a:rPr lang="sv-SE" dirty="0">
                <a:sym typeface="Wingdings" panose="05000000000000000000" pitchFamily="2" charset="2"/>
              </a:rPr>
              <a:t>Dokumentera SIP  använda Link</a:t>
            </a:r>
            <a:endParaRPr lang="sv-SE" dirty="0"/>
          </a:p>
          <a:p>
            <a:pPr marL="628650" lvl="1"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7</a:t>
            </a:fld>
            <a:endParaRPr lang="sv-SE" dirty="0"/>
          </a:p>
        </p:txBody>
      </p:sp>
    </p:spTree>
    <p:extLst>
      <p:ext uri="{BB962C8B-B14F-4D97-AF65-F5344CB8AC3E}">
        <p14:creationId xmlns:p14="http://schemas.microsoft.com/office/powerpoint/2010/main" val="141043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lnSpc>
                <a:spcPct val="90000"/>
              </a:lnSpc>
              <a:spcBef>
                <a:spcPts val="1000"/>
              </a:spcBef>
              <a:buFont typeface="Arial"/>
              <a:buChar char="•"/>
            </a:pPr>
            <a:r>
              <a:rPr lang="sv-SE"/>
              <a:t>Viktigt att notera vad respektive meddelandetitlar är tänkta att användas för – Obs! använd inte i andra syften!</a:t>
            </a:r>
            <a:endParaRPr lang="sv-SE" dirty="0"/>
          </a:p>
          <a:p>
            <a:pPr marL="285750" indent="-285750">
              <a:lnSpc>
                <a:spcPct val="90000"/>
              </a:lnSpc>
              <a:spcBef>
                <a:spcPts val="1000"/>
              </a:spcBef>
              <a:buFont typeface="Arial"/>
              <a:buChar char="•"/>
            </a:pPr>
            <a:r>
              <a:rPr lang="sv-SE"/>
              <a:t>Använd svar/trådning för bättre struktur</a:t>
            </a:r>
            <a:endParaRPr lang="sv-SE" dirty="0"/>
          </a:p>
          <a:p>
            <a:pPr marL="285750" indent="-285750">
              <a:lnSpc>
                <a:spcPct val="90000"/>
              </a:lnSpc>
              <a:spcBef>
                <a:spcPts val="1000"/>
              </a:spcBef>
              <a:buFont typeface="Arial"/>
              <a:buChar char="•"/>
            </a:pPr>
            <a:r>
              <a:rPr lang="sv-SE"/>
              <a:t>Vårdbegäran ska inte förväxlas med Uppdrag hemsjukvård</a:t>
            </a:r>
            <a:endParaRPr lang="sv-SE" dirty="0"/>
          </a:p>
          <a:p>
            <a:pPr marL="285750" indent="-285750">
              <a:lnSpc>
                <a:spcPct val="90000"/>
              </a:lnSpc>
              <a:spcBef>
                <a:spcPts val="1000"/>
              </a:spcBef>
              <a:buFont typeface="Arial"/>
              <a:buChar char="•"/>
            </a:pPr>
            <a:r>
              <a:rPr lang="sv-SE"/>
              <a:t>Samordningsspår används inte i Region dalarna</a:t>
            </a:r>
            <a:endParaRPr lang="sv-SE" dirty="0"/>
          </a:p>
          <a:p>
            <a:pPr marL="285750" indent="-285750">
              <a:lnSpc>
                <a:spcPct val="90000"/>
              </a:lnSpc>
              <a:spcBef>
                <a:spcPts val="1000"/>
              </a:spcBef>
              <a:buFont typeface="Arial"/>
              <a:buChar char="•"/>
            </a:pPr>
            <a:endParaRPr lang="sv-SE" dirty="0"/>
          </a:p>
          <a:p>
            <a:pPr marL="171450" indent="-171450">
              <a:lnSpc>
                <a:spcPct val="90000"/>
              </a:lnSpc>
              <a:spcBef>
                <a:spcPts val="500"/>
              </a:spcBef>
              <a:buFont typeface="Arial"/>
              <a:buChar char="•"/>
            </a:pPr>
            <a:r>
              <a:rPr lang="sv-SE"/>
              <a:t>Behov av fler meddelandetitlar?</a:t>
            </a:r>
            <a:endParaRPr lang="sv-SE" dirty="0"/>
          </a:p>
          <a:p>
            <a:pPr lvl="1">
              <a:lnSpc>
                <a:spcPct val="90000"/>
              </a:lnSpc>
              <a:spcBef>
                <a:spcPts val="500"/>
              </a:spcBef>
            </a:pPr>
            <a:r>
              <a:rPr lang="sv-SE">
                <a:latin typeface="Arial"/>
                <a:cs typeface="Arial"/>
              </a:rPr>
              <a:t>Maila: </a:t>
            </a:r>
            <a:r>
              <a:rPr lang="sv-SE" dirty="0">
                <a:latin typeface="Arial"/>
                <a:cs typeface="Arial"/>
                <a:hlinkClick r:id="rId3"/>
              </a:rPr>
              <a:t>johanna.sorensen@regiondalarna.se</a:t>
            </a:r>
            <a:r>
              <a:rPr lang="sv-SE">
                <a:latin typeface="Arial"/>
                <a:cs typeface="Arial"/>
              </a:rPr>
              <a:t> eller </a:t>
            </a:r>
            <a:r>
              <a:rPr lang="sv-SE" dirty="0">
                <a:latin typeface="Arial"/>
                <a:cs typeface="Arial"/>
                <a:hlinkClick r:id="rId4"/>
              </a:rPr>
              <a:t>asa.koivisto@regiondalarna.se</a:t>
            </a:r>
            <a:endParaRPr lang="sv-SE" dirty="0">
              <a:latin typeface="Arial"/>
              <a:cs typeface="Arial"/>
            </a:endParaRPr>
          </a:p>
          <a:p>
            <a:pPr marL="1085850" lvl="2" indent="-171450">
              <a:lnSpc>
                <a:spcPct val="90000"/>
              </a:lnSpc>
              <a:spcBef>
                <a:spcPts val="500"/>
              </a:spcBef>
              <a:buFont typeface="Wingdings,Sans-Serif"/>
              <a:buChar char="§"/>
            </a:pPr>
            <a:endParaRPr lang="sv-SE" dirty="0"/>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0F33D500-1297-4EDE-B9F8-A261B42E5E11}" type="slidenum">
              <a:rPr lang="sv-SE" smtClean="0"/>
              <a:pPr/>
              <a:t>8</a:t>
            </a:fld>
            <a:endParaRPr lang="sv-SE" dirty="0"/>
          </a:p>
        </p:txBody>
      </p:sp>
    </p:spTree>
    <p:extLst>
      <p:ext uri="{BB962C8B-B14F-4D97-AF65-F5344CB8AC3E}">
        <p14:creationId xmlns:p14="http://schemas.microsoft.com/office/powerpoint/2010/main" val="141455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AEFF-21C6-3095-715A-A61272FA9F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0ACD9BB-9C1D-E17C-9158-958E1488B4E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84B8ED0-1062-31DF-BF72-98BCD3D25CA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Alla behöver hjälpas åt att säkerställa rätt aktörer!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Slutenvården har förväntningar på att ”kommunen” (biståndsenheten) ska lägga till HSV-enheter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Kom ihåg enhetskopplingar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Säkerställ/byt till rätt telefonnummer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Notera ”Annan aktör” – kan läggas till i Link men viktigt att förstå att den enheten inte har Link</a:t>
            </a:r>
          </a:p>
        </p:txBody>
      </p:sp>
      <p:sp>
        <p:nvSpPr>
          <p:cNvPr id="4" name="Platshållare för bildnummer 3">
            <a:extLst>
              <a:ext uri="{FF2B5EF4-FFF2-40B4-BE49-F238E27FC236}">
                <a16:creationId xmlns:a16="http://schemas.microsoft.com/office/drawing/2014/main" id="{D16474AF-BD9F-CCFD-EFAA-B8985A0F5D41}"/>
              </a:ext>
            </a:extLst>
          </p:cNvPr>
          <p:cNvSpPr>
            <a:spLocks noGrp="1"/>
          </p:cNvSpPr>
          <p:nvPr>
            <p:ph type="sldNum" sz="quarter" idx="5"/>
          </p:nvPr>
        </p:nvSpPr>
        <p:spPr/>
        <p:txBody>
          <a:bodyPr/>
          <a:lstStyle/>
          <a:p>
            <a:fld id="{0F33D500-1297-4EDE-B9F8-A261B42E5E11}" type="slidenum">
              <a:rPr lang="sv-SE" smtClean="0"/>
              <a:pPr/>
              <a:t>10</a:t>
            </a:fld>
            <a:endParaRPr lang="sv-SE" dirty="0"/>
          </a:p>
        </p:txBody>
      </p:sp>
    </p:spTree>
    <p:extLst>
      <p:ext uri="{BB962C8B-B14F-4D97-AF65-F5344CB8AC3E}">
        <p14:creationId xmlns:p14="http://schemas.microsoft.com/office/powerpoint/2010/main" val="3275717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10701"/>
            <a:ext cx="9144000" cy="3241878"/>
          </a:xfrm>
        </p:spPr>
        <p:txBody>
          <a:bodyPr anchor="b"/>
          <a:lstStyle>
            <a:lvl1pPr algn="ctr">
              <a:defRPr sz="6000" b="1"/>
            </a:lvl1pPr>
          </a:lstStyle>
          <a:p>
            <a:r>
              <a:rPr lang="sv-SE"/>
              <a:t>Klicka här för att ändra format</a:t>
            </a:r>
            <a:endParaRPr lang="sv-SE" dirty="0"/>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
        <p:nvSpPr>
          <p:cNvPr id="11" name="Platshållare för datum 3"/>
          <p:cNvSpPr>
            <a:spLocks noGrp="1"/>
          </p:cNvSpPr>
          <p:nvPr>
            <p:ph type="dt" sz="half" idx="10"/>
          </p:nvPr>
        </p:nvSpPr>
        <p:spPr>
          <a:xfrm>
            <a:off x="410547" y="6356350"/>
            <a:ext cx="2743200" cy="492876"/>
          </a:xfrm>
        </p:spPr>
        <p:txBody>
          <a:bodyPr/>
          <a:lstStyle>
            <a:lvl1pPr>
              <a:defRPr sz="1050">
                <a:solidFill>
                  <a:schemeClr val="tx1"/>
                </a:solidFill>
              </a:defRPr>
            </a:lvl1pPr>
          </a:lstStyle>
          <a:p>
            <a:fld id="{FC5DA319-72F1-4F70-9BE7-0CBB4F12E5D2}" type="datetime1">
              <a:rPr lang="sv-SE" smtClean="0"/>
              <a:t>2026-03-13</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tx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tx1"/>
                </a:solidFill>
              </a:defRPr>
            </a:lvl1pPr>
          </a:lstStyle>
          <a:p>
            <a:fld id="{130DDE8C-17E0-4539-9C15-C1E9D231907F}" type="slidenum">
              <a:rPr lang="sv-SE" smtClean="0"/>
              <a:pPr/>
              <a:t>‹#›</a:t>
            </a:fld>
            <a:endParaRPr lang="sv-SE" dirty="0">
              <a:solidFill>
                <a:schemeClr val="bg2">
                  <a:lumMod val="40000"/>
                  <a:lumOff val="60000"/>
                </a:schemeClr>
              </a:solidFill>
            </a:endParaRPr>
          </a:p>
        </p:txBody>
      </p:sp>
    </p:spTree>
    <p:extLst>
      <p:ext uri="{BB962C8B-B14F-4D97-AF65-F5344CB8AC3E}">
        <p14:creationId xmlns:p14="http://schemas.microsoft.com/office/powerpoint/2010/main" val="10301785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rgbClr val="DB3747"/>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a:t>Klicka här för att ändra format</a:t>
            </a:r>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6" name="Platshållare för bild" title="Bakgrundsbild"/>
          <p:cNvSpPr>
            <a:spLocks noGrp="1"/>
          </p:cNvSpPr>
          <p:nvPr>
            <p:ph type="pic" sz="quarter" idx="10"/>
          </p:nvPr>
        </p:nvSpPr>
        <p:spPr>
          <a:xfrm>
            <a:off x="0" y="0"/>
            <a:ext cx="12192000" cy="6858000"/>
          </a:xfrm>
        </p:spPr>
        <p:txBody>
          <a:bodyPr/>
          <a:lstStyle/>
          <a:p>
            <a:endParaRPr lang="sv-SE"/>
          </a:p>
        </p:txBody>
      </p:sp>
    </p:spTree>
    <p:extLst>
      <p:ext uri="{BB962C8B-B14F-4D97-AF65-F5344CB8AC3E}">
        <p14:creationId xmlns:p14="http://schemas.microsoft.com/office/powerpoint/2010/main" val="29695708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FFDDE2">
            <a:alpha val="70000"/>
          </a:srgb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a:t>Klicka här för att ändra format</a:t>
            </a:r>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rgbClr val="DB3747"/>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463541956"/>
      </p:ext>
    </p:extLst>
  </p:cSld>
  <p:clrMapOvr>
    <a:masterClrMapping/>
  </p:clrMapOvr>
  <p:extLst>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a:solidFill>
                  <a:schemeClr val="tx1">
                    <a:alpha val="50000"/>
                  </a:schemeClr>
                </a:solidFill>
              </a:rPr>
              <a:t>SNABBGUIDE PRIMÄRVÅRD ► RÅDGIVNING</a:t>
            </a:r>
            <a:endParaRPr lang="sv-SE" dirty="0">
              <a:solidFill>
                <a:srgbClr val="DB3747"/>
              </a:solidFill>
            </a:endParaRP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309267501"/>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1"/>
              </a:buClr>
              <a:buSzPct val="120000"/>
              <a:defRPr sz="2400"/>
            </a:lvl1pPr>
            <a:lvl2pPr>
              <a:buClr>
                <a:schemeClr val="accent1"/>
              </a:buClr>
              <a:buSzPct val="120000"/>
              <a:defRPr/>
            </a:lvl2pPr>
            <a:lvl3pPr>
              <a:buClr>
                <a:schemeClr val="accent1"/>
              </a:buClr>
              <a:buSzPct val="120000"/>
              <a:defRPr/>
            </a:lvl3pPr>
            <a:lvl4pPr>
              <a:buClr>
                <a:schemeClr val="accent1"/>
              </a:buClr>
              <a:buSzPct val="120000"/>
              <a:defRPr/>
            </a:lvl4pPr>
            <a:lvl5pPr>
              <a:buClr>
                <a:schemeClr val="accent1"/>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a:solidFill>
                  <a:schemeClr val="tx1">
                    <a:alpha val="50000"/>
                  </a:schemeClr>
                </a:solidFill>
              </a:rPr>
              <a:t>SNABBGUIDE PRIMÄRVÅRD ► RÅDGIVNING</a:t>
            </a:r>
            <a:endParaRPr lang="sv-SE" dirty="0">
              <a:solidFill>
                <a:srgbClr val="DB3747"/>
              </a:solidFill>
            </a:endParaRP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259266960"/>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a:solidFill>
                  <a:schemeClr val="tx1">
                    <a:alpha val="50000"/>
                  </a:schemeClr>
                </a:solidFill>
              </a:rPr>
              <a:t>SNABBGUIDE PRIMÄRVÅRD ► RÅDGIVNING</a:t>
            </a:r>
            <a:endParaRPr lang="sv-SE" dirty="0">
              <a:solidFill>
                <a:srgbClr val="DB3747"/>
              </a:solidFill>
            </a:endParaRP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258765260"/>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1"/>
              </a:buClr>
              <a:buSzPct val="130000"/>
              <a:defRPr/>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a:solidFill>
                  <a:schemeClr val="tx1">
                    <a:alpha val="50000"/>
                  </a:schemeClr>
                </a:solidFill>
              </a:rPr>
              <a:t>SNABBGUIDE PRIMÄRVÅRD ► RÅDGIVNING</a:t>
            </a:r>
            <a:endParaRPr lang="sv-SE" dirty="0">
              <a:solidFill>
                <a:srgbClr val="DB3747"/>
              </a:solidFill>
            </a:endParaRP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553202891"/>
      </p:ext>
    </p:extLst>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Rubriksida röd">
    <p:bg>
      <p:bgPr>
        <a:solidFill>
          <a:schemeClr val="accent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bg2"/>
                </a:solidFill>
              </a:defRPr>
            </a:lvl1pPr>
          </a:lstStyle>
          <a:p>
            <a:r>
              <a:rPr lang="sv-SE" dirty="0"/>
              <a:t>Klicka här för att ändra format</a:t>
            </a:r>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7057918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23774744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6333728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66942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10548" y="365126"/>
            <a:ext cx="10619402" cy="1210581"/>
          </a:xfrm>
        </p:spPr>
        <p:txBody>
          <a:bodyPr/>
          <a:lstStyle>
            <a:lvl1pPr>
              <a:defRPr b="1">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410547" y="1825625"/>
            <a:ext cx="11370906" cy="4351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A36EF070-D4A1-4BBC-95E2-C540A084EC01}" type="datetime1">
              <a:rPr lang="sv-SE" smtClean="0"/>
              <a:t>2026-03-13</a:t>
            </a:fld>
            <a:endParaRPr lang="sv-SE" dirty="0"/>
          </a:p>
        </p:txBody>
      </p:sp>
      <p:sp>
        <p:nvSpPr>
          <p:cNvPr id="5"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6"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4" name="Rektangel 13"/>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708237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3945923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1"/>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a:p>
        </p:txBody>
      </p:sp>
    </p:spTree>
    <p:extLst>
      <p:ext uri="{BB962C8B-B14F-4D97-AF65-F5344CB8AC3E}">
        <p14:creationId xmlns:p14="http://schemas.microsoft.com/office/powerpoint/2010/main" val="2181606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1"/>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2772849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lstStyle>
            <a:lvl1pPr>
              <a:defRPr sz="6000" b="1">
                <a:solidFill>
                  <a:schemeClr val="tx2"/>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1" name="Rektangel 10"/>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775DD86-983D-4097-A028-87EAC6BF841B}" type="datetime1">
              <a:rPr lang="sv-SE" smtClean="0"/>
              <a:t>2026-03-13</a:t>
            </a:fld>
            <a:endParaRPr lang="sv-SE" dirty="0"/>
          </a:p>
        </p:txBody>
      </p:sp>
      <p:sp>
        <p:nvSpPr>
          <p:cNvPr id="13"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0" name="Rektangel 9"/>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11805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10547" y="1825625"/>
            <a:ext cx="560925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199" y="1825625"/>
            <a:ext cx="560925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1684484-201B-44CD-9746-00FED4EFCD5B}" type="datetime1">
              <a:rPr lang="sv-SE" smtClean="0"/>
              <a:t>2026-03-13</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62277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19402" cy="1235075"/>
          </a:xfrm>
        </p:spPr>
        <p:txBody>
          <a:bodyPr/>
          <a:lstStyle>
            <a:lvl1pPr>
              <a:defRPr b="1">
                <a:solidFill>
                  <a:schemeClr val="tx2"/>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410548" y="1690687"/>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10548" y="2505075"/>
            <a:ext cx="558702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90687"/>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199" y="2505075"/>
            <a:ext cx="5609253"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33C59008-A271-48C6-B77D-A5EBCC61C08A}" type="datetime1">
              <a:rPr lang="sv-SE" smtClean="0"/>
              <a:t>2026-03-13</a:t>
            </a:fld>
            <a:endParaRPr lang="sv-SE" dirty="0"/>
          </a:p>
        </p:txBody>
      </p:sp>
      <p:sp>
        <p:nvSpPr>
          <p:cNvPr id="16"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7"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3" name="Rektangel 12"/>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1904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1216024"/>
          </a:xfrm>
        </p:spPr>
        <p:txBody>
          <a:bodyPr/>
          <a:lstStyle>
            <a:lvl1pPr>
              <a:defRPr b="1">
                <a:solidFill>
                  <a:schemeClr val="tx2"/>
                </a:solidFill>
              </a:defRPr>
            </a:lvl1pPr>
          </a:lstStyle>
          <a:p>
            <a:r>
              <a:rPr lang="sv-SE"/>
              <a:t>Klicka här för att ändra format</a:t>
            </a:r>
            <a:endParaRPr lang="sv-SE" dirty="0"/>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0905C11-AE40-4DD3-B577-1575C80BAAED}" type="datetime1">
              <a:rPr lang="sv-SE" smtClean="0"/>
              <a:t>2026-03-13</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24839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B4152674-6AB9-4668-8AED-4226128661A6}" type="datetime1">
              <a:rPr lang="sv-SE" smtClean="0"/>
              <a:t>2026-03-13</a:t>
            </a:fld>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92506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5183188" y="1085851"/>
            <a:ext cx="5675312" cy="5019674"/>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10548" y="205740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6401B1E7-2B4C-4E93-9B83-9D444BAB3785}" type="datetime1">
              <a:rPr lang="sv-SE" smtClean="0"/>
              <a:t>2026-03-13</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62835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a:t>Klicka här för att ändra format</a:t>
            </a:r>
            <a:endParaRPr lang="sv-SE" dirty="0"/>
          </a:p>
        </p:txBody>
      </p:sp>
      <p:sp>
        <p:nvSpPr>
          <p:cNvPr id="3" name="Platshållare för bild 2"/>
          <p:cNvSpPr>
            <a:spLocks noGrp="1"/>
          </p:cNvSpPr>
          <p:nvPr>
            <p:ph type="pic" idx="1"/>
          </p:nvPr>
        </p:nvSpPr>
        <p:spPr>
          <a:xfrm>
            <a:off x="5183188" y="1085850"/>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410548" y="2057400"/>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7037B5D3-587F-424B-B03D-31C4263C7226}" type="datetime1">
              <a:rPr lang="sv-SE" smtClean="0"/>
              <a:t>2026-03-13</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34520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FF4FD-A897-495D-BDCD-BC1A3ECAF875}" type="datetime1">
              <a:rPr lang="sv-SE" smtClean="0"/>
              <a:t>2026-03-13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20692006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33986998"/>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Lst>
  <p:hf sldNum="0" hdr="0" dt="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egiondalarna.se/plus/vard/utveckling-och-utbildning/rss-dalarna/samordnad-individuell-plan---sip/cosmic-li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r.ltdalarna.se/arbetsrum/FHAR001/COSMIC/Sidor/link.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regiondalarna.se/plus/vard/utveckling-och-utbildning/rss-dalarna/samordnad-individuell-plan---sip/cosmic-li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johanna.sorensen@regiondalarna.s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asa.koivisto@regiondalarna.s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i="1" dirty="0"/>
              <a:t>Forum Link</a:t>
            </a:r>
            <a:endParaRPr lang="sv-SE" dirty="0"/>
          </a:p>
        </p:txBody>
      </p:sp>
      <p:sp>
        <p:nvSpPr>
          <p:cNvPr id="3" name="Underrubrik 2"/>
          <p:cNvSpPr>
            <a:spLocks noGrp="1"/>
          </p:cNvSpPr>
          <p:nvPr>
            <p:ph type="subTitle" idx="1"/>
          </p:nvPr>
        </p:nvSpPr>
        <p:spPr/>
        <p:txBody>
          <a:bodyPr/>
          <a:lstStyle/>
          <a:p>
            <a:r>
              <a:rPr lang="sv-SE" dirty="0"/>
              <a:t>Öppenvårdsprocessen &amp; SIP-processen</a:t>
            </a:r>
          </a:p>
          <a:p>
            <a:endParaRPr lang="sv-SE" dirty="0"/>
          </a:p>
        </p:txBody>
      </p:sp>
      <p:sp>
        <p:nvSpPr>
          <p:cNvPr id="4" name="textruta 3"/>
          <p:cNvSpPr txBox="1"/>
          <p:nvPr/>
        </p:nvSpPr>
        <p:spPr>
          <a:xfrm>
            <a:off x="9953898" y="6128778"/>
            <a:ext cx="2055222" cy="276999"/>
          </a:xfrm>
          <a:prstGeom prst="rect">
            <a:avLst/>
          </a:prstGeom>
          <a:noFill/>
        </p:spPr>
        <p:txBody>
          <a:bodyPr wrap="square" rtlCol="0">
            <a:spAutoFit/>
          </a:bodyPr>
          <a:lstStyle/>
          <a:p>
            <a:r>
              <a:rPr lang="sv-SE" sz="1200" dirty="0"/>
              <a:t>Mars 2026</a:t>
            </a:r>
          </a:p>
        </p:txBody>
      </p:sp>
    </p:spTree>
    <p:extLst>
      <p:ext uri="{BB962C8B-B14F-4D97-AF65-F5344CB8AC3E}">
        <p14:creationId xmlns:p14="http://schemas.microsoft.com/office/powerpoint/2010/main" val="398837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FEC8-FCC1-3D5A-BE7C-D87874C398A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26351EB-ACB0-AC9D-A731-DD1DF619B473}"/>
              </a:ext>
            </a:extLst>
          </p:cNvPr>
          <p:cNvSpPr>
            <a:spLocks noGrp="1"/>
          </p:cNvSpPr>
          <p:nvPr>
            <p:ph type="title"/>
          </p:nvPr>
        </p:nvSpPr>
        <p:spPr/>
        <p:txBody>
          <a:bodyPr/>
          <a:lstStyle/>
          <a:p>
            <a:r>
              <a:rPr lang="sv-SE" dirty="0"/>
              <a:t>Aktörer</a:t>
            </a:r>
          </a:p>
        </p:txBody>
      </p:sp>
      <p:sp>
        <p:nvSpPr>
          <p:cNvPr id="3" name="Platshållare för innehåll 2">
            <a:extLst>
              <a:ext uri="{FF2B5EF4-FFF2-40B4-BE49-F238E27FC236}">
                <a16:creationId xmlns:a16="http://schemas.microsoft.com/office/drawing/2014/main" id="{3DB3DC92-2D94-9032-2237-F09A791CDFB8}"/>
              </a:ext>
            </a:extLst>
          </p:cNvPr>
          <p:cNvSpPr>
            <a:spLocks noGrp="1"/>
          </p:cNvSpPr>
          <p:nvPr>
            <p:ph idx="1"/>
          </p:nvPr>
        </p:nvSpPr>
        <p:spPr/>
        <p:txBody>
          <a:bodyPr>
            <a:normAutofit/>
          </a:bodyPr>
          <a:lstStyle/>
          <a:p>
            <a:r>
              <a:rPr lang="sv-SE" sz="2400" dirty="0"/>
              <a:t>Alla behöver hjälpas åt att säkerställa rätt aktörer!</a:t>
            </a:r>
          </a:p>
          <a:p>
            <a:r>
              <a:rPr lang="sv-SE" sz="2400" dirty="0"/>
              <a:t>Kom ihåg enhetskopplingar</a:t>
            </a:r>
          </a:p>
          <a:p>
            <a:r>
              <a:rPr lang="sv-SE" sz="2400" dirty="0"/>
              <a:t>Säkerställ/byt till rätt telefonnummer?</a:t>
            </a:r>
          </a:p>
          <a:p>
            <a:r>
              <a:rPr lang="sv-SE" sz="2400" dirty="0"/>
              <a:t>Notera att ”Annan aktör” inte har tillgång till Link</a:t>
            </a:r>
          </a:p>
        </p:txBody>
      </p:sp>
      <p:sp>
        <p:nvSpPr>
          <p:cNvPr id="4" name="Platshållare för datum 3">
            <a:extLst>
              <a:ext uri="{FF2B5EF4-FFF2-40B4-BE49-F238E27FC236}">
                <a16:creationId xmlns:a16="http://schemas.microsoft.com/office/drawing/2014/main" id="{0EAB7DC4-9E1E-7BF2-C6D5-6B6B4D8C864B}"/>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33E6D30C-C613-DA06-73FF-A55FA938078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91AEA37-9FB8-30EC-932A-CBBA2735FC42}"/>
              </a:ext>
            </a:extLst>
          </p:cNvPr>
          <p:cNvSpPr>
            <a:spLocks noGrp="1"/>
          </p:cNvSpPr>
          <p:nvPr>
            <p:ph type="sldNum" sz="quarter" idx="12"/>
          </p:nvPr>
        </p:nvSpPr>
        <p:spPr/>
        <p:txBody>
          <a:bodyPr/>
          <a:lstStyle/>
          <a:p>
            <a:fld id="{130DDE8C-17E0-4539-9C15-C1E9D231907F}" type="slidenum">
              <a:rPr lang="sv-SE" smtClean="0"/>
              <a:pPr/>
              <a:t>10</a:t>
            </a:fld>
            <a:endParaRPr lang="sv-SE" dirty="0"/>
          </a:p>
        </p:txBody>
      </p:sp>
      <p:pic>
        <p:nvPicPr>
          <p:cNvPr id="9" name="Bildobjekt 8">
            <a:extLst>
              <a:ext uri="{FF2B5EF4-FFF2-40B4-BE49-F238E27FC236}">
                <a16:creationId xmlns:a16="http://schemas.microsoft.com/office/drawing/2014/main" id="{BB70EAF0-D04E-3311-687F-2BD1BF20998E}"/>
              </a:ext>
            </a:extLst>
          </p:cNvPr>
          <p:cNvPicPr>
            <a:picLocks noChangeAspect="1"/>
          </p:cNvPicPr>
          <p:nvPr/>
        </p:nvPicPr>
        <p:blipFill>
          <a:blip r:embed="rId3"/>
          <a:stretch>
            <a:fillRect/>
          </a:stretch>
        </p:blipFill>
        <p:spPr>
          <a:xfrm>
            <a:off x="7825798" y="2443866"/>
            <a:ext cx="3309841" cy="2874091"/>
          </a:xfrm>
          <a:prstGeom prst="rect">
            <a:avLst/>
          </a:prstGeom>
        </p:spPr>
      </p:pic>
      <p:sp>
        <p:nvSpPr>
          <p:cNvPr id="7" name="textruta 6">
            <a:extLst>
              <a:ext uri="{FF2B5EF4-FFF2-40B4-BE49-F238E27FC236}">
                <a16:creationId xmlns:a16="http://schemas.microsoft.com/office/drawing/2014/main" id="{6626FDD8-EBDD-5F91-493F-90A35CBE3C3F}"/>
              </a:ext>
            </a:extLst>
          </p:cNvPr>
          <p:cNvSpPr txBox="1"/>
          <p:nvPr/>
        </p:nvSpPr>
        <p:spPr>
          <a:xfrm>
            <a:off x="1959779" y="5956457"/>
            <a:ext cx="7520940" cy="646331"/>
          </a:xfrm>
          <a:prstGeom prst="rect">
            <a:avLst/>
          </a:prstGeom>
          <a:noFill/>
        </p:spPr>
        <p:txBody>
          <a:bodyPr wrap="square">
            <a:spAutoFit/>
          </a:bodyPr>
          <a:lstStyle/>
          <a:p>
            <a:r>
              <a:rPr lang="sv-SE" dirty="0"/>
              <a:t>Länk till rutiner och utbildningsfilmer: </a:t>
            </a:r>
            <a:r>
              <a:rPr lang="sv-SE" dirty="0">
                <a:hlinkClick r:id="rId4"/>
              </a:rPr>
              <a:t>Cosmic Link - Region Dalarna Plus</a:t>
            </a:r>
            <a:endParaRPr lang="sv-SE" dirty="0"/>
          </a:p>
          <a:p>
            <a:endParaRPr lang="sv-SE" dirty="0"/>
          </a:p>
        </p:txBody>
      </p:sp>
    </p:spTree>
    <p:extLst>
      <p:ext uri="{BB962C8B-B14F-4D97-AF65-F5344CB8AC3E}">
        <p14:creationId xmlns:p14="http://schemas.microsoft.com/office/powerpoint/2010/main" val="182202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1657-EEA8-F914-022C-5A4D275F18DC}"/>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E21D53EA-0C11-9D1A-C14D-5FE7105E6E14}"/>
              </a:ext>
            </a:extLst>
          </p:cNvPr>
          <p:cNvSpPr/>
          <p:nvPr/>
        </p:nvSpPr>
        <p:spPr>
          <a:xfrm>
            <a:off x="6096000" y="840230"/>
            <a:ext cx="5980779" cy="591616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ktangel 7">
            <a:extLst>
              <a:ext uri="{FF2B5EF4-FFF2-40B4-BE49-F238E27FC236}">
                <a16:creationId xmlns:a16="http://schemas.microsoft.com/office/drawing/2014/main" id="{A6B39664-A1E0-E2F4-F27E-C37B0904D062}"/>
              </a:ext>
            </a:extLst>
          </p:cNvPr>
          <p:cNvSpPr/>
          <p:nvPr/>
        </p:nvSpPr>
        <p:spPr>
          <a:xfrm>
            <a:off x="115221" y="848740"/>
            <a:ext cx="5828946" cy="59161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60942574-3717-EB0C-A603-6BC7DB2FF17C}"/>
              </a:ext>
            </a:extLst>
          </p:cNvPr>
          <p:cNvSpPr>
            <a:spLocks noGrp="1"/>
          </p:cNvSpPr>
          <p:nvPr>
            <p:ph type="title"/>
          </p:nvPr>
        </p:nvSpPr>
        <p:spPr>
          <a:xfrm>
            <a:off x="594549" y="189167"/>
            <a:ext cx="10801350" cy="755650"/>
          </a:xfrm>
        </p:spPr>
        <p:txBody>
          <a:bodyPr>
            <a:normAutofit/>
          </a:bodyPr>
          <a:lstStyle/>
          <a:p>
            <a:r>
              <a:rPr lang="sv-SE" dirty="0"/>
              <a:t>Link – </a:t>
            </a:r>
            <a:r>
              <a:rPr lang="sv-SE" sz="2600" dirty="0"/>
              <a:t>Egenvårdsbedömning / Uppdrag hemsjukvård</a:t>
            </a:r>
          </a:p>
        </p:txBody>
      </p:sp>
      <p:sp>
        <p:nvSpPr>
          <p:cNvPr id="15" name="Platshållare för innehåll 3">
            <a:extLst>
              <a:ext uri="{FF2B5EF4-FFF2-40B4-BE49-F238E27FC236}">
                <a16:creationId xmlns:a16="http://schemas.microsoft.com/office/drawing/2014/main" id="{828E8D28-4323-43D7-442B-DDFBD4DACDED}"/>
              </a:ext>
            </a:extLst>
          </p:cNvPr>
          <p:cNvSpPr>
            <a:spLocks noGrp="1"/>
          </p:cNvSpPr>
          <p:nvPr>
            <p:ph sz="half" idx="2"/>
          </p:nvPr>
        </p:nvSpPr>
        <p:spPr>
          <a:xfrm>
            <a:off x="6233700" y="956944"/>
            <a:ext cx="5538846" cy="5711889"/>
          </a:xfrm>
          <a:solidFill>
            <a:schemeClr val="accent1">
              <a:lumMod val="40000"/>
              <a:lumOff val="60000"/>
            </a:schemeClr>
          </a:solidFill>
        </p:spPr>
        <p:txBody>
          <a:bodyPr>
            <a:normAutofit/>
          </a:bodyPr>
          <a:lstStyle/>
          <a:p>
            <a:pPr marL="0" indent="0">
              <a:buClr>
                <a:schemeClr val="tx1"/>
              </a:buClr>
              <a:buNone/>
            </a:pPr>
            <a:r>
              <a:rPr lang="sv-SE" sz="1200" b="1" dirty="0"/>
              <a:t>Uppdrag hemsjukvård</a:t>
            </a:r>
          </a:p>
          <a:p>
            <a:pPr marL="0" indent="0">
              <a:buNone/>
            </a:pPr>
            <a:r>
              <a:rPr lang="sv-SE" sz="1000" dirty="0"/>
              <a:t>Kommunerna och regionen har gemensamt ansvar för sjukvård i hemmet. Hemsjukvårdsavtalet reglerar ansvarsfördelningen. I beskrivningen av uppdraget till hemsjukvården ska information om vem som ska ansvara för uppföljningen tydligt framgå.</a:t>
            </a:r>
          </a:p>
          <a:p>
            <a:pPr marL="0" indent="0">
              <a:buNone/>
            </a:pPr>
            <a:r>
              <a:rPr lang="sv-SE" sz="1000" dirty="0"/>
              <a:t>För att beskriva och förmedla ett uppdrag till hemsjukvården används journalmallen </a:t>
            </a:r>
            <a:r>
              <a:rPr lang="sv-SE" sz="1000" i="1" dirty="0"/>
              <a:t>Uppdrag hemsjukvård </a:t>
            </a:r>
            <a:r>
              <a:rPr lang="sv-SE" sz="1000" dirty="0"/>
              <a:t>i Cosmic. Anteckningen speglas i Link, i fliken </a:t>
            </a:r>
            <a:r>
              <a:rPr lang="sv-SE" sz="1000" i="1" dirty="0"/>
              <a:t>Journal</a:t>
            </a:r>
            <a:r>
              <a:rPr lang="sv-SE" sz="1000" dirty="0"/>
              <a:t> för hälso- och sjukvårdspersonal i kommunen. Skicka ett meddelande med titeln </a:t>
            </a:r>
            <a:r>
              <a:rPr lang="sv-SE" sz="1000" i="1" dirty="0"/>
              <a:t>Uppdrag hemsjukvård </a:t>
            </a:r>
            <a:r>
              <a:rPr lang="sv-SE" sz="1000" dirty="0"/>
              <a:t>för att uppmärksamma hemsjukvården på att uppdrag finns. Det är viktigt att det anges i meddelandet vem uppdraget riktar sig till samt datum som anteckningen är skriven. Använd fras </a:t>
            </a:r>
            <a:r>
              <a:rPr lang="sv-SE" sz="1000" i="1" dirty="0" err="1"/>
              <a:t>lihsv</a:t>
            </a:r>
            <a:r>
              <a:rPr lang="sv-SE" sz="1000" dirty="0"/>
              <a:t>. Uppdraget ska återrapporteras av uppdragsmottagaren genom att svara på meddelandet.</a:t>
            </a:r>
          </a:p>
          <a:p>
            <a:pPr marL="0" indent="0">
              <a:buNone/>
            </a:pPr>
            <a:br>
              <a:rPr lang="sv-SE" sz="900" b="1" dirty="0"/>
            </a:br>
            <a:endParaRPr lang="sv-SE" sz="900" b="1" dirty="0"/>
          </a:p>
          <a:p>
            <a:pPr marL="0" indent="0">
              <a:buNone/>
            </a:pPr>
            <a:endParaRPr lang="sv-SE" sz="900" b="1" dirty="0"/>
          </a:p>
          <a:p>
            <a:pPr marL="0" indent="0">
              <a:buNone/>
            </a:pPr>
            <a:endParaRPr lang="sv-SE" sz="900" b="1" dirty="0"/>
          </a:p>
          <a:p>
            <a:pPr marL="0" indent="0">
              <a:buNone/>
            </a:pPr>
            <a:endParaRPr lang="sv-SE" sz="900" b="1" dirty="0"/>
          </a:p>
          <a:p>
            <a:pPr marL="0" indent="0">
              <a:buNone/>
            </a:pPr>
            <a:r>
              <a:rPr lang="sv-SE" sz="1200" b="1" dirty="0"/>
              <a:t>Exempel</a:t>
            </a:r>
          </a:p>
        </p:txBody>
      </p:sp>
      <p:sp>
        <p:nvSpPr>
          <p:cNvPr id="6" name="Platshållare för innehåll 2">
            <a:extLst>
              <a:ext uri="{FF2B5EF4-FFF2-40B4-BE49-F238E27FC236}">
                <a16:creationId xmlns:a16="http://schemas.microsoft.com/office/drawing/2014/main" id="{623B76F7-D309-02E7-16BF-AE91EFD10446}"/>
              </a:ext>
            </a:extLst>
          </p:cNvPr>
          <p:cNvSpPr>
            <a:spLocks noGrp="1"/>
          </p:cNvSpPr>
          <p:nvPr>
            <p:ph sz="half" idx="1"/>
          </p:nvPr>
        </p:nvSpPr>
        <p:spPr>
          <a:xfrm>
            <a:off x="276955" y="956943"/>
            <a:ext cx="5349089" cy="5711890"/>
          </a:xfrm>
          <a:solidFill>
            <a:schemeClr val="accent1">
              <a:lumMod val="20000"/>
              <a:lumOff val="80000"/>
            </a:schemeClr>
          </a:solidFill>
        </p:spPr>
        <p:txBody>
          <a:bodyPr>
            <a:normAutofit/>
          </a:bodyPr>
          <a:lstStyle/>
          <a:p>
            <a:pPr marL="0" indent="0">
              <a:buNone/>
            </a:pPr>
            <a:r>
              <a:rPr lang="sv-SE" sz="1200" b="1" dirty="0"/>
              <a:t>Egenvårdsbedömning och planering</a:t>
            </a:r>
          </a:p>
          <a:p>
            <a:pPr marL="0" indent="0">
              <a:buNone/>
            </a:pPr>
            <a:r>
              <a:rPr lang="sv-SE" sz="1000" dirty="0"/>
              <a:t>Med egenvård avses en hälso- och sjukvårdsåtgärd som legitimerad hälso- och sjukvårdspersonal har bedömt att en patient kan utföra själv eller med hjälp av någon annan. Det kan till exempel vara att själv ta ett ordinerat läkemedel eller att göra övningar som har rekommenderats av en fysioterapeut. </a:t>
            </a:r>
          </a:p>
          <a:p>
            <a:pPr marL="0" indent="0">
              <a:buNone/>
            </a:pPr>
            <a:r>
              <a:rPr lang="sv-SE" sz="1000" dirty="0"/>
              <a:t>För att dokumentera en bedömning samt planera hälso- och sjukvårdsåtgärder som egenvård används journalmallen </a:t>
            </a:r>
            <a:r>
              <a:rPr lang="sv-SE" sz="1000" i="1" dirty="0"/>
              <a:t>Egenvårdsbedömning och planering </a:t>
            </a:r>
            <a:r>
              <a:rPr lang="sv-SE" sz="1000" dirty="0"/>
              <a:t>i Cosmic</a:t>
            </a:r>
            <a:r>
              <a:rPr lang="sv-SE" sz="1000" i="1" dirty="0"/>
              <a:t>. </a:t>
            </a:r>
            <a:r>
              <a:rPr lang="sv-SE" sz="1000" dirty="0"/>
              <a:t>Anteckningen skrivs ut och lämnas till patienten vid behov. </a:t>
            </a:r>
          </a:p>
          <a:p>
            <a:pPr marL="0" indent="0">
              <a:buNone/>
            </a:pPr>
            <a:r>
              <a:rPr lang="sv-SE" sz="1000" dirty="0"/>
              <a:t>Egenvårdsbedömningen och planeringen kan utgöra underlag för bedömning av biståndsinsatser. Anteckningen speglas i Link, i fliken </a:t>
            </a:r>
            <a:r>
              <a:rPr lang="sv-SE" sz="1000" i="1" dirty="0"/>
              <a:t>Journal</a:t>
            </a:r>
            <a:r>
              <a:rPr lang="sv-SE" sz="1000" dirty="0"/>
              <a:t> för hälso- och sjukvårdspersonal och biståndshandläggare i kommunen. Skicka ett meddelande med titeln </a:t>
            </a:r>
            <a:r>
              <a:rPr lang="sv-SE" sz="1000" i="1" dirty="0"/>
              <a:t>Egenvårdsbedömning</a:t>
            </a:r>
            <a:r>
              <a:rPr lang="sv-SE" sz="1000" dirty="0"/>
              <a:t> för att uppmärksamma biståndshandläggaren på att underlaget finns.</a:t>
            </a:r>
            <a:endParaRPr lang="sv-SE" sz="1200" b="1" dirty="0"/>
          </a:p>
          <a:p>
            <a:pPr marL="0" indent="0">
              <a:buNone/>
            </a:pPr>
            <a:endParaRPr lang="sv-SE" sz="2200" b="1" dirty="0"/>
          </a:p>
          <a:p>
            <a:pPr marL="0" indent="0">
              <a:buNone/>
            </a:pPr>
            <a:endParaRPr lang="sv-SE" sz="1200" b="1" dirty="0"/>
          </a:p>
          <a:p>
            <a:pPr marL="0" indent="0">
              <a:buNone/>
            </a:pPr>
            <a:r>
              <a:rPr lang="sv-SE" sz="1200" b="1" dirty="0"/>
              <a:t>Exempel</a:t>
            </a:r>
          </a:p>
        </p:txBody>
      </p:sp>
      <p:pic>
        <p:nvPicPr>
          <p:cNvPr id="3" name="Bildobjekt 2">
            <a:extLst>
              <a:ext uri="{FF2B5EF4-FFF2-40B4-BE49-F238E27FC236}">
                <a16:creationId xmlns:a16="http://schemas.microsoft.com/office/drawing/2014/main" id="{402826DF-A820-418D-895C-2D219CEBAE4A}"/>
              </a:ext>
            </a:extLst>
          </p:cNvPr>
          <p:cNvPicPr>
            <a:picLocks noChangeAspect="1"/>
          </p:cNvPicPr>
          <p:nvPr/>
        </p:nvPicPr>
        <p:blipFill>
          <a:blip r:embed="rId3"/>
          <a:stretch>
            <a:fillRect/>
          </a:stretch>
        </p:blipFill>
        <p:spPr>
          <a:xfrm>
            <a:off x="276955" y="4067873"/>
            <a:ext cx="5502568" cy="2600960"/>
          </a:xfrm>
          <a:prstGeom prst="rect">
            <a:avLst/>
          </a:prstGeom>
        </p:spPr>
      </p:pic>
      <p:pic>
        <p:nvPicPr>
          <p:cNvPr id="4" name="Bildobjekt 3">
            <a:extLst>
              <a:ext uri="{FF2B5EF4-FFF2-40B4-BE49-F238E27FC236}">
                <a16:creationId xmlns:a16="http://schemas.microsoft.com/office/drawing/2014/main" id="{445A1F9C-1B0F-802F-A673-82CEF075B5D2}"/>
              </a:ext>
            </a:extLst>
          </p:cNvPr>
          <p:cNvPicPr>
            <a:picLocks noChangeAspect="1"/>
          </p:cNvPicPr>
          <p:nvPr/>
        </p:nvPicPr>
        <p:blipFill>
          <a:blip r:embed="rId4"/>
          <a:stretch>
            <a:fillRect/>
          </a:stretch>
        </p:blipFill>
        <p:spPr>
          <a:xfrm>
            <a:off x="6233700" y="4067873"/>
            <a:ext cx="5681345" cy="2438400"/>
          </a:xfrm>
          <a:prstGeom prst="rect">
            <a:avLst/>
          </a:prstGeom>
        </p:spPr>
      </p:pic>
      <p:sp>
        <p:nvSpPr>
          <p:cNvPr id="5" name="textruta 4">
            <a:extLst>
              <a:ext uri="{FF2B5EF4-FFF2-40B4-BE49-F238E27FC236}">
                <a16:creationId xmlns:a16="http://schemas.microsoft.com/office/drawing/2014/main" id="{E843A5F9-C7DF-C37B-642E-EC6E2B227183}"/>
              </a:ext>
            </a:extLst>
          </p:cNvPr>
          <p:cNvSpPr txBox="1"/>
          <p:nvPr/>
        </p:nvSpPr>
        <p:spPr>
          <a:xfrm>
            <a:off x="3867021" y="3094474"/>
            <a:ext cx="4581525" cy="677108"/>
          </a:xfrm>
          <a:prstGeom prst="rect">
            <a:avLst/>
          </a:prstGeom>
          <a:solidFill>
            <a:schemeClr val="bg2">
              <a:lumMod val="75000"/>
            </a:schemeClr>
          </a:solidFill>
          <a:ln>
            <a:solidFill>
              <a:schemeClr val="tx1"/>
            </a:solidFill>
          </a:ln>
          <a:scene3d>
            <a:camera prst="orthographicFront"/>
            <a:lightRig rig="threePt" dir="t"/>
          </a:scene3d>
          <a:sp3d>
            <a:bevelT prst="angle"/>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Obs! </a:t>
            </a:r>
            <a:r>
              <a:rPr kumimoji="0" lang="sv-SE" sz="1200" b="0" i="0" u="none" strike="noStrike" kern="1200" cap="none" spc="0" normalizeH="0" baseline="0" noProof="0">
                <a:ln>
                  <a:noFill/>
                </a:ln>
                <a:solidFill>
                  <a:prstClr val="black"/>
                </a:solidFill>
                <a:effectLst/>
                <a:uLnTx/>
                <a:uFillTx/>
                <a:latin typeface="Arial"/>
                <a:ea typeface="+mn-ea"/>
                <a:cs typeface="+mn-cs"/>
              </a:rPr>
              <a:t>Viktigt att </a:t>
            </a:r>
            <a:r>
              <a:rPr kumimoji="0" lang="sv-SE" sz="1200" b="1" i="0" u="none" strike="noStrike" kern="1200" cap="none" spc="0" normalizeH="0" baseline="0" noProof="0">
                <a:ln>
                  <a:noFill/>
                </a:ln>
                <a:solidFill>
                  <a:prstClr val="black"/>
                </a:solidFill>
                <a:effectLst/>
                <a:uLnTx/>
                <a:uFillTx/>
                <a:latin typeface="Arial"/>
                <a:ea typeface="+mn-ea"/>
                <a:cs typeface="+mn-cs"/>
              </a:rPr>
              <a:t>Säkerställa </a:t>
            </a:r>
            <a:r>
              <a:rPr kumimoji="0" lang="sv-SE" sz="1200" b="1" i="0" u="none" strike="noStrike" kern="1200" cap="none" spc="0" normalizeH="0" baseline="0" noProof="0" dirty="0">
                <a:ln>
                  <a:noFill/>
                </a:ln>
                <a:solidFill>
                  <a:prstClr val="black"/>
                </a:solidFill>
                <a:effectLst/>
                <a:uLnTx/>
                <a:uFillTx/>
                <a:latin typeface="Arial"/>
                <a:ea typeface="+mn-ea"/>
                <a:cs typeface="+mn-cs"/>
              </a:rPr>
              <a:t>rätt aktör </a:t>
            </a:r>
            <a:r>
              <a:rPr kumimoji="0" lang="sv-SE" sz="1200" b="0" i="0" u="none" strike="noStrike" kern="1200" cap="none" spc="0" normalizeH="0" baseline="0" noProof="0" dirty="0">
                <a:ln>
                  <a:noFill/>
                </a:ln>
                <a:solidFill>
                  <a:prstClr val="black"/>
                </a:solidFill>
                <a:effectLst/>
                <a:uLnTx/>
                <a:uFillTx/>
                <a:latin typeface="Arial"/>
                <a:ea typeface="+mn-ea"/>
                <a:cs typeface="+mn-cs"/>
              </a:rPr>
              <a:t>i samordningsärendet!</a:t>
            </a:r>
            <a:br>
              <a:rPr kumimoji="0" lang="sv-SE" sz="1200" b="0" i="0" u="none" strike="noStrike" kern="1200" cap="none" spc="0" normalizeH="0" baseline="0" noProof="0" dirty="0">
                <a:ln>
                  <a:noFill/>
                </a:ln>
                <a:solidFill>
                  <a:prstClr val="black"/>
                </a:solidFill>
                <a:effectLst/>
                <a:uLnTx/>
                <a:uFillTx/>
                <a:latin typeface="Arial"/>
                <a:ea typeface="+mn-ea"/>
                <a:cs typeface="+mn-cs"/>
              </a:rPr>
            </a:br>
            <a:endParaRPr kumimoji="0" lang="sv-SE" sz="2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r"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Hemsjukvårdsenhet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 Biståndsenhet</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6408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CF83A-386D-6B5D-F2A7-942AB575293C}"/>
              </a:ext>
            </a:extLst>
          </p:cNvPr>
          <p:cNvSpPr>
            <a:spLocks noGrp="1"/>
          </p:cNvSpPr>
          <p:nvPr>
            <p:ph type="title"/>
          </p:nvPr>
        </p:nvSpPr>
        <p:spPr/>
        <p:txBody>
          <a:bodyPr/>
          <a:lstStyle/>
          <a:p>
            <a:r>
              <a:rPr lang="sv-SE" dirty="0">
                <a:cs typeface="Arial"/>
              </a:rPr>
              <a:t>1177 Journal</a:t>
            </a:r>
            <a:endParaRPr lang="sv-SE" dirty="0"/>
          </a:p>
        </p:txBody>
      </p:sp>
      <p:sp>
        <p:nvSpPr>
          <p:cNvPr id="3" name="Platshållare för innehåll 2">
            <a:extLst>
              <a:ext uri="{FF2B5EF4-FFF2-40B4-BE49-F238E27FC236}">
                <a16:creationId xmlns:a16="http://schemas.microsoft.com/office/drawing/2014/main" id="{594E762C-D919-D92F-AFCA-DB313E2D7E42}"/>
              </a:ext>
            </a:extLst>
          </p:cNvPr>
          <p:cNvSpPr>
            <a:spLocks noGrp="1"/>
          </p:cNvSpPr>
          <p:nvPr>
            <p:ph idx="1"/>
          </p:nvPr>
        </p:nvSpPr>
        <p:spPr>
          <a:xfrm>
            <a:off x="1009873" y="2005423"/>
            <a:ext cx="9564367" cy="4351337"/>
          </a:xfrm>
        </p:spPr>
        <p:txBody>
          <a:bodyPr vert="horz" lIns="91440" tIns="45720" rIns="91440" bIns="45720" rtlCol="0" anchor="t">
            <a:normAutofit/>
          </a:bodyPr>
          <a:lstStyle/>
          <a:p>
            <a:pPr marL="0" indent="0">
              <a:buNone/>
            </a:pPr>
            <a:r>
              <a:rPr lang="sv-SE" dirty="0">
                <a:cs typeface="Arial"/>
              </a:rPr>
              <a:t>Vårdplaner speglas </a:t>
            </a:r>
            <a:r>
              <a:rPr lang="sv-SE" u="sng" dirty="0">
                <a:cs typeface="Arial"/>
              </a:rPr>
              <a:t>inte</a:t>
            </a:r>
            <a:r>
              <a:rPr lang="sv-SE" dirty="0">
                <a:cs typeface="Arial"/>
              </a:rPr>
              <a:t> på 1177 Journal</a:t>
            </a:r>
            <a:br>
              <a:rPr lang="sv-SE" dirty="0">
                <a:cs typeface="Arial"/>
              </a:rPr>
            </a:br>
            <a:endParaRPr lang="sv-SE" dirty="0">
              <a:cs typeface="Arial"/>
            </a:endParaRPr>
          </a:p>
          <a:p>
            <a:pPr lvl="1">
              <a:buFont typeface="Courier New" panose="020B0604020202020204" pitchFamily="34" charset="0"/>
              <a:buChar char="o"/>
            </a:pPr>
            <a:r>
              <a:rPr lang="sv-SE" sz="2800">
                <a:cs typeface="Arial"/>
              </a:rPr>
              <a:t>Samordnad individuell plan (SIP)</a:t>
            </a:r>
            <a:endParaRPr lang="sv-SE" sz="2800" dirty="0">
              <a:cs typeface="Arial"/>
            </a:endParaRPr>
          </a:p>
          <a:p>
            <a:pPr lvl="1">
              <a:buFont typeface="Courier New" panose="020B0604020202020204" pitchFamily="34" charset="0"/>
              <a:buChar char="o"/>
            </a:pPr>
            <a:r>
              <a:rPr lang="sv-SE" sz="2800" dirty="0">
                <a:cs typeface="Arial"/>
              </a:rPr>
              <a:t>Utskrivningsplan</a:t>
            </a:r>
          </a:p>
          <a:p>
            <a:pPr lvl="1">
              <a:buFont typeface="Courier New" panose="020B0604020202020204" pitchFamily="34" charset="0"/>
              <a:buChar char="o"/>
            </a:pPr>
            <a:r>
              <a:rPr lang="sv-SE" sz="2800" dirty="0">
                <a:cs typeface="Arial"/>
              </a:rPr>
              <a:t>Samordnad vårdplan LPT/LRV</a:t>
            </a:r>
          </a:p>
          <a:p>
            <a:pPr lvl="1">
              <a:buFont typeface="Courier New" panose="020B0604020202020204" pitchFamily="34" charset="0"/>
              <a:buChar char="o"/>
            </a:pPr>
            <a:r>
              <a:rPr lang="sv-SE" sz="2800" dirty="0">
                <a:cs typeface="Arial"/>
              </a:rPr>
              <a:t>Uppföljning samordnad vårdplan LPT/LRV</a:t>
            </a:r>
          </a:p>
        </p:txBody>
      </p:sp>
      <p:sp>
        <p:nvSpPr>
          <p:cNvPr id="4" name="Platshållare för datum 3">
            <a:extLst>
              <a:ext uri="{FF2B5EF4-FFF2-40B4-BE49-F238E27FC236}">
                <a16:creationId xmlns:a16="http://schemas.microsoft.com/office/drawing/2014/main" id="{48336843-C716-51F0-3878-73B3F40B1C97}"/>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A45399F8-EE96-36EB-8997-7FE3424CD131}"/>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ED30436-3BF6-8984-E47A-A755A24D20AA}"/>
              </a:ext>
            </a:extLst>
          </p:cNvPr>
          <p:cNvSpPr>
            <a:spLocks noGrp="1"/>
          </p:cNvSpPr>
          <p:nvPr>
            <p:ph type="sldNum" sz="quarter" idx="12"/>
          </p:nvPr>
        </p:nvSpPr>
        <p:spPr/>
        <p:txBody>
          <a:bodyPr/>
          <a:lstStyle/>
          <a:p>
            <a:fld id="{130DDE8C-17E0-4539-9C15-C1E9D231907F}" type="slidenum">
              <a:rPr lang="sv-SE" smtClean="0"/>
              <a:pPr/>
              <a:t>12</a:t>
            </a:fld>
            <a:endParaRPr lang="sv-SE" dirty="0"/>
          </a:p>
        </p:txBody>
      </p:sp>
    </p:spTree>
    <p:extLst>
      <p:ext uri="{BB962C8B-B14F-4D97-AF65-F5344CB8AC3E}">
        <p14:creationId xmlns:p14="http://schemas.microsoft.com/office/powerpoint/2010/main" val="395610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18998-1B9B-E299-D2B7-938778A39C26}"/>
              </a:ext>
            </a:extLst>
          </p:cNvPr>
          <p:cNvSpPr>
            <a:spLocks noGrp="1"/>
          </p:cNvSpPr>
          <p:nvPr>
            <p:ph type="title"/>
          </p:nvPr>
        </p:nvSpPr>
        <p:spPr/>
        <p:txBody>
          <a:bodyPr/>
          <a:lstStyle/>
          <a:p>
            <a:r>
              <a:rPr lang="sv-SE" dirty="0"/>
              <a:t>Avsluta samordningsärende</a:t>
            </a:r>
          </a:p>
        </p:txBody>
      </p:sp>
      <p:sp>
        <p:nvSpPr>
          <p:cNvPr id="3" name="Platshållare för innehåll 2">
            <a:extLst>
              <a:ext uri="{FF2B5EF4-FFF2-40B4-BE49-F238E27FC236}">
                <a16:creationId xmlns:a16="http://schemas.microsoft.com/office/drawing/2014/main" id="{76AF74D8-9519-E3BF-4E5E-CE8138727DFE}"/>
              </a:ext>
            </a:extLst>
          </p:cNvPr>
          <p:cNvSpPr>
            <a:spLocks noGrp="1"/>
          </p:cNvSpPr>
          <p:nvPr>
            <p:ph idx="1"/>
          </p:nvPr>
        </p:nvSpPr>
        <p:spPr>
          <a:xfrm>
            <a:off x="410546" y="1825625"/>
            <a:ext cx="11552853" cy="4351337"/>
          </a:xfrm>
        </p:spPr>
        <p:txBody>
          <a:bodyPr/>
          <a:lstStyle/>
          <a:p>
            <a:r>
              <a:rPr lang="sv-SE" dirty="0"/>
              <a:t>Grundregel – avsluta inte ärendet</a:t>
            </a:r>
          </a:p>
          <a:p>
            <a:pPr lvl="1">
              <a:buFont typeface="Wingdings" panose="05000000000000000000" pitchFamily="2" charset="2"/>
              <a:buChar char="ü"/>
            </a:pPr>
            <a:r>
              <a:rPr lang="sv-SE" dirty="0"/>
              <a:t>Ha inte för bråttom att avsluta ärende när du tycker att inget samordningsbehov finns </a:t>
            </a:r>
          </a:p>
          <a:p>
            <a:endParaRPr lang="sv-SE" dirty="0"/>
          </a:p>
          <a:p>
            <a:r>
              <a:rPr lang="sv-SE" dirty="0"/>
              <a:t>Avsluta vid:</a:t>
            </a:r>
          </a:p>
          <a:p>
            <a:pPr lvl="1">
              <a:buFont typeface="Wingdings" panose="05000000000000000000" pitchFamily="2" charset="2"/>
              <a:buChar char="ü"/>
            </a:pPr>
            <a:r>
              <a:rPr lang="sv-SE" dirty="0"/>
              <a:t> Avliden</a:t>
            </a:r>
          </a:p>
          <a:p>
            <a:pPr lvl="1">
              <a:buFont typeface="Wingdings" panose="05000000000000000000" pitchFamily="2" charset="2"/>
              <a:buChar char="ü"/>
            </a:pPr>
            <a:r>
              <a:rPr lang="sv-SE" dirty="0"/>
              <a:t> Uppdrag HSV gällande vaccination – </a:t>
            </a:r>
            <a:r>
              <a:rPr lang="sv-SE" sz="1800" dirty="0"/>
              <a:t>inget ytterligare samordningsbehov finns</a:t>
            </a:r>
          </a:p>
          <a:p>
            <a:pPr lvl="1">
              <a:buFont typeface="Wingdings" panose="05000000000000000000" pitchFamily="2" charset="2"/>
              <a:buChar char="ü"/>
            </a:pPr>
            <a:r>
              <a:rPr lang="sv-SE" dirty="0"/>
              <a:t> Patienten återtar samtycke till informationsdelning</a:t>
            </a:r>
          </a:p>
        </p:txBody>
      </p:sp>
      <p:sp>
        <p:nvSpPr>
          <p:cNvPr id="4" name="Platshållare för datum 3">
            <a:extLst>
              <a:ext uri="{FF2B5EF4-FFF2-40B4-BE49-F238E27FC236}">
                <a16:creationId xmlns:a16="http://schemas.microsoft.com/office/drawing/2014/main" id="{E8122FD5-6816-9C22-4181-2259C6DF02A2}"/>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BCE7F825-8E8F-FD34-2735-18DCFE3B9F32}"/>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A5BC9173-D6D5-3723-AFDC-855B16520C8D}"/>
              </a:ext>
            </a:extLst>
          </p:cNvPr>
          <p:cNvSpPr>
            <a:spLocks noGrp="1"/>
          </p:cNvSpPr>
          <p:nvPr>
            <p:ph type="sldNum" sz="quarter" idx="12"/>
          </p:nvPr>
        </p:nvSpPr>
        <p:spPr/>
        <p:txBody>
          <a:bodyPr/>
          <a:lstStyle/>
          <a:p>
            <a:fld id="{130DDE8C-17E0-4539-9C15-C1E9D231907F}" type="slidenum">
              <a:rPr lang="sv-SE" smtClean="0"/>
              <a:pPr/>
              <a:t>13</a:t>
            </a:fld>
            <a:endParaRPr lang="sv-SE" dirty="0"/>
          </a:p>
        </p:txBody>
      </p:sp>
    </p:spTree>
    <p:extLst>
      <p:ext uri="{BB962C8B-B14F-4D97-AF65-F5344CB8AC3E}">
        <p14:creationId xmlns:p14="http://schemas.microsoft.com/office/powerpoint/2010/main" val="317311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b="1">
                <a:solidFill>
                  <a:srgbClr val="F15060"/>
                </a:solidFill>
                <a:latin typeface="Arial"/>
              </a:rPr>
              <a:t>Diskussion</a:t>
            </a:r>
            <a:endParaRPr lang="sv-SE" b="1">
              <a:solidFill>
                <a:schemeClr val="tx2"/>
              </a:solidFill>
              <a:ea typeface="Calibri Light" panose="020F0302020204030204"/>
              <a:cs typeface="Calibri Light" panose="020F0302020204030204"/>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rcRect r="2422" b="374"/>
          <a:stretch>
            <a:fillRect/>
          </a:stretch>
        </p:blipFill>
        <p:spPr>
          <a:xfrm>
            <a:off x="4694836" y="1322531"/>
            <a:ext cx="2412522" cy="2277732"/>
          </a:xfrm>
          <a:prstGeom prst="rect">
            <a:avLst/>
          </a:prstGeom>
        </p:spPr>
      </p:pic>
      <p:sp>
        <p:nvSpPr>
          <p:cNvPr id="3" name="textruta 2">
            <a:extLst>
              <a:ext uri="{FF2B5EF4-FFF2-40B4-BE49-F238E27FC236}">
                <a16:creationId xmlns:a16="http://schemas.microsoft.com/office/drawing/2014/main" id="{7CCC6D78-FD79-B08F-E62C-B0AC597EA7C3}"/>
              </a:ext>
            </a:extLst>
          </p:cNvPr>
          <p:cNvSpPr txBox="1"/>
          <p:nvPr/>
        </p:nvSpPr>
        <p:spPr>
          <a:xfrm>
            <a:off x="1710936" y="4816869"/>
            <a:ext cx="83803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444444"/>
                </a:solidFill>
                <a:latin typeface="Arial"/>
                <a:ea typeface="Calibri"/>
                <a:cs typeface="Calibri"/>
              </a:rPr>
              <a:t>Hur </a:t>
            </a:r>
            <a:r>
              <a:rPr lang="en-US" sz="1400" dirty="0" err="1">
                <a:solidFill>
                  <a:srgbClr val="444444"/>
                </a:solidFill>
                <a:latin typeface="Arial"/>
                <a:ea typeface="Calibri"/>
                <a:cs typeface="Calibri"/>
              </a:rPr>
              <a:t>får</a:t>
            </a:r>
            <a:r>
              <a:rPr lang="en-US" sz="1400" dirty="0">
                <a:solidFill>
                  <a:srgbClr val="444444"/>
                </a:solidFill>
                <a:latin typeface="Arial"/>
                <a:ea typeface="Calibri"/>
                <a:cs typeface="Calibri"/>
              </a:rPr>
              <a:t> vi till </a:t>
            </a:r>
            <a:r>
              <a:rPr lang="en-US" sz="1400" dirty="0" err="1">
                <a:solidFill>
                  <a:srgbClr val="444444"/>
                </a:solidFill>
                <a:latin typeface="Arial"/>
                <a:ea typeface="Calibri"/>
                <a:cs typeface="Calibri"/>
              </a:rPr>
              <a:t>ett</a:t>
            </a:r>
            <a:r>
              <a:rPr lang="en-US" sz="1400" dirty="0">
                <a:solidFill>
                  <a:srgbClr val="444444"/>
                </a:solidFill>
                <a:latin typeface="Arial"/>
                <a:ea typeface="Calibri"/>
                <a:cs typeface="Calibri"/>
              </a:rPr>
              <a:t> </a:t>
            </a:r>
            <a:r>
              <a:rPr lang="en-US" sz="1400" dirty="0" err="1">
                <a:solidFill>
                  <a:srgbClr val="444444"/>
                </a:solidFill>
                <a:latin typeface="Arial"/>
                <a:ea typeface="Calibri"/>
                <a:cs typeface="Calibri"/>
              </a:rPr>
              <a:t>bättre</a:t>
            </a:r>
            <a:r>
              <a:rPr lang="en-US" sz="1400" dirty="0">
                <a:solidFill>
                  <a:srgbClr val="444444"/>
                </a:solidFill>
                <a:latin typeface="Arial"/>
                <a:ea typeface="Calibri"/>
                <a:cs typeface="Calibri"/>
              </a:rPr>
              <a:t> </a:t>
            </a:r>
            <a:r>
              <a:rPr lang="en-US" sz="1400" dirty="0" err="1">
                <a:solidFill>
                  <a:srgbClr val="444444"/>
                </a:solidFill>
                <a:latin typeface="Arial"/>
                <a:ea typeface="Calibri"/>
                <a:cs typeface="Calibri"/>
              </a:rPr>
              <a:t>samarbete</a:t>
            </a:r>
            <a:r>
              <a:rPr lang="en-US" sz="1400" dirty="0">
                <a:solidFill>
                  <a:srgbClr val="444444"/>
                </a:solidFill>
                <a:latin typeface="Arial"/>
                <a:ea typeface="Calibri"/>
                <a:cs typeface="Calibri"/>
              </a:rPr>
              <a:t> och </a:t>
            </a:r>
            <a:r>
              <a:rPr lang="en-US" sz="1400" dirty="0" err="1">
                <a:solidFill>
                  <a:srgbClr val="444444"/>
                </a:solidFill>
                <a:latin typeface="Arial"/>
                <a:ea typeface="Calibri"/>
                <a:cs typeface="Calibri"/>
              </a:rPr>
              <a:t>större</a:t>
            </a:r>
            <a:r>
              <a:rPr lang="en-US" sz="1400" dirty="0">
                <a:solidFill>
                  <a:srgbClr val="444444"/>
                </a:solidFill>
                <a:latin typeface="Arial"/>
                <a:ea typeface="Calibri"/>
                <a:cs typeface="Calibri"/>
              </a:rPr>
              <a:t> </a:t>
            </a:r>
            <a:r>
              <a:rPr lang="en-US" sz="1400" dirty="0" err="1">
                <a:solidFill>
                  <a:srgbClr val="444444"/>
                </a:solidFill>
                <a:latin typeface="Arial"/>
                <a:ea typeface="Calibri"/>
                <a:cs typeface="Calibri"/>
              </a:rPr>
              <a:t>förståelse</a:t>
            </a:r>
            <a:r>
              <a:rPr lang="en-US" sz="1400" dirty="0">
                <a:solidFill>
                  <a:srgbClr val="444444"/>
                </a:solidFill>
                <a:latin typeface="Arial"/>
                <a:ea typeface="Calibri"/>
                <a:cs typeface="Calibri"/>
              </a:rPr>
              <a:t> för </a:t>
            </a:r>
            <a:r>
              <a:rPr lang="en-US" sz="1400" dirty="0" err="1">
                <a:solidFill>
                  <a:srgbClr val="444444"/>
                </a:solidFill>
                <a:latin typeface="Arial"/>
                <a:ea typeface="Calibri"/>
                <a:cs typeface="Calibri"/>
              </a:rPr>
              <a:t>varandra</a:t>
            </a:r>
            <a:r>
              <a:rPr lang="en-US" sz="1400" dirty="0">
                <a:solidFill>
                  <a:srgbClr val="444444"/>
                </a:solidFill>
                <a:latin typeface="Arial"/>
                <a:ea typeface="Calibri"/>
                <a:cs typeface="Calibri"/>
              </a:rPr>
              <a:t>?</a:t>
            </a:r>
          </a:p>
          <a:p>
            <a:r>
              <a:rPr lang="en-US" sz="1400" dirty="0" err="1">
                <a:solidFill>
                  <a:srgbClr val="444444"/>
                </a:solidFill>
                <a:latin typeface="Arial"/>
                <a:ea typeface="Calibri"/>
                <a:cs typeface="Arial"/>
              </a:rPr>
              <a:t>Går</a:t>
            </a:r>
            <a:r>
              <a:rPr lang="en-US" sz="1400" dirty="0">
                <a:solidFill>
                  <a:srgbClr val="444444"/>
                </a:solidFill>
                <a:latin typeface="Arial"/>
                <a:ea typeface="Calibri"/>
                <a:cs typeface="Arial"/>
              </a:rPr>
              <a:t> det </a:t>
            </a:r>
            <a:r>
              <a:rPr lang="en-US" sz="1400" dirty="0" err="1">
                <a:solidFill>
                  <a:srgbClr val="444444"/>
                </a:solidFill>
                <a:latin typeface="Arial"/>
                <a:ea typeface="Calibri"/>
                <a:cs typeface="Arial"/>
              </a:rPr>
              <a:t>att</a:t>
            </a:r>
            <a:r>
              <a:rPr lang="en-US" sz="1400" dirty="0">
                <a:solidFill>
                  <a:srgbClr val="444444"/>
                </a:solidFill>
                <a:latin typeface="Arial"/>
                <a:ea typeface="Calibri"/>
                <a:cs typeface="Arial"/>
              </a:rPr>
              <a:t> </a:t>
            </a:r>
            <a:r>
              <a:rPr lang="en-US" sz="1400" dirty="0" err="1">
                <a:solidFill>
                  <a:srgbClr val="444444"/>
                </a:solidFill>
                <a:latin typeface="Arial"/>
                <a:ea typeface="Calibri"/>
                <a:cs typeface="Arial"/>
              </a:rPr>
              <a:t>involvera</a:t>
            </a:r>
            <a:r>
              <a:rPr lang="en-US" sz="1400" dirty="0">
                <a:solidFill>
                  <a:srgbClr val="444444"/>
                </a:solidFill>
                <a:latin typeface="Arial"/>
                <a:ea typeface="Calibri"/>
                <a:cs typeface="Arial"/>
              </a:rPr>
              <a:t> patient och </a:t>
            </a:r>
            <a:r>
              <a:rPr lang="en-US" sz="1400" dirty="0" err="1">
                <a:solidFill>
                  <a:srgbClr val="444444"/>
                </a:solidFill>
                <a:latin typeface="Arial"/>
                <a:ea typeface="Calibri"/>
                <a:cs typeface="Arial"/>
              </a:rPr>
              <a:t>anhöriga</a:t>
            </a:r>
            <a:r>
              <a:rPr lang="en-US" sz="1400" dirty="0">
                <a:solidFill>
                  <a:srgbClr val="444444"/>
                </a:solidFill>
                <a:latin typeface="Arial"/>
                <a:ea typeface="Calibri"/>
                <a:cs typeface="Arial"/>
              </a:rPr>
              <a:t> </a:t>
            </a:r>
            <a:r>
              <a:rPr lang="en-US" sz="1400" dirty="0" err="1">
                <a:solidFill>
                  <a:srgbClr val="444444"/>
                </a:solidFill>
                <a:latin typeface="Arial"/>
                <a:ea typeface="Calibri"/>
                <a:cs typeface="Arial"/>
              </a:rPr>
              <a:t>i</a:t>
            </a:r>
            <a:r>
              <a:rPr lang="en-US" sz="1400" dirty="0">
                <a:solidFill>
                  <a:srgbClr val="444444"/>
                </a:solidFill>
                <a:latin typeface="Arial"/>
                <a:ea typeface="Calibri"/>
                <a:cs typeface="Arial"/>
              </a:rPr>
              <a:t> </a:t>
            </a:r>
            <a:r>
              <a:rPr lang="en-US" sz="1400" dirty="0" err="1">
                <a:solidFill>
                  <a:srgbClr val="444444"/>
                </a:solidFill>
                <a:latin typeface="Arial"/>
                <a:ea typeface="Calibri"/>
                <a:cs typeface="Arial"/>
              </a:rPr>
              <a:t>planeringen</a:t>
            </a:r>
            <a:r>
              <a:rPr lang="en-US" sz="1400" dirty="0">
                <a:solidFill>
                  <a:srgbClr val="444444"/>
                </a:solidFill>
                <a:latin typeface="Arial"/>
                <a:ea typeface="Calibri"/>
                <a:cs typeface="Arial"/>
              </a:rPr>
              <a:t> </a:t>
            </a:r>
            <a:r>
              <a:rPr lang="en-US" sz="1400" dirty="0" err="1">
                <a:solidFill>
                  <a:srgbClr val="444444"/>
                </a:solidFill>
                <a:latin typeface="Arial"/>
                <a:ea typeface="Calibri"/>
                <a:cs typeface="Arial"/>
              </a:rPr>
              <a:t>i</a:t>
            </a:r>
            <a:r>
              <a:rPr lang="en-US" sz="1400" dirty="0">
                <a:solidFill>
                  <a:srgbClr val="444444"/>
                </a:solidFill>
                <a:latin typeface="Arial"/>
                <a:ea typeface="Calibri"/>
                <a:cs typeface="Arial"/>
              </a:rPr>
              <a:t> </a:t>
            </a:r>
            <a:r>
              <a:rPr lang="en-US" sz="1400" dirty="0" err="1">
                <a:solidFill>
                  <a:srgbClr val="444444"/>
                </a:solidFill>
                <a:latin typeface="Arial"/>
                <a:ea typeface="Calibri"/>
                <a:cs typeface="Arial"/>
              </a:rPr>
              <a:t>större</a:t>
            </a:r>
            <a:r>
              <a:rPr lang="en-US" sz="1400" dirty="0">
                <a:solidFill>
                  <a:srgbClr val="444444"/>
                </a:solidFill>
                <a:latin typeface="Arial"/>
                <a:ea typeface="Calibri"/>
                <a:cs typeface="Arial"/>
              </a:rPr>
              <a:t> </a:t>
            </a:r>
            <a:r>
              <a:rPr lang="en-US" sz="1400" dirty="0" err="1">
                <a:solidFill>
                  <a:srgbClr val="444444"/>
                </a:solidFill>
                <a:latin typeface="Arial"/>
                <a:ea typeface="Calibri"/>
                <a:cs typeface="Arial"/>
              </a:rPr>
              <a:t>utsträckning</a:t>
            </a:r>
            <a:r>
              <a:rPr lang="en-US" sz="1400" dirty="0">
                <a:solidFill>
                  <a:srgbClr val="444444"/>
                </a:solidFill>
                <a:latin typeface="Arial"/>
                <a:ea typeface="Calibri"/>
                <a:cs typeface="Arial"/>
              </a:rPr>
              <a:t>? </a:t>
            </a:r>
            <a:endParaRPr lang="en-US" sz="1400" dirty="0">
              <a:solidFill>
                <a:srgbClr val="000000"/>
              </a:solidFill>
              <a:latin typeface="Arial"/>
              <a:ea typeface="Calibri"/>
              <a:cs typeface="Arial"/>
            </a:endParaRPr>
          </a:p>
          <a:p>
            <a:r>
              <a:rPr lang="en-US" sz="1400" dirty="0">
                <a:solidFill>
                  <a:srgbClr val="444444"/>
                </a:solidFill>
                <a:latin typeface="Arial"/>
                <a:ea typeface="Calibri"/>
                <a:cs typeface="Calibri"/>
              </a:rPr>
              <a:t>Hur </a:t>
            </a:r>
            <a:r>
              <a:rPr lang="en-US" sz="1400" dirty="0" err="1">
                <a:solidFill>
                  <a:srgbClr val="444444"/>
                </a:solidFill>
                <a:latin typeface="Arial"/>
                <a:ea typeface="Calibri"/>
                <a:cs typeface="Calibri"/>
              </a:rPr>
              <a:t>använder</a:t>
            </a:r>
            <a:r>
              <a:rPr lang="en-US" sz="1400" dirty="0">
                <a:solidFill>
                  <a:srgbClr val="444444"/>
                </a:solidFill>
                <a:latin typeface="Arial"/>
                <a:ea typeface="Calibri"/>
                <a:cs typeface="Calibri"/>
              </a:rPr>
              <a:t> vi </a:t>
            </a:r>
            <a:r>
              <a:rPr lang="en-US" sz="1400" dirty="0" err="1">
                <a:solidFill>
                  <a:srgbClr val="444444"/>
                </a:solidFill>
                <a:latin typeface="Arial"/>
                <a:ea typeface="Calibri"/>
                <a:cs typeface="Calibri"/>
              </a:rPr>
              <a:t>våra</a:t>
            </a:r>
            <a:r>
              <a:rPr lang="en-US" sz="1400" dirty="0">
                <a:solidFill>
                  <a:srgbClr val="444444"/>
                </a:solidFill>
                <a:latin typeface="Arial"/>
                <a:ea typeface="Calibri"/>
                <a:cs typeface="Calibri"/>
              </a:rPr>
              <a:t> </a:t>
            </a:r>
            <a:r>
              <a:rPr lang="en-US" sz="1400" dirty="0" err="1">
                <a:solidFill>
                  <a:srgbClr val="444444"/>
                </a:solidFill>
                <a:latin typeface="Arial"/>
                <a:ea typeface="Calibri"/>
                <a:cs typeface="Calibri"/>
              </a:rPr>
              <a:t>resurser</a:t>
            </a:r>
            <a:r>
              <a:rPr lang="en-US" sz="1400" dirty="0">
                <a:solidFill>
                  <a:srgbClr val="444444"/>
                </a:solidFill>
                <a:latin typeface="Arial"/>
                <a:ea typeface="Calibri"/>
                <a:cs typeface="Calibri"/>
              </a:rPr>
              <a:t>? Vad </a:t>
            </a:r>
            <a:r>
              <a:rPr lang="en-US" sz="1400" dirty="0" err="1">
                <a:solidFill>
                  <a:srgbClr val="444444"/>
                </a:solidFill>
                <a:latin typeface="Arial"/>
                <a:ea typeface="Calibri"/>
                <a:cs typeface="Calibri"/>
              </a:rPr>
              <a:t>är</a:t>
            </a:r>
            <a:r>
              <a:rPr lang="en-US" sz="1400" dirty="0">
                <a:solidFill>
                  <a:srgbClr val="444444"/>
                </a:solidFill>
                <a:latin typeface="Arial"/>
                <a:ea typeface="Calibri"/>
                <a:cs typeface="Calibri"/>
              </a:rPr>
              <a:t> </a:t>
            </a:r>
            <a:r>
              <a:rPr lang="en-US" sz="1400" dirty="0" err="1">
                <a:solidFill>
                  <a:srgbClr val="444444"/>
                </a:solidFill>
                <a:latin typeface="Arial"/>
                <a:ea typeface="Calibri"/>
                <a:cs typeface="Calibri"/>
              </a:rPr>
              <a:t>ineffektivt</a:t>
            </a:r>
            <a:r>
              <a:rPr lang="en-US" sz="1400" dirty="0">
                <a:solidFill>
                  <a:srgbClr val="444444"/>
                </a:solidFill>
                <a:latin typeface="Arial"/>
                <a:ea typeface="Calibri"/>
                <a:cs typeface="Calibri"/>
              </a:rPr>
              <a:t>? Vad </a:t>
            </a:r>
            <a:r>
              <a:rPr lang="en-US" sz="1400" dirty="0" err="1">
                <a:solidFill>
                  <a:srgbClr val="444444"/>
                </a:solidFill>
                <a:latin typeface="Arial"/>
                <a:ea typeface="Calibri"/>
                <a:cs typeface="Calibri"/>
              </a:rPr>
              <a:t>bidrar</a:t>
            </a:r>
            <a:r>
              <a:rPr lang="en-US" sz="1400" dirty="0">
                <a:solidFill>
                  <a:srgbClr val="444444"/>
                </a:solidFill>
                <a:latin typeface="Arial"/>
                <a:ea typeface="Calibri"/>
                <a:cs typeface="Calibri"/>
              </a:rPr>
              <a:t> till frustration?</a:t>
            </a:r>
          </a:p>
          <a:p>
            <a:r>
              <a:rPr lang="en-US" sz="1400" dirty="0">
                <a:solidFill>
                  <a:srgbClr val="444444"/>
                </a:solidFill>
                <a:latin typeface="Arial"/>
                <a:ea typeface="Calibri"/>
                <a:cs typeface="Calibri"/>
              </a:rPr>
              <a:t>​</a:t>
            </a:r>
            <a:endParaRPr lang="en-US" sz="1400" dirty="0">
              <a:solidFill>
                <a:srgbClr val="000000"/>
              </a:solidFill>
              <a:latin typeface="Arial"/>
              <a:ea typeface="Calibri"/>
              <a:cs typeface="Arial"/>
            </a:endParaRPr>
          </a:p>
        </p:txBody>
      </p:sp>
    </p:spTree>
    <p:extLst>
      <p:ext uri="{BB962C8B-B14F-4D97-AF65-F5344CB8AC3E}">
        <p14:creationId xmlns:p14="http://schemas.microsoft.com/office/powerpoint/2010/main" val="84182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63A7E7-E3A5-F037-1EB8-FD958B88B8D6}"/>
              </a:ext>
            </a:extLst>
          </p:cNvPr>
          <p:cNvSpPr>
            <a:spLocks noGrp="1"/>
          </p:cNvSpPr>
          <p:nvPr>
            <p:ph type="title"/>
          </p:nvPr>
        </p:nvSpPr>
        <p:spPr/>
        <p:txBody>
          <a:bodyPr/>
          <a:lstStyle/>
          <a:p>
            <a:r>
              <a:rPr lang="sv-SE" dirty="0"/>
              <a:t>Rutiner och utbildningsfilmer</a:t>
            </a:r>
          </a:p>
        </p:txBody>
      </p:sp>
      <p:sp>
        <p:nvSpPr>
          <p:cNvPr id="4" name="Platshållare för datum 3">
            <a:extLst>
              <a:ext uri="{FF2B5EF4-FFF2-40B4-BE49-F238E27FC236}">
                <a16:creationId xmlns:a16="http://schemas.microsoft.com/office/drawing/2014/main" id="{B82C0852-EDE9-2691-55F8-939CDBA80FA3}"/>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69269A74-C8D8-44A5-D80E-F5E0BA07EA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8E6C9DE-2B86-A386-24A5-A847B384D1BF}"/>
              </a:ext>
            </a:extLst>
          </p:cNvPr>
          <p:cNvSpPr>
            <a:spLocks noGrp="1"/>
          </p:cNvSpPr>
          <p:nvPr>
            <p:ph type="sldNum" sz="quarter" idx="12"/>
          </p:nvPr>
        </p:nvSpPr>
        <p:spPr/>
        <p:txBody>
          <a:bodyPr/>
          <a:lstStyle/>
          <a:p>
            <a:fld id="{130DDE8C-17E0-4539-9C15-C1E9D231907F}" type="slidenum">
              <a:rPr lang="sv-SE" smtClean="0"/>
              <a:pPr/>
              <a:t>2</a:t>
            </a:fld>
            <a:endParaRPr lang="sv-SE" dirty="0"/>
          </a:p>
        </p:txBody>
      </p:sp>
      <p:sp>
        <p:nvSpPr>
          <p:cNvPr id="3" name="textruta 2">
            <a:extLst>
              <a:ext uri="{FF2B5EF4-FFF2-40B4-BE49-F238E27FC236}">
                <a16:creationId xmlns:a16="http://schemas.microsoft.com/office/drawing/2014/main" id="{E404F309-8D4E-D50A-C09D-08C5581E41DF}"/>
              </a:ext>
            </a:extLst>
          </p:cNvPr>
          <p:cNvSpPr txBox="1"/>
          <p:nvPr/>
        </p:nvSpPr>
        <p:spPr>
          <a:xfrm>
            <a:off x="3049089" y="5987018"/>
            <a:ext cx="6093822" cy="369332"/>
          </a:xfrm>
          <a:prstGeom prst="rect">
            <a:avLst/>
          </a:prstGeom>
          <a:noFill/>
        </p:spPr>
        <p:txBody>
          <a:bodyPr wrap="square">
            <a:spAutoFit/>
          </a:bodyPr>
          <a:lstStyle/>
          <a:p>
            <a:r>
              <a:rPr lang="sv-SE" dirty="0"/>
              <a:t>Länk till rutiner och utbildningsfilmer: </a:t>
            </a:r>
            <a:r>
              <a:rPr lang="sv-SE" dirty="0">
                <a:hlinkClick r:id="rId3"/>
              </a:rPr>
              <a:t>Link - COSMIC</a:t>
            </a:r>
            <a:endParaRPr lang="sv-SE" dirty="0"/>
          </a:p>
        </p:txBody>
      </p:sp>
      <p:pic>
        <p:nvPicPr>
          <p:cNvPr id="8" name="Bildobjekt 7">
            <a:extLst>
              <a:ext uri="{FF2B5EF4-FFF2-40B4-BE49-F238E27FC236}">
                <a16:creationId xmlns:a16="http://schemas.microsoft.com/office/drawing/2014/main" id="{9DAF5B5F-C487-7443-089F-7998C6D61673}"/>
              </a:ext>
            </a:extLst>
          </p:cNvPr>
          <p:cNvPicPr>
            <a:picLocks noChangeAspect="1"/>
          </p:cNvPicPr>
          <p:nvPr/>
        </p:nvPicPr>
        <p:blipFill>
          <a:blip r:embed="rId4"/>
          <a:stretch>
            <a:fillRect/>
          </a:stretch>
        </p:blipFill>
        <p:spPr>
          <a:xfrm>
            <a:off x="410546" y="1575708"/>
            <a:ext cx="11483003" cy="4028164"/>
          </a:xfrm>
          <a:prstGeom prst="rect">
            <a:avLst/>
          </a:prstGeom>
        </p:spPr>
      </p:pic>
    </p:spTree>
    <p:extLst>
      <p:ext uri="{BB962C8B-B14F-4D97-AF65-F5344CB8AC3E}">
        <p14:creationId xmlns:p14="http://schemas.microsoft.com/office/powerpoint/2010/main" val="368720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63A7E7-E3A5-F037-1EB8-FD958B88B8D6}"/>
              </a:ext>
            </a:extLst>
          </p:cNvPr>
          <p:cNvSpPr>
            <a:spLocks noGrp="1"/>
          </p:cNvSpPr>
          <p:nvPr>
            <p:ph type="title"/>
          </p:nvPr>
        </p:nvSpPr>
        <p:spPr/>
        <p:txBody>
          <a:bodyPr/>
          <a:lstStyle/>
          <a:p>
            <a:r>
              <a:rPr lang="sv-SE" dirty="0"/>
              <a:t>Rutiner och utbildningsfilmer</a:t>
            </a:r>
          </a:p>
        </p:txBody>
      </p:sp>
      <p:sp>
        <p:nvSpPr>
          <p:cNvPr id="4" name="Platshållare för datum 3">
            <a:extLst>
              <a:ext uri="{FF2B5EF4-FFF2-40B4-BE49-F238E27FC236}">
                <a16:creationId xmlns:a16="http://schemas.microsoft.com/office/drawing/2014/main" id="{B82C0852-EDE9-2691-55F8-939CDBA80FA3}"/>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69269A74-C8D8-44A5-D80E-F5E0BA07EA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8E6C9DE-2B86-A386-24A5-A847B384D1BF}"/>
              </a:ext>
            </a:extLst>
          </p:cNvPr>
          <p:cNvSpPr>
            <a:spLocks noGrp="1"/>
          </p:cNvSpPr>
          <p:nvPr>
            <p:ph type="sldNum" sz="quarter" idx="12"/>
          </p:nvPr>
        </p:nvSpPr>
        <p:spPr/>
        <p:txBody>
          <a:bodyPr/>
          <a:lstStyle/>
          <a:p>
            <a:fld id="{130DDE8C-17E0-4539-9C15-C1E9D231907F}" type="slidenum">
              <a:rPr lang="sv-SE" smtClean="0"/>
              <a:pPr/>
              <a:t>3</a:t>
            </a:fld>
            <a:endParaRPr lang="sv-SE" dirty="0"/>
          </a:p>
        </p:txBody>
      </p:sp>
      <p:sp>
        <p:nvSpPr>
          <p:cNvPr id="10" name="textruta 9">
            <a:extLst>
              <a:ext uri="{FF2B5EF4-FFF2-40B4-BE49-F238E27FC236}">
                <a16:creationId xmlns:a16="http://schemas.microsoft.com/office/drawing/2014/main" id="{34AE00F3-37B3-32EE-4462-D8F86ECA0E19}"/>
              </a:ext>
            </a:extLst>
          </p:cNvPr>
          <p:cNvSpPr txBox="1"/>
          <p:nvPr/>
        </p:nvSpPr>
        <p:spPr>
          <a:xfrm>
            <a:off x="1959779" y="5956457"/>
            <a:ext cx="7520940" cy="646331"/>
          </a:xfrm>
          <a:prstGeom prst="rect">
            <a:avLst/>
          </a:prstGeom>
          <a:noFill/>
        </p:spPr>
        <p:txBody>
          <a:bodyPr wrap="square">
            <a:spAutoFit/>
          </a:bodyPr>
          <a:lstStyle/>
          <a:p>
            <a:r>
              <a:rPr lang="sv-SE" dirty="0"/>
              <a:t>Länk till rutiner och utbildningsfilmer: </a:t>
            </a:r>
            <a:r>
              <a:rPr lang="sv-SE" dirty="0">
                <a:hlinkClick r:id="rId3"/>
              </a:rPr>
              <a:t>Cosmic Link - Region Dalarna Plus</a:t>
            </a:r>
            <a:endParaRPr lang="sv-SE" dirty="0"/>
          </a:p>
          <a:p>
            <a:endParaRPr lang="sv-SE" dirty="0"/>
          </a:p>
        </p:txBody>
      </p:sp>
      <p:pic>
        <p:nvPicPr>
          <p:cNvPr id="7" name="Bildobjekt 6">
            <a:extLst>
              <a:ext uri="{FF2B5EF4-FFF2-40B4-BE49-F238E27FC236}">
                <a16:creationId xmlns:a16="http://schemas.microsoft.com/office/drawing/2014/main" id="{12D4ADA6-FCFE-C26B-C87C-30150D7BD18A}"/>
              </a:ext>
            </a:extLst>
          </p:cNvPr>
          <p:cNvPicPr>
            <a:picLocks noChangeAspect="1"/>
          </p:cNvPicPr>
          <p:nvPr/>
        </p:nvPicPr>
        <p:blipFill>
          <a:blip r:embed="rId4"/>
          <a:stretch>
            <a:fillRect/>
          </a:stretch>
        </p:blipFill>
        <p:spPr>
          <a:xfrm>
            <a:off x="1959779" y="1586593"/>
            <a:ext cx="7906426" cy="4406327"/>
          </a:xfrm>
          <a:prstGeom prst="rect">
            <a:avLst/>
          </a:prstGeom>
        </p:spPr>
      </p:pic>
    </p:spTree>
    <p:extLst>
      <p:ext uri="{BB962C8B-B14F-4D97-AF65-F5344CB8AC3E}">
        <p14:creationId xmlns:p14="http://schemas.microsoft.com/office/powerpoint/2010/main" val="129744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A674B1-717C-6641-4054-71D1F1321F29}"/>
              </a:ext>
            </a:extLst>
          </p:cNvPr>
          <p:cNvSpPr>
            <a:spLocks noGrp="1"/>
          </p:cNvSpPr>
          <p:nvPr>
            <p:ph type="title"/>
          </p:nvPr>
        </p:nvSpPr>
        <p:spPr/>
        <p:txBody>
          <a:bodyPr/>
          <a:lstStyle/>
          <a:p>
            <a:r>
              <a:rPr lang="sv-SE" dirty="0">
                <a:cs typeface="Arial"/>
              </a:rPr>
              <a:t>Förväntansglapp - informationsdelning</a:t>
            </a:r>
            <a:endParaRPr lang="sv-SE" dirty="0"/>
          </a:p>
        </p:txBody>
      </p:sp>
      <p:sp>
        <p:nvSpPr>
          <p:cNvPr id="4" name="Platshållare för datum 3">
            <a:extLst>
              <a:ext uri="{FF2B5EF4-FFF2-40B4-BE49-F238E27FC236}">
                <a16:creationId xmlns:a16="http://schemas.microsoft.com/office/drawing/2014/main" id="{4F124F1D-4767-B44C-E33F-98C5CD0326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2026-03-13</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9EC2A39D-69F4-85E2-9ABF-13CFC39F34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8A593496-ABB6-6772-C563-9AA5F81080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descr="En bild som visar text, skärmbild, tecknad serie, design&#10;&#10;AI-genererat innehåll kan vara felaktigt.">
            <a:extLst>
              <a:ext uri="{FF2B5EF4-FFF2-40B4-BE49-F238E27FC236}">
                <a16:creationId xmlns:a16="http://schemas.microsoft.com/office/drawing/2014/main" id="{90C476FA-221D-C598-F447-837B2C911A97}"/>
              </a:ext>
            </a:extLst>
          </p:cNvPr>
          <p:cNvPicPr>
            <a:picLocks noChangeAspect="1"/>
          </p:cNvPicPr>
          <p:nvPr/>
        </p:nvPicPr>
        <p:blipFill>
          <a:blip r:embed="rId3"/>
          <a:stretch>
            <a:fillRect/>
          </a:stretch>
        </p:blipFill>
        <p:spPr>
          <a:xfrm>
            <a:off x="6101176" y="2048635"/>
            <a:ext cx="4683125" cy="3466410"/>
          </a:xfrm>
          <a:prstGeom prst="rect">
            <a:avLst/>
          </a:prstGeom>
        </p:spPr>
      </p:pic>
      <p:pic>
        <p:nvPicPr>
          <p:cNvPr id="8" name="Bildobjekt 7" descr="En bild som visar Barnkonst, tecknad serie, rita, illustration&#10;&#10;AI-genererat innehåll kan vara felaktigt.">
            <a:extLst>
              <a:ext uri="{FF2B5EF4-FFF2-40B4-BE49-F238E27FC236}">
                <a16:creationId xmlns:a16="http://schemas.microsoft.com/office/drawing/2014/main" id="{C7B4CD02-EC8F-37D8-BEE5-3F9AF5A7A8B9}"/>
              </a:ext>
            </a:extLst>
          </p:cNvPr>
          <p:cNvPicPr>
            <a:picLocks noChangeAspect="1"/>
          </p:cNvPicPr>
          <p:nvPr/>
        </p:nvPicPr>
        <p:blipFill>
          <a:blip r:embed="rId4"/>
          <a:srcRect r="820" b="2133"/>
          <a:stretch>
            <a:fillRect/>
          </a:stretch>
        </p:blipFill>
        <p:spPr>
          <a:xfrm>
            <a:off x="923924" y="1580183"/>
            <a:ext cx="4005226" cy="4061876"/>
          </a:xfrm>
          <a:prstGeom prst="rect">
            <a:avLst/>
          </a:prstGeom>
        </p:spPr>
      </p:pic>
    </p:spTree>
    <p:extLst>
      <p:ext uri="{BB962C8B-B14F-4D97-AF65-F5344CB8AC3E}">
        <p14:creationId xmlns:p14="http://schemas.microsoft.com/office/powerpoint/2010/main" val="151808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046D6-3EE0-D95F-1CBE-FB0B7F7F7838}"/>
              </a:ext>
            </a:extLst>
          </p:cNvPr>
          <p:cNvSpPr>
            <a:spLocks noGrp="1"/>
          </p:cNvSpPr>
          <p:nvPr>
            <p:ph type="title"/>
          </p:nvPr>
        </p:nvSpPr>
        <p:spPr/>
        <p:txBody>
          <a:bodyPr/>
          <a:lstStyle/>
          <a:p>
            <a:r>
              <a:rPr lang="sv-SE">
                <a:cs typeface="Arial"/>
              </a:rPr>
              <a:t>Framgångsfaktorer</a:t>
            </a:r>
            <a:endParaRPr lang="sv-SE"/>
          </a:p>
        </p:txBody>
      </p:sp>
      <p:sp>
        <p:nvSpPr>
          <p:cNvPr id="3" name="Platshållare för innehåll 2">
            <a:extLst>
              <a:ext uri="{FF2B5EF4-FFF2-40B4-BE49-F238E27FC236}">
                <a16:creationId xmlns:a16="http://schemas.microsoft.com/office/drawing/2014/main" id="{EAB9B450-8F94-9EA0-A656-4580AA36AA9D}"/>
              </a:ext>
            </a:extLst>
          </p:cNvPr>
          <p:cNvSpPr>
            <a:spLocks noGrp="1"/>
          </p:cNvSpPr>
          <p:nvPr>
            <p:ph idx="1"/>
          </p:nvPr>
        </p:nvSpPr>
        <p:spPr>
          <a:xfrm>
            <a:off x="1181100" y="1790360"/>
            <a:ext cx="9228753" cy="4351337"/>
          </a:xfrm>
        </p:spPr>
        <p:txBody>
          <a:bodyPr vert="horz" lIns="91440" tIns="45720" rIns="91440" bIns="45720" rtlCol="0" anchor="t">
            <a:normAutofit/>
          </a:bodyPr>
          <a:lstStyle/>
          <a:p>
            <a:pPr marL="0" indent="0">
              <a:buNone/>
            </a:pPr>
            <a:r>
              <a:rPr lang="sv-SE" dirty="0">
                <a:cs typeface="Arial"/>
              </a:rPr>
              <a:t>God samverkan!!</a:t>
            </a:r>
          </a:p>
          <a:p>
            <a:pPr lvl="1"/>
            <a:r>
              <a:rPr lang="sv-SE" dirty="0"/>
              <a:t>Patientsäkerheten i första hand!</a:t>
            </a:r>
            <a:endParaRPr lang="sv-SE" dirty="0">
              <a:cs typeface="Arial"/>
            </a:endParaRPr>
          </a:p>
          <a:p>
            <a:pPr lvl="1"/>
            <a:r>
              <a:rPr lang="sv-SE" dirty="0">
                <a:cs typeface="Arial"/>
              </a:rPr>
              <a:t>Situation snarare än systemet</a:t>
            </a:r>
            <a:endParaRPr lang="sv-SE" dirty="0"/>
          </a:p>
          <a:p>
            <a:pPr lvl="1"/>
            <a:r>
              <a:rPr lang="sv-SE" dirty="0">
                <a:cs typeface="Arial"/>
              </a:rPr>
              <a:t>Lyft blicken - vad är enklast eller bäst för personen?</a:t>
            </a:r>
            <a:endParaRPr lang="sv-SE" dirty="0"/>
          </a:p>
          <a:p>
            <a:pPr lvl="1"/>
            <a:r>
              <a:rPr lang="sv-SE" dirty="0"/>
              <a:t>Tydlig och strukturerad kommunikation</a:t>
            </a:r>
            <a:endParaRPr lang="sv-SE" dirty="0">
              <a:cs typeface="Arial"/>
            </a:endParaRPr>
          </a:p>
          <a:p>
            <a:pPr lvl="1"/>
            <a:r>
              <a:rPr lang="sv-SE" dirty="0"/>
              <a:t>Patient och närståendedelaktighet</a:t>
            </a:r>
            <a:endParaRPr lang="sv-SE" dirty="0">
              <a:cs typeface="Arial"/>
            </a:endParaRPr>
          </a:p>
          <a:p>
            <a:pPr lvl="1"/>
            <a:r>
              <a:rPr lang="sv-SE" dirty="0"/>
              <a:t>Tydlig ansv</a:t>
            </a:r>
            <a:r>
              <a:rPr lang="sv-SE" dirty="0">
                <a:cs typeface="Arial"/>
              </a:rPr>
              <a:t>arsfördelning</a:t>
            </a:r>
          </a:p>
          <a:p>
            <a:pPr marL="0" indent="0">
              <a:buNone/>
            </a:pPr>
            <a:endParaRPr lang="sv-SE" dirty="0">
              <a:cs typeface="Arial"/>
            </a:endParaRPr>
          </a:p>
          <a:p>
            <a:pPr marL="0" indent="0">
              <a:buNone/>
            </a:pPr>
            <a:endParaRPr lang="sv-SE" dirty="0">
              <a:cs typeface="Arial"/>
            </a:endParaRPr>
          </a:p>
          <a:p>
            <a:pPr marL="0" indent="0">
              <a:buNone/>
            </a:pPr>
            <a:endParaRPr lang="sv-SE" dirty="0">
              <a:cs typeface="Arial"/>
            </a:endParaRPr>
          </a:p>
        </p:txBody>
      </p:sp>
      <p:sp>
        <p:nvSpPr>
          <p:cNvPr id="4" name="Platshållare för datum 3">
            <a:extLst>
              <a:ext uri="{FF2B5EF4-FFF2-40B4-BE49-F238E27FC236}">
                <a16:creationId xmlns:a16="http://schemas.microsoft.com/office/drawing/2014/main" id="{0C090D8B-92FA-B899-550A-38D1911E9FD0}"/>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D248C58E-0B97-675D-39E4-CFDED1DEBEDC}"/>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F765385-656F-42B6-59B8-B3523BE34FA0}"/>
              </a:ext>
            </a:extLst>
          </p:cNvPr>
          <p:cNvSpPr>
            <a:spLocks noGrp="1"/>
          </p:cNvSpPr>
          <p:nvPr>
            <p:ph type="sldNum" sz="quarter" idx="12"/>
          </p:nvPr>
        </p:nvSpPr>
        <p:spPr/>
        <p:txBody>
          <a:bodyPr/>
          <a:lstStyle/>
          <a:p>
            <a:fld id="{130DDE8C-17E0-4539-9C15-C1E9D231907F}" type="slidenum">
              <a:rPr lang="sv-SE" smtClean="0"/>
              <a:pPr/>
              <a:t>5</a:t>
            </a:fld>
            <a:endParaRPr lang="sv-SE" dirty="0"/>
          </a:p>
        </p:txBody>
      </p:sp>
    </p:spTree>
    <p:extLst>
      <p:ext uri="{BB962C8B-B14F-4D97-AF65-F5344CB8AC3E}">
        <p14:creationId xmlns:p14="http://schemas.microsoft.com/office/powerpoint/2010/main" val="241144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134FBB-CFE6-7E52-106E-1357906FBE7C}"/>
              </a:ext>
            </a:extLst>
          </p:cNvPr>
          <p:cNvSpPr>
            <a:spLocks noGrp="1"/>
          </p:cNvSpPr>
          <p:nvPr>
            <p:ph type="title"/>
          </p:nvPr>
        </p:nvSpPr>
        <p:spPr/>
        <p:txBody>
          <a:bodyPr>
            <a:normAutofit fontScale="90000"/>
          </a:bodyPr>
          <a:lstStyle/>
          <a:p>
            <a:r>
              <a:rPr lang="sv-SE" dirty="0"/>
              <a:t>Öppenvårdsprocessen och SIP-processen</a:t>
            </a:r>
          </a:p>
        </p:txBody>
      </p:sp>
      <p:sp>
        <p:nvSpPr>
          <p:cNvPr id="4" name="Platshållare för datum 3">
            <a:extLst>
              <a:ext uri="{FF2B5EF4-FFF2-40B4-BE49-F238E27FC236}">
                <a16:creationId xmlns:a16="http://schemas.microsoft.com/office/drawing/2014/main" id="{64E2585E-87A2-B68B-E110-71A763284C91}"/>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191637CF-4C48-FC25-3C2D-189A0E2235A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6C5367E-E480-46C1-0CEF-415AF80FFF9C}"/>
              </a:ext>
            </a:extLst>
          </p:cNvPr>
          <p:cNvSpPr>
            <a:spLocks noGrp="1"/>
          </p:cNvSpPr>
          <p:nvPr>
            <p:ph type="sldNum" sz="quarter" idx="12"/>
          </p:nvPr>
        </p:nvSpPr>
        <p:spPr/>
        <p:txBody>
          <a:bodyPr/>
          <a:lstStyle/>
          <a:p>
            <a:fld id="{130DDE8C-17E0-4539-9C15-C1E9D231907F}" type="slidenum">
              <a:rPr lang="sv-SE" smtClean="0"/>
              <a:pPr/>
              <a:t>6</a:t>
            </a:fld>
            <a:endParaRPr lang="sv-SE" dirty="0"/>
          </a:p>
        </p:txBody>
      </p:sp>
      <p:pic>
        <p:nvPicPr>
          <p:cNvPr id="7" name="Bildobjekt 6">
            <a:extLst>
              <a:ext uri="{FF2B5EF4-FFF2-40B4-BE49-F238E27FC236}">
                <a16:creationId xmlns:a16="http://schemas.microsoft.com/office/drawing/2014/main" id="{B97DF187-4517-9C03-9EC3-4913350AF16A}"/>
              </a:ext>
            </a:extLst>
          </p:cNvPr>
          <p:cNvPicPr/>
          <p:nvPr/>
        </p:nvPicPr>
        <p:blipFill rotWithShape="1">
          <a:blip r:embed="rId3">
            <a:extLst>
              <a:ext uri="{28A0092B-C50C-407E-A947-70E740481C1C}">
                <a14:useLocalDpi xmlns:a14="http://schemas.microsoft.com/office/drawing/2010/main" val="0"/>
              </a:ext>
            </a:extLst>
          </a:blip>
          <a:srcRect t="13150"/>
          <a:stretch/>
        </p:blipFill>
        <p:spPr>
          <a:xfrm>
            <a:off x="3579845" y="1197752"/>
            <a:ext cx="4263119" cy="2206255"/>
          </a:xfrm>
          <a:prstGeom prst="rect">
            <a:avLst/>
          </a:prstGeom>
        </p:spPr>
      </p:pic>
      <p:pic>
        <p:nvPicPr>
          <p:cNvPr id="8" name="Platshållare för bild 4">
            <a:extLst>
              <a:ext uri="{FF2B5EF4-FFF2-40B4-BE49-F238E27FC236}">
                <a16:creationId xmlns:a16="http://schemas.microsoft.com/office/drawing/2014/main" id="{EA108ADC-851E-42EA-D1B2-75272D3EB980}"/>
              </a:ext>
            </a:extLst>
          </p:cNvPr>
          <p:cNvPicPr>
            <a:picLocks/>
          </p:cNvPicPr>
          <p:nvPr/>
        </p:nvPicPr>
        <p:blipFill rotWithShape="1">
          <a:blip r:embed="rId4"/>
          <a:srcRect l="133" t="15146" r="-295"/>
          <a:stretch/>
        </p:blipFill>
        <p:spPr>
          <a:xfrm>
            <a:off x="2451380" y="4137170"/>
            <a:ext cx="6673219" cy="2206255"/>
          </a:xfrm>
          <a:prstGeom prst="rect">
            <a:avLst/>
          </a:prstGeom>
        </p:spPr>
      </p:pic>
      <p:sp>
        <p:nvSpPr>
          <p:cNvPr id="9" name="Rubrik 1">
            <a:extLst>
              <a:ext uri="{FF2B5EF4-FFF2-40B4-BE49-F238E27FC236}">
                <a16:creationId xmlns:a16="http://schemas.microsoft.com/office/drawing/2014/main" id="{6094007F-F81D-88ED-125C-B7594A4A8464}"/>
              </a:ext>
            </a:extLst>
          </p:cNvPr>
          <p:cNvSpPr txBox="1">
            <a:spLocks/>
          </p:cNvSpPr>
          <p:nvPr/>
        </p:nvSpPr>
        <p:spPr>
          <a:xfrm>
            <a:off x="786299" y="3353302"/>
            <a:ext cx="10619402" cy="12105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dirty="0"/>
              <a:t>SIP-processen</a:t>
            </a:r>
          </a:p>
        </p:txBody>
      </p:sp>
    </p:spTree>
    <p:extLst>
      <p:ext uri="{BB962C8B-B14F-4D97-AF65-F5344CB8AC3E}">
        <p14:creationId xmlns:p14="http://schemas.microsoft.com/office/powerpoint/2010/main" val="178220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BFA003-F8C5-3E1A-3592-EF2C4827D49C}"/>
              </a:ext>
            </a:extLst>
          </p:cNvPr>
          <p:cNvSpPr>
            <a:spLocks noGrp="1"/>
          </p:cNvSpPr>
          <p:nvPr>
            <p:ph type="title"/>
          </p:nvPr>
        </p:nvSpPr>
        <p:spPr/>
        <p:txBody>
          <a:bodyPr>
            <a:normAutofit/>
          </a:bodyPr>
          <a:lstStyle/>
          <a:p>
            <a:r>
              <a:rPr lang="sv-SE" dirty="0"/>
              <a:t>Utvecklingsarbete</a:t>
            </a:r>
          </a:p>
        </p:txBody>
      </p:sp>
      <p:sp>
        <p:nvSpPr>
          <p:cNvPr id="3" name="Platshållare för innehåll 2">
            <a:extLst>
              <a:ext uri="{FF2B5EF4-FFF2-40B4-BE49-F238E27FC236}">
                <a16:creationId xmlns:a16="http://schemas.microsoft.com/office/drawing/2014/main" id="{9D8DFC22-746C-715F-8ABE-105E619E794D}"/>
              </a:ext>
            </a:extLst>
          </p:cNvPr>
          <p:cNvSpPr>
            <a:spLocks noGrp="1"/>
          </p:cNvSpPr>
          <p:nvPr>
            <p:ph idx="1"/>
          </p:nvPr>
        </p:nvSpPr>
        <p:spPr>
          <a:xfrm>
            <a:off x="876300" y="2005013"/>
            <a:ext cx="10905153" cy="4351337"/>
          </a:xfrm>
        </p:spPr>
        <p:txBody>
          <a:bodyPr/>
          <a:lstStyle/>
          <a:p>
            <a:r>
              <a:rPr lang="sv-SE" dirty="0"/>
              <a:t>Upprätta lokala rutiner och arbetssätt</a:t>
            </a:r>
          </a:p>
          <a:p>
            <a:r>
              <a:rPr lang="sv-SE" dirty="0"/>
              <a:t>Komma överens om arbetssätt med enheter man jobbar nära med</a:t>
            </a:r>
          </a:p>
          <a:p>
            <a:r>
              <a:rPr lang="sv-SE" dirty="0"/>
              <a:t>Utse samordningsansvarig?</a:t>
            </a:r>
          </a:p>
          <a:p>
            <a:r>
              <a:rPr lang="sv-SE" dirty="0"/>
              <a:t>Bevakning av Ärendeöversikten</a:t>
            </a:r>
          </a:p>
          <a:p>
            <a:endParaRPr lang="sv-SE" dirty="0"/>
          </a:p>
          <a:p>
            <a:endParaRPr lang="sv-SE" dirty="0"/>
          </a:p>
          <a:p>
            <a:r>
              <a:rPr lang="sv-SE" dirty="0"/>
              <a:t>SIP-kallelse </a:t>
            </a:r>
            <a:r>
              <a:rPr lang="sv-SE" dirty="0">
                <a:sym typeface="Wingdings" panose="05000000000000000000" pitchFamily="2" charset="2"/>
              </a:rPr>
              <a:t> använda Link</a:t>
            </a:r>
          </a:p>
          <a:p>
            <a:r>
              <a:rPr lang="sv-SE" dirty="0">
                <a:sym typeface="Wingdings" panose="05000000000000000000" pitchFamily="2" charset="2"/>
              </a:rPr>
              <a:t>Dokumentera SIP  använda Link</a:t>
            </a:r>
            <a:endParaRPr lang="sv-SE" dirty="0"/>
          </a:p>
          <a:p>
            <a:endParaRPr lang="sv-SE" dirty="0"/>
          </a:p>
        </p:txBody>
      </p:sp>
      <p:sp>
        <p:nvSpPr>
          <p:cNvPr id="4" name="Platshållare för datum 3">
            <a:extLst>
              <a:ext uri="{FF2B5EF4-FFF2-40B4-BE49-F238E27FC236}">
                <a16:creationId xmlns:a16="http://schemas.microsoft.com/office/drawing/2014/main" id="{EA54AFF4-2C60-62FB-027D-7DB020BAC27A}"/>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96FDC724-7141-5FBE-AF00-2137C806D41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63340D4-3A45-FDF8-10BD-A640C7324D0D}"/>
              </a:ext>
            </a:extLst>
          </p:cNvPr>
          <p:cNvSpPr>
            <a:spLocks noGrp="1"/>
          </p:cNvSpPr>
          <p:nvPr>
            <p:ph type="sldNum" sz="quarter" idx="12"/>
          </p:nvPr>
        </p:nvSpPr>
        <p:spPr/>
        <p:txBody>
          <a:bodyPr/>
          <a:lstStyle/>
          <a:p>
            <a:fld id="{130DDE8C-17E0-4539-9C15-C1E9D231907F}" type="slidenum">
              <a:rPr lang="sv-SE" smtClean="0"/>
              <a:pPr/>
              <a:t>7</a:t>
            </a:fld>
            <a:endParaRPr lang="sv-SE" dirty="0"/>
          </a:p>
        </p:txBody>
      </p:sp>
    </p:spTree>
    <p:extLst>
      <p:ext uri="{BB962C8B-B14F-4D97-AF65-F5344CB8AC3E}">
        <p14:creationId xmlns:p14="http://schemas.microsoft.com/office/powerpoint/2010/main" val="166618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94D12A-722D-D0BD-BE04-116DD33093F3}"/>
              </a:ext>
            </a:extLst>
          </p:cNvPr>
          <p:cNvSpPr>
            <a:spLocks noGrp="1"/>
          </p:cNvSpPr>
          <p:nvPr>
            <p:ph type="title"/>
          </p:nvPr>
        </p:nvSpPr>
        <p:spPr/>
        <p:txBody>
          <a:bodyPr/>
          <a:lstStyle/>
          <a:p>
            <a:r>
              <a:rPr lang="sv-SE" dirty="0"/>
              <a:t>Meddelandetitlar</a:t>
            </a:r>
          </a:p>
        </p:txBody>
      </p:sp>
      <p:sp>
        <p:nvSpPr>
          <p:cNvPr id="3" name="Platshållare för innehåll 2">
            <a:extLst>
              <a:ext uri="{FF2B5EF4-FFF2-40B4-BE49-F238E27FC236}">
                <a16:creationId xmlns:a16="http://schemas.microsoft.com/office/drawing/2014/main" id="{17B9ADA1-BBCC-B3C1-F8D7-2F518D22F9A7}"/>
              </a:ext>
            </a:extLst>
          </p:cNvPr>
          <p:cNvSpPr>
            <a:spLocks noGrp="1"/>
          </p:cNvSpPr>
          <p:nvPr>
            <p:ph idx="1"/>
          </p:nvPr>
        </p:nvSpPr>
        <p:spPr/>
        <p:txBody>
          <a:bodyPr vert="horz" lIns="91440" tIns="45720" rIns="91440" bIns="45720" rtlCol="0" anchor="t">
            <a:normAutofit/>
          </a:bodyPr>
          <a:lstStyle/>
          <a:p>
            <a:r>
              <a:rPr lang="sv-SE" sz="2400" dirty="0"/>
              <a:t>Viktigt att notera vad respektive meddelandetitlar är tänkta att användas för – Obs! använd inte i andra syften!</a:t>
            </a:r>
            <a:endParaRPr lang="sv-SE" sz="2400" dirty="0">
              <a:cs typeface="Arial"/>
            </a:endParaRPr>
          </a:p>
          <a:p>
            <a:r>
              <a:rPr lang="sv-SE" sz="2400" dirty="0"/>
              <a:t>Använd svar/trådning för bättre struktur</a:t>
            </a:r>
            <a:endParaRPr lang="sv-SE" sz="2400" dirty="0">
              <a:cs typeface="Arial"/>
            </a:endParaRPr>
          </a:p>
          <a:p>
            <a:r>
              <a:rPr lang="sv-SE" sz="2400" dirty="0"/>
              <a:t>Vårdbegäran ska inte förväxlas med Uppdrag hemsjukvård</a:t>
            </a:r>
            <a:endParaRPr lang="sv-SE" sz="2400" dirty="0">
              <a:cs typeface="Arial"/>
            </a:endParaRPr>
          </a:p>
          <a:p>
            <a:r>
              <a:rPr lang="sv-SE" sz="2400" dirty="0">
                <a:cs typeface="Arial"/>
              </a:rPr>
              <a:t>Samordningsspår (färgspår) används inte i Region dalarna</a:t>
            </a:r>
          </a:p>
          <a:p>
            <a:endParaRPr lang="sv-SE" sz="2400" dirty="0">
              <a:cs typeface="Arial"/>
            </a:endParaRPr>
          </a:p>
          <a:p>
            <a:pPr lvl="1">
              <a:buFont typeface="Courier New" panose="020B0604020202020204" pitchFamily="34" charset="0"/>
              <a:buChar char="o"/>
            </a:pPr>
            <a:r>
              <a:rPr lang="sv-SE" sz="2000" dirty="0">
                <a:cs typeface="Arial"/>
              </a:rPr>
              <a:t>Behov av fler meddelandetitlar?</a:t>
            </a:r>
          </a:p>
          <a:p>
            <a:pPr marL="914400" lvl="2" indent="0">
              <a:buNone/>
            </a:pPr>
            <a:r>
              <a:rPr lang="sv-SE" sz="1600" dirty="0">
                <a:cs typeface="Arial"/>
              </a:rPr>
              <a:t>Maila: </a:t>
            </a:r>
            <a:r>
              <a:rPr lang="sv-SE" sz="1600" dirty="0">
                <a:cs typeface="Arial"/>
                <a:hlinkClick r:id="rId3"/>
              </a:rPr>
              <a:t>johanna.sorensen@regiondalarna.se</a:t>
            </a:r>
            <a:r>
              <a:rPr lang="sv-SE" sz="1600" dirty="0">
                <a:cs typeface="Arial"/>
              </a:rPr>
              <a:t> eller </a:t>
            </a:r>
            <a:r>
              <a:rPr lang="sv-SE" sz="1600" dirty="0">
                <a:cs typeface="Arial"/>
                <a:hlinkClick r:id="rId4"/>
              </a:rPr>
              <a:t>asa.koivisto@regiondalarna.se</a:t>
            </a:r>
            <a:endParaRPr lang="sv-SE" sz="1600" dirty="0">
              <a:cs typeface="Arial"/>
            </a:endParaRPr>
          </a:p>
          <a:p>
            <a:pPr lvl="2">
              <a:buFont typeface="Wingdings" panose="020B0604020202020204" pitchFamily="34" charset="0"/>
              <a:buChar char="§"/>
            </a:pPr>
            <a:endParaRPr lang="sv-SE" sz="1600" dirty="0">
              <a:cs typeface="Arial"/>
            </a:endParaRPr>
          </a:p>
          <a:p>
            <a:endParaRPr lang="sv-SE" dirty="0">
              <a:cs typeface="Arial"/>
            </a:endParaRPr>
          </a:p>
        </p:txBody>
      </p:sp>
      <p:sp>
        <p:nvSpPr>
          <p:cNvPr id="4" name="Platshållare för datum 3">
            <a:extLst>
              <a:ext uri="{FF2B5EF4-FFF2-40B4-BE49-F238E27FC236}">
                <a16:creationId xmlns:a16="http://schemas.microsoft.com/office/drawing/2014/main" id="{5479CFB1-96F1-498E-F4A3-0D242A83BA62}"/>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741EB738-4020-0678-7EC0-62F0DAE5073D}"/>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B659967-5A13-EF3E-0F68-C324AC4F77FC}"/>
              </a:ext>
            </a:extLst>
          </p:cNvPr>
          <p:cNvSpPr>
            <a:spLocks noGrp="1"/>
          </p:cNvSpPr>
          <p:nvPr>
            <p:ph type="sldNum" sz="quarter" idx="12"/>
          </p:nvPr>
        </p:nvSpPr>
        <p:spPr/>
        <p:txBody>
          <a:bodyPr/>
          <a:lstStyle/>
          <a:p>
            <a:fld id="{130DDE8C-17E0-4539-9C15-C1E9D231907F}" type="slidenum">
              <a:rPr lang="sv-SE" smtClean="0"/>
              <a:pPr/>
              <a:t>8</a:t>
            </a:fld>
            <a:endParaRPr lang="sv-SE" dirty="0"/>
          </a:p>
        </p:txBody>
      </p:sp>
    </p:spTree>
    <p:extLst>
      <p:ext uri="{BB962C8B-B14F-4D97-AF65-F5344CB8AC3E}">
        <p14:creationId xmlns:p14="http://schemas.microsoft.com/office/powerpoint/2010/main" val="380043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310494-0EA4-F8A9-92E2-4A90B9FA1463}"/>
              </a:ext>
            </a:extLst>
          </p:cNvPr>
          <p:cNvSpPr>
            <a:spLocks noGrp="1"/>
          </p:cNvSpPr>
          <p:nvPr>
            <p:ph type="title"/>
          </p:nvPr>
        </p:nvSpPr>
        <p:spPr/>
        <p:txBody>
          <a:bodyPr/>
          <a:lstStyle/>
          <a:p>
            <a:r>
              <a:rPr lang="sv-SE" dirty="0"/>
              <a:t>ADL – aktiviteter i det dagliga livet</a:t>
            </a:r>
          </a:p>
        </p:txBody>
      </p:sp>
      <p:sp>
        <p:nvSpPr>
          <p:cNvPr id="4" name="Platshållare för datum 3">
            <a:extLst>
              <a:ext uri="{FF2B5EF4-FFF2-40B4-BE49-F238E27FC236}">
                <a16:creationId xmlns:a16="http://schemas.microsoft.com/office/drawing/2014/main" id="{E7D17B19-22A0-FB6A-A5C6-D900A32549A9}"/>
              </a:ext>
            </a:extLst>
          </p:cNvPr>
          <p:cNvSpPr>
            <a:spLocks noGrp="1"/>
          </p:cNvSpPr>
          <p:nvPr>
            <p:ph type="dt" sz="half" idx="10"/>
          </p:nvPr>
        </p:nvSpPr>
        <p:spPr/>
        <p:txBody>
          <a:bodyPr/>
          <a:lstStyle/>
          <a:p>
            <a:fld id="{A36EF070-D4A1-4BBC-95E2-C540A084EC01}" type="datetime1">
              <a:rPr lang="sv-SE" smtClean="0"/>
              <a:t>2026-03-13</a:t>
            </a:fld>
            <a:endParaRPr lang="sv-SE" dirty="0"/>
          </a:p>
        </p:txBody>
      </p:sp>
      <p:sp>
        <p:nvSpPr>
          <p:cNvPr id="5" name="Platshållare för sidfot 4">
            <a:extLst>
              <a:ext uri="{FF2B5EF4-FFF2-40B4-BE49-F238E27FC236}">
                <a16:creationId xmlns:a16="http://schemas.microsoft.com/office/drawing/2014/main" id="{838B0FE4-E34D-6A32-714F-E816060AEF3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BB00870-09A0-4091-AD08-C9187CD07BCB}"/>
              </a:ext>
            </a:extLst>
          </p:cNvPr>
          <p:cNvSpPr>
            <a:spLocks noGrp="1"/>
          </p:cNvSpPr>
          <p:nvPr>
            <p:ph type="sldNum" sz="quarter" idx="12"/>
          </p:nvPr>
        </p:nvSpPr>
        <p:spPr/>
        <p:txBody>
          <a:bodyPr/>
          <a:lstStyle/>
          <a:p>
            <a:fld id="{130DDE8C-17E0-4539-9C15-C1E9D231907F}" type="slidenum">
              <a:rPr lang="sv-SE" smtClean="0"/>
              <a:pPr/>
              <a:t>9</a:t>
            </a:fld>
            <a:endParaRPr lang="sv-SE" dirty="0"/>
          </a:p>
        </p:txBody>
      </p:sp>
      <p:pic>
        <p:nvPicPr>
          <p:cNvPr id="8" name="Bildobjekt 7">
            <a:extLst>
              <a:ext uri="{FF2B5EF4-FFF2-40B4-BE49-F238E27FC236}">
                <a16:creationId xmlns:a16="http://schemas.microsoft.com/office/drawing/2014/main" id="{6F000ED7-C7D8-41CE-54DA-0CB6B4CB82BF}"/>
              </a:ext>
            </a:extLst>
          </p:cNvPr>
          <p:cNvPicPr>
            <a:picLocks noChangeAspect="1"/>
          </p:cNvPicPr>
          <p:nvPr/>
        </p:nvPicPr>
        <p:blipFill>
          <a:blip r:embed="rId2"/>
          <a:srcRect l="488" t="596" b="1987"/>
          <a:stretch>
            <a:fillRect/>
          </a:stretch>
        </p:blipFill>
        <p:spPr>
          <a:xfrm>
            <a:off x="2170444" y="1688123"/>
            <a:ext cx="7384852" cy="4491613"/>
          </a:xfrm>
          <a:prstGeom prst="rect">
            <a:avLst/>
          </a:prstGeom>
        </p:spPr>
      </p:pic>
    </p:spTree>
    <p:extLst>
      <p:ext uri="{BB962C8B-B14F-4D97-AF65-F5344CB8AC3E}">
        <p14:creationId xmlns:p14="http://schemas.microsoft.com/office/powerpoint/2010/main" val="2474743206"/>
      </p:ext>
    </p:extLst>
  </p:cSld>
  <p:clrMapOvr>
    <a:masterClrMapping/>
  </p:clrMapOvr>
</p:sld>
</file>

<file path=ppt/theme/theme1.xml><?xml version="1.0" encoding="utf-8"?>
<a:theme xmlns:a="http://schemas.openxmlformats.org/drawingml/2006/main" name="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92633998396E14985E9A9B78BBA6459" ma:contentTypeVersion="3" ma:contentTypeDescription="Skapa ett nytt dokument." ma:contentTypeScope="" ma:versionID="624521b306d16fa2a2e9f483095e4c13">
  <xsd:schema xmlns:xsd="http://www.w3.org/2001/XMLSchema" xmlns:xs="http://www.w3.org/2001/XMLSchema" xmlns:p="http://schemas.microsoft.com/office/2006/metadata/properties" xmlns:ns2="7efd050c-cb48-4327-a15b-de10c895d6e6" targetNamespace="http://schemas.microsoft.com/office/2006/metadata/properties" ma:root="true" ma:fieldsID="2444128b802c848a05242edc3d7756f3" ns2:_="">
    <xsd:import namespace="7efd050c-cb48-4327-a15b-de10c895d6e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d050c-cb48-4327-a15b-de10c895d6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024E15-E290-4AB3-AE13-73E4633A1C51}">
  <ds:schemaRefs>
    <ds:schemaRef ds:uri="http://schemas.microsoft.com/sharepoint/v3/contenttype/forms"/>
  </ds:schemaRefs>
</ds:datastoreItem>
</file>

<file path=customXml/itemProps2.xml><?xml version="1.0" encoding="utf-8"?>
<ds:datastoreItem xmlns:ds="http://schemas.openxmlformats.org/officeDocument/2006/customXml" ds:itemID="{067480E1-F433-401F-92B7-8EDE1E96D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fd050c-cb48-4327-a15b-de10c895d6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FB3ADD-DCDF-4A07-9C45-CA476A044990}">
  <ds:schemaRefs>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7efd050c-cb48-4327-a15b-de10c895d6e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4394</TotalTime>
  <Words>1108</Words>
  <Application>Microsoft Office PowerPoint</Application>
  <PresentationFormat>Bredbild</PresentationFormat>
  <Paragraphs>180</Paragraphs>
  <Slides>14</Slides>
  <Notes>12</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14</vt:i4>
      </vt:variant>
    </vt:vector>
  </HeadingPairs>
  <TitlesOfParts>
    <vt:vector size="23" baseType="lpstr">
      <vt:lpstr>Arial</vt:lpstr>
      <vt:lpstr>Arial Black</vt:lpstr>
      <vt:lpstr>Calibri</vt:lpstr>
      <vt:lpstr>Calibri Light</vt:lpstr>
      <vt:lpstr>Courier New</vt:lpstr>
      <vt:lpstr>Wingdings</vt:lpstr>
      <vt:lpstr>Wingdings,Sans-Serif</vt:lpstr>
      <vt:lpstr>VCdag</vt:lpstr>
      <vt:lpstr>Standard - Röd</vt:lpstr>
      <vt:lpstr>Forum Link</vt:lpstr>
      <vt:lpstr>Rutiner och utbildningsfilmer</vt:lpstr>
      <vt:lpstr>Rutiner och utbildningsfilmer</vt:lpstr>
      <vt:lpstr>Förväntansglapp - informationsdelning</vt:lpstr>
      <vt:lpstr>Framgångsfaktorer</vt:lpstr>
      <vt:lpstr>Öppenvårdsprocessen och SIP-processen</vt:lpstr>
      <vt:lpstr>Utvecklingsarbete</vt:lpstr>
      <vt:lpstr>Meddelandetitlar</vt:lpstr>
      <vt:lpstr>ADL – aktiviteter i det dagliga livet</vt:lpstr>
      <vt:lpstr>Aktörer</vt:lpstr>
      <vt:lpstr>Link – Egenvårdsbedömning / Uppdrag hemsjukvård</vt:lpstr>
      <vt:lpstr>1177 Journal</vt:lpstr>
      <vt:lpstr>Avsluta samordningsärende</vt:lpstr>
      <vt:lpstr>Diskussion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Dalarna - Standard Powerpointmall</dc:title>
  <dc:creator>Jansson Markus /Central förvaltning Kommunikationsenhet /Falun</dc:creator>
  <cp:lastModifiedBy>Koivisto Åsa /Akut Medicin Geriatrik och Rehabilitering Avesta /Avesta</cp:lastModifiedBy>
  <cp:revision>140</cp:revision>
  <cp:lastPrinted>2023-09-25T06:46:51Z</cp:lastPrinted>
  <dcterms:created xsi:type="dcterms:W3CDTF">2016-11-14T14:16:14Z</dcterms:created>
  <dcterms:modified xsi:type="dcterms:W3CDTF">2026-03-13T08:46:57Z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35d67994db9475aa58636ebfce59533">
    <vt:lpwstr>sv - svenska|fc4bf42e-8ca5-492e-bdac-5e5e0115cfa8</vt:lpwstr>
  </property>
  <property fmtid="{D5CDD505-2E9C-101B-9397-08002B2CF9AE}" pid="3" name="ContentTypeId">
    <vt:lpwstr>0x010100192633998396E14985E9A9B78BBA6459</vt:lpwstr>
  </property>
  <property fmtid="{D5CDD505-2E9C-101B-9397-08002B2CF9AE}" pid="4" name="TaxCatchAll">
    <vt:lpwstr>7;#sv - svenska</vt:lpwstr>
  </property>
  <property fmtid="{D5CDD505-2E9C-101B-9397-08002B2CF9AE}" pid="5" name="LD_GallerForVerksamhet">
    <vt:lpwstr>3;#LD|30ac7822-68c2-42d2-8d58-accf1e3539f2</vt:lpwstr>
  </property>
  <property fmtid="{D5CDD505-2E9C-101B-9397-08002B2CF9AE}" pid="6" name="LD_Process">
    <vt:lpwstr/>
  </property>
  <property fmtid="{D5CDD505-2E9C-101B-9397-08002B2CF9AE}" pid="7" name="LD_Forfattning">
    <vt:lpwstr/>
  </property>
  <property fmtid="{D5CDD505-2E9C-101B-9397-08002B2CF9AE}" pid="8" name="LD_Nyckelord">
    <vt:lpwstr/>
  </property>
  <property fmtid="{D5CDD505-2E9C-101B-9397-08002B2CF9AE}" pid="9" name="LD_Dokumentsamling">
    <vt:lpwstr>73;#powerpointmall|8a709a16-dce5-48c9-b324-adb936197cd8</vt:lpwstr>
  </property>
  <property fmtid="{D5CDD505-2E9C-101B-9397-08002B2CF9AE}" pid="10" name="LD_Dokumenttyp">
    <vt:lpwstr>11;#Standarddokument|4d12e0b9-1967-41ec-b4ec-5579d11176b8</vt:lpwstr>
  </property>
  <property fmtid="{D5CDD505-2E9C-101B-9397-08002B2CF9AE}" pid="11" name="eb7deb89d2814b7b90e1fef0bccd24ec">
    <vt:lpwstr/>
  </property>
  <property fmtid="{D5CDD505-2E9C-101B-9397-08002B2CF9AE}" pid="12" name="c37888536a3e4198892c360a23f46821">
    <vt:lpwstr/>
  </property>
  <property fmtid="{D5CDD505-2E9C-101B-9397-08002B2CF9AE}" pid="13" name="e4631235004c4161a9f23c41f2f2c9d6">
    <vt:lpwstr/>
  </property>
  <property fmtid="{D5CDD505-2E9C-101B-9397-08002B2CF9AE}" pid="14" name="LD_Diagnos">
    <vt:lpwstr/>
  </property>
  <property fmtid="{D5CDD505-2E9C-101B-9397-08002B2CF9AE}" pid="15" name="LD_Sprak">
    <vt:lpwstr>1;#sv - svenska|fc4bf42e-8ca5-492e-bdac-5e5e0115cfa8</vt:lpwstr>
  </property>
  <property fmtid="{D5CDD505-2E9C-101B-9397-08002B2CF9AE}" pid="16" name="LD_MeSHterm">
    <vt:lpwstr/>
  </property>
  <property fmtid="{D5CDD505-2E9C-101B-9397-08002B2CF9AE}" pid="17" name="_dlc_DocIdItemGuid">
    <vt:lpwstr>b1950605-e71d-4556-ba93-ba9f3e2d9387</vt:lpwstr>
  </property>
  <property fmtid="{D5CDD505-2E9C-101B-9397-08002B2CF9AE}" pid="18" name="Granskning">
    <vt:lpwstr/>
  </property>
  <property fmtid="{D5CDD505-2E9C-101B-9397-08002B2CF9AE}" pid="19" name="Order">
    <vt:r8>13100</vt:r8>
  </property>
  <property fmtid="{D5CDD505-2E9C-101B-9397-08002B2CF9AE}" pid="20" name="xd_ProgID">
    <vt:lpwstr/>
  </property>
  <property fmtid="{D5CDD505-2E9C-101B-9397-08002B2CF9AE}" pid="21" name="TemplateUrl">
    <vt:lpwstr/>
  </property>
  <property fmtid="{D5CDD505-2E9C-101B-9397-08002B2CF9AE}" pid="22" name="_CopySource">
    <vt:lpwstr>http://ar.ltdalarna.se/arbetsrum/OHAR4G1Q/4G8V/Lists/informerande/Region Dalarna - Standard Powerpointmall.pptx</vt:lpwstr>
  </property>
  <property fmtid="{D5CDD505-2E9C-101B-9397-08002B2CF9AE}" pid="23" name="Godkännande och publicering">
    <vt:lpwstr>http://ar.ltdalarna.se/arbetsrum/OHAR4G8V/_layouts/15/wrkstat.aspx?List=e2cb74c8-5506-42ab-9948-d2124701e8af&amp;WorkflowInstanceName=2764bc3e-dcb7-4b64-ae73-fd1857e40813, Godkänt</vt:lpwstr>
  </property>
  <property fmtid="{D5CDD505-2E9C-101B-9397-08002B2CF9AE}" pid="24" name="LD_GiltigtTill">
    <vt:filetime>2022-09-30T13:56:29Z</vt:filetime>
  </property>
  <property fmtid="{D5CDD505-2E9C-101B-9397-08002B2CF9AE}" pid="25" name="LD_Ledningssytem">
    <vt:lpwstr/>
  </property>
  <property fmtid="{D5CDD505-2E9C-101B-9397-08002B2CF9AE}" pid="26" name="LD_Gallringsfrist">
    <vt:lpwstr>13;#3 år|8a73ccd2-b425-41f1-973a-0e59e31951c0</vt:lpwstr>
  </property>
  <property fmtid="{D5CDD505-2E9C-101B-9397-08002B2CF9AE}" pid="27" name="eac6bf53512a4c808e5d567ea0a3e5f0">
    <vt:lpwstr>3 år|8a73ccd2-b425-41f1-973a-0e59e31951c0</vt:lpwstr>
  </property>
</Properties>
</file>