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2" r:id="rId4"/>
    <p:sldMasterId id="2147484142" r:id="rId5"/>
    <p:sldMasterId id="2147484154" r:id="rId6"/>
  </p:sldMasterIdLst>
  <p:notesMasterIdLst>
    <p:notesMasterId r:id="rId22"/>
  </p:notesMasterIdLst>
  <p:handoutMasterIdLst>
    <p:handoutMasterId r:id="rId23"/>
  </p:handoutMasterIdLst>
  <p:sldIdLst>
    <p:sldId id="256" r:id="rId7"/>
    <p:sldId id="372" r:id="rId8"/>
    <p:sldId id="375" r:id="rId9"/>
    <p:sldId id="380" r:id="rId10"/>
    <p:sldId id="383" r:id="rId11"/>
    <p:sldId id="378" r:id="rId12"/>
    <p:sldId id="344" r:id="rId13"/>
    <p:sldId id="389" r:id="rId14"/>
    <p:sldId id="376" r:id="rId15"/>
    <p:sldId id="351" r:id="rId16"/>
    <p:sldId id="309" r:id="rId17"/>
    <p:sldId id="382" r:id="rId18"/>
    <p:sldId id="381" r:id="rId19"/>
    <p:sldId id="379" r:id="rId20"/>
    <p:sldId id="353" r:id="rId21"/>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2C1026F7-0088-4477-B73C-1312E64D82C6}">
          <p14:sldIdLst>
            <p14:sldId id="256"/>
            <p14:sldId id="372"/>
            <p14:sldId id="375"/>
            <p14:sldId id="380"/>
            <p14:sldId id="383"/>
            <p14:sldId id="378"/>
            <p14:sldId id="344"/>
            <p14:sldId id="389"/>
            <p14:sldId id="376"/>
            <p14:sldId id="351"/>
            <p14:sldId id="309"/>
            <p14:sldId id="382"/>
            <p14:sldId id="381"/>
            <p14:sldId id="379"/>
            <p14:sldId id="35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818" autoAdjust="0"/>
  </p:normalViewPr>
  <p:slideViewPr>
    <p:cSldViewPr snapToGrid="0">
      <p:cViewPr varScale="1">
        <p:scale>
          <a:sx n="79" d="100"/>
          <a:sy n="79" d="100"/>
        </p:scale>
        <p:origin x="169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06"/>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isto Åsa /Akut Medicin Geriatrik och Rehabilitering Avesta /Avesta" userId="S::asa.koivisto@regiondalarna.se::7993e394-b3d3-4553-8a8a-03af52d471b4" providerId="AD" clId="Web-{3D6E6240-33EA-4BB0-84C4-2DF1EF66CA36}"/>
    <pc:docChg chg="addSld delSld modSld sldOrd modSection">
      <pc:chgData name="Koivisto Åsa /Akut Medicin Geriatrik och Rehabilitering Avesta /Avesta" userId="S::asa.koivisto@regiondalarna.se::7993e394-b3d3-4553-8a8a-03af52d471b4" providerId="AD" clId="Web-{3D6E6240-33EA-4BB0-84C4-2DF1EF66CA36}" dt="2026-02-17T10:01:10.023" v="596" actId="1076"/>
      <pc:docMkLst>
        <pc:docMk/>
      </pc:docMkLst>
      <pc:sldChg chg="addSp delSp modSp modNotes">
        <pc:chgData name="Koivisto Åsa /Akut Medicin Geriatrik och Rehabilitering Avesta /Avesta" userId="S::asa.koivisto@regiondalarna.se::7993e394-b3d3-4553-8a8a-03af52d471b4" providerId="AD" clId="Web-{3D6E6240-33EA-4BB0-84C4-2DF1EF66CA36}" dt="2026-02-17T09:36:47.221" v="384" actId="1076"/>
        <pc:sldMkLst>
          <pc:docMk/>
          <pc:sldMk cId="4155682729" sldId="344"/>
        </pc:sldMkLst>
        <pc:spChg chg="mod">
          <ac:chgData name="Koivisto Åsa /Akut Medicin Geriatrik och Rehabilitering Avesta /Avesta" userId="S::asa.koivisto@regiondalarna.se::7993e394-b3d3-4553-8a8a-03af52d471b4" providerId="AD" clId="Web-{3D6E6240-33EA-4BB0-84C4-2DF1EF66CA36}" dt="2026-02-17T09:36:35.159" v="382" actId="20577"/>
          <ac:spMkLst>
            <pc:docMk/>
            <pc:sldMk cId="4155682729" sldId="344"/>
            <ac:spMk id="9" creationId="{F1EAC265-A2F1-EA2F-B0A6-189AD6DCDB2C}"/>
          </ac:spMkLst>
        </pc:spChg>
        <pc:picChg chg="mod">
          <ac:chgData name="Koivisto Åsa /Akut Medicin Geriatrik och Rehabilitering Avesta /Avesta" userId="S::asa.koivisto@regiondalarna.se::7993e394-b3d3-4553-8a8a-03af52d471b4" providerId="AD" clId="Web-{3D6E6240-33EA-4BB0-84C4-2DF1EF66CA36}" dt="2026-02-17T09:36:47.221" v="384" actId="1076"/>
          <ac:picMkLst>
            <pc:docMk/>
            <pc:sldMk cId="4155682729" sldId="344"/>
            <ac:picMk id="15" creationId="{B3F0E9E2-056D-AB91-FEFB-A966CF631584}"/>
          </ac:picMkLst>
        </pc:picChg>
      </pc:sldChg>
      <pc:sldChg chg="addSp modSp modNotes">
        <pc:chgData name="Koivisto Åsa /Akut Medicin Geriatrik och Rehabilitering Avesta /Avesta" userId="S::asa.koivisto@regiondalarna.se::7993e394-b3d3-4553-8a8a-03af52d471b4" providerId="AD" clId="Web-{3D6E6240-33EA-4BB0-84C4-2DF1EF66CA36}" dt="2026-02-17T10:01:10.023" v="596" actId="1076"/>
        <pc:sldMkLst>
          <pc:docMk/>
          <pc:sldMk cId="498403853" sldId="353"/>
        </pc:sldMkLst>
        <pc:spChg chg="mod">
          <ac:chgData name="Koivisto Åsa /Akut Medicin Geriatrik och Rehabilitering Avesta /Avesta" userId="S::asa.koivisto@regiondalarna.se::7993e394-b3d3-4553-8a8a-03af52d471b4" providerId="AD" clId="Web-{3D6E6240-33EA-4BB0-84C4-2DF1EF66CA36}" dt="2026-02-17T09:16:37.435" v="328" actId="20577"/>
          <ac:spMkLst>
            <pc:docMk/>
            <pc:sldMk cId="498403853" sldId="353"/>
            <ac:spMk id="2" creationId="{00000000-0000-0000-0000-000000000000}"/>
          </ac:spMkLst>
        </pc:spChg>
        <pc:spChg chg="add mod">
          <ac:chgData name="Koivisto Åsa /Akut Medicin Geriatrik och Rehabilitering Avesta /Avesta" userId="S::asa.koivisto@regiondalarna.se::7993e394-b3d3-4553-8a8a-03af52d471b4" providerId="AD" clId="Web-{3D6E6240-33EA-4BB0-84C4-2DF1EF66CA36}" dt="2026-02-17T10:01:10.023" v="596" actId="1076"/>
          <ac:spMkLst>
            <pc:docMk/>
            <pc:sldMk cId="498403853" sldId="353"/>
            <ac:spMk id="3" creationId="{7CCC6D78-FD79-B08F-E62C-B0AC597EA7C3}"/>
          </ac:spMkLst>
        </pc:spChg>
        <pc:picChg chg="mod modCrop">
          <ac:chgData name="Koivisto Åsa /Akut Medicin Geriatrik och Rehabilitering Avesta /Avesta" userId="S::asa.koivisto@regiondalarna.se::7993e394-b3d3-4553-8a8a-03af52d471b4" providerId="AD" clId="Web-{3D6E6240-33EA-4BB0-84C4-2DF1EF66CA36}" dt="2026-02-17T09:48:39.881" v="472"/>
          <ac:picMkLst>
            <pc:docMk/>
            <pc:sldMk cId="498403853" sldId="353"/>
            <ac:picMk id="4" creationId="{00000000-0000-0000-0000-000000000000}"/>
          </ac:picMkLst>
        </pc:picChg>
      </pc:sldChg>
      <pc:sldChg chg="modSp modNotes">
        <pc:chgData name="Koivisto Åsa /Akut Medicin Geriatrik och Rehabilitering Avesta /Avesta" userId="S::asa.koivisto@regiondalarna.se::7993e394-b3d3-4553-8a8a-03af52d471b4" providerId="AD" clId="Web-{3D6E6240-33EA-4BB0-84C4-2DF1EF66CA36}" dt="2026-02-17T09:44:02.660" v="468"/>
        <pc:sldMkLst>
          <pc:docMk/>
          <pc:sldMk cId="890793982" sldId="376"/>
        </pc:sldMkLst>
        <pc:spChg chg="mod">
          <ac:chgData name="Koivisto Åsa /Akut Medicin Geriatrik och Rehabilitering Avesta /Avesta" userId="S::asa.koivisto@regiondalarna.se::7993e394-b3d3-4553-8a8a-03af52d471b4" providerId="AD" clId="Web-{3D6E6240-33EA-4BB0-84C4-2DF1EF66CA36}" dt="2026-02-17T09:43:42.785" v="463" actId="20577"/>
          <ac:spMkLst>
            <pc:docMk/>
            <pc:sldMk cId="890793982" sldId="376"/>
            <ac:spMk id="3" creationId="{17B9ADA1-BBCC-B3C1-F8D7-2F518D22F9A7}"/>
          </ac:spMkLst>
        </pc:spChg>
      </pc:sldChg>
      <pc:sldChg chg="del ord">
        <pc:chgData name="Koivisto Åsa /Akut Medicin Geriatrik och Rehabilitering Avesta /Avesta" userId="S::asa.koivisto@regiondalarna.se::7993e394-b3d3-4553-8a8a-03af52d471b4" providerId="AD" clId="Web-{3D6E6240-33EA-4BB0-84C4-2DF1EF66CA36}" dt="2026-02-17T09:18:03.686" v="344"/>
        <pc:sldMkLst>
          <pc:docMk/>
          <pc:sldMk cId="3962811061" sldId="377"/>
        </pc:sldMkLst>
      </pc:sldChg>
      <pc:sldChg chg="addSp modSp modNotes">
        <pc:chgData name="Koivisto Åsa /Akut Medicin Geriatrik och Rehabilitering Avesta /Avesta" userId="S::asa.koivisto@regiondalarna.se::7993e394-b3d3-4553-8a8a-03af52d471b4" providerId="AD" clId="Web-{3D6E6240-33EA-4BB0-84C4-2DF1EF66CA36}" dt="2026-02-17T09:21:03.452" v="364" actId="1076"/>
        <pc:sldMkLst>
          <pc:docMk/>
          <pc:sldMk cId="3437171491" sldId="378"/>
        </pc:sldMkLst>
        <pc:picChg chg="add mod">
          <ac:chgData name="Koivisto Åsa /Akut Medicin Geriatrik och Rehabilitering Avesta /Avesta" userId="S::asa.koivisto@regiondalarna.se::7993e394-b3d3-4553-8a8a-03af52d471b4" providerId="AD" clId="Web-{3D6E6240-33EA-4BB0-84C4-2DF1EF66CA36}" dt="2026-02-17T09:21:03.452" v="364" actId="1076"/>
          <ac:picMkLst>
            <pc:docMk/>
            <pc:sldMk cId="3437171491" sldId="378"/>
            <ac:picMk id="3" creationId="{9A790E6D-A448-957B-636A-87ED251CAF98}"/>
          </ac:picMkLst>
        </pc:picChg>
      </pc:sldChg>
      <pc:sldChg chg="modSp modNotes">
        <pc:chgData name="Koivisto Åsa /Akut Medicin Geriatrik och Rehabilitering Avesta /Avesta" userId="S::asa.koivisto@regiondalarna.se::7993e394-b3d3-4553-8a8a-03af52d471b4" providerId="AD" clId="Web-{3D6E6240-33EA-4BB0-84C4-2DF1EF66CA36}" dt="2026-02-17T09:38:29.378" v="400"/>
        <pc:sldMkLst>
          <pc:docMk/>
          <pc:sldMk cId="1518086759" sldId="380"/>
        </pc:sldMkLst>
        <pc:picChg chg="mod">
          <ac:chgData name="Koivisto Åsa /Akut Medicin Geriatrik och Rehabilitering Avesta /Avesta" userId="S::asa.koivisto@regiondalarna.se::7993e394-b3d3-4553-8a8a-03af52d471b4" providerId="AD" clId="Web-{3D6E6240-33EA-4BB0-84C4-2DF1EF66CA36}" dt="2026-02-17T08:30:08.784" v="29" actId="1076"/>
          <ac:picMkLst>
            <pc:docMk/>
            <pc:sldMk cId="1518086759" sldId="380"/>
            <ac:picMk id="7" creationId="{90C476FA-221D-C598-F447-837B2C911A97}"/>
          </ac:picMkLst>
        </pc:picChg>
      </pc:sldChg>
      <pc:sldChg chg="modSp">
        <pc:chgData name="Koivisto Åsa /Akut Medicin Geriatrik och Rehabilitering Avesta /Avesta" userId="S::asa.koivisto@regiondalarna.se::7993e394-b3d3-4553-8a8a-03af52d471b4" providerId="AD" clId="Web-{3D6E6240-33EA-4BB0-84C4-2DF1EF66CA36}" dt="2026-02-17T09:47:59.396" v="470" actId="1076"/>
        <pc:sldMkLst>
          <pc:docMk/>
          <pc:sldMk cId="3956101754" sldId="381"/>
        </pc:sldMkLst>
        <pc:spChg chg="mod">
          <ac:chgData name="Koivisto Åsa /Akut Medicin Geriatrik och Rehabilitering Avesta /Avesta" userId="S::asa.koivisto@regiondalarna.se::7993e394-b3d3-4553-8a8a-03af52d471b4" providerId="AD" clId="Web-{3D6E6240-33EA-4BB0-84C4-2DF1EF66CA36}" dt="2026-02-17T09:47:59.396" v="470" actId="1076"/>
          <ac:spMkLst>
            <pc:docMk/>
            <pc:sldMk cId="3956101754" sldId="381"/>
            <ac:spMk id="3" creationId="{594E762C-D919-D92F-AFCA-DB313E2D7E42}"/>
          </ac:spMkLst>
        </pc:spChg>
      </pc:sldChg>
      <pc:sldChg chg="modSp new modNotes">
        <pc:chgData name="Koivisto Åsa /Akut Medicin Geriatrik och Rehabilitering Avesta /Avesta" userId="S::asa.koivisto@regiondalarna.se::7993e394-b3d3-4553-8a8a-03af52d471b4" providerId="AD" clId="Web-{3D6E6240-33EA-4BB0-84C4-2DF1EF66CA36}" dt="2026-02-17T09:15:06.763" v="308"/>
        <pc:sldMkLst>
          <pc:docMk/>
          <pc:sldMk cId="2411443889" sldId="383"/>
        </pc:sldMkLst>
        <pc:spChg chg="mod">
          <ac:chgData name="Koivisto Åsa /Akut Medicin Geriatrik och Rehabilitering Avesta /Avesta" userId="S::asa.koivisto@regiondalarna.se::7993e394-b3d3-4553-8a8a-03af52d471b4" providerId="AD" clId="Web-{3D6E6240-33EA-4BB0-84C4-2DF1EF66CA36}" dt="2026-02-17T08:24:14.986" v="27" actId="20577"/>
          <ac:spMkLst>
            <pc:docMk/>
            <pc:sldMk cId="2411443889" sldId="383"/>
            <ac:spMk id="2" creationId="{EE1046D6-3EE0-D95F-1CBE-FB0B7F7F7838}"/>
          </ac:spMkLst>
        </pc:spChg>
        <pc:spChg chg="mod">
          <ac:chgData name="Koivisto Åsa /Akut Medicin Geriatrik och Rehabilitering Avesta /Avesta" userId="S::asa.koivisto@regiondalarna.se::7993e394-b3d3-4553-8a8a-03af52d471b4" providerId="AD" clId="Web-{3D6E6240-33EA-4BB0-84C4-2DF1EF66CA36}" dt="2026-02-17T09:12:59.153" v="303" actId="20577"/>
          <ac:spMkLst>
            <pc:docMk/>
            <pc:sldMk cId="2411443889" sldId="383"/>
            <ac:spMk id="3" creationId="{EAB9B450-8F94-9EA0-A656-4580AA36AA9D}"/>
          </ac:spMkLst>
        </pc:spChg>
      </pc:sldChg>
    </pc:docChg>
  </pc:docChgLst>
  <pc:docChgLst>
    <pc:chgData name="Koivisto Åsa /Akut Medicin Geriatrik och Rehabilitering Avesta /Avesta" userId="S::asa.koivisto@regiondalarna.se::7993e394-b3d3-4553-8a8a-03af52d471b4" providerId="AD" clId="Web-{ED60F59C-3F7C-4D64-9F32-34CA9469B467}"/>
    <pc:docChg chg="addSld modSld modSection">
      <pc:chgData name="Koivisto Åsa /Akut Medicin Geriatrik och Rehabilitering Avesta /Avesta" userId="S::asa.koivisto@regiondalarna.se::7993e394-b3d3-4553-8a8a-03af52d471b4" providerId="AD" clId="Web-{ED60F59C-3F7C-4D64-9F32-34CA9469B467}" dt="2026-02-13T10:58:34.128" v="76" actId="20577"/>
      <pc:docMkLst>
        <pc:docMk/>
      </pc:docMkLst>
      <pc:sldChg chg="modSp new">
        <pc:chgData name="Koivisto Åsa /Akut Medicin Geriatrik och Rehabilitering Avesta /Avesta" userId="S::asa.koivisto@regiondalarna.se::7993e394-b3d3-4553-8a8a-03af52d471b4" providerId="AD" clId="Web-{ED60F59C-3F7C-4D64-9F32-34CA9469B467}" dt="2026-02-13T10:58:34.128" v="76" actId="20577"/>
        <pc:sldMkLst>
          <pc:docMk/>
          <pc:sldMk cId="3956101754" sldId="381"/>
        </pc:sldMkLst>
        <pc:spChg chg="mod">
          <ac:chgData name="Koivisto Åsa /Akut Medicin Geriatrik och Rehabilitering Avesta /Avesta" userId="S::asa.koivisto@regiondalarna.se::7993e394-b3d3-4553-8a8a-03af52d471b4" providerId="AD" clId="Web-{ED60F59C-3F7C-4D64-9F32-34CA9469B467}" dt="2026-02-13T10:56:07.369" v="4" actId="20577"/>
          <ac:spMkLst>
            <pc:docMk/>
            <pc:sldMk cId="3956101754" sldId="381"/>
            <ac:spMk id="2" creationId="{BD8CF83A-386D-6B5D-F2A7-942AB575293C}"/>
          </ac:spMkLst>
        </pc:spChg>
        <pc:spChg chg="mod">
          <ac:chgData name="Koivisto Åsa /Akut Medicin Geriatrik och Rehabilitering Avesta /Avesta" userId="S::asa.koivisto@regiondalarna.se::7993e394-b3d3-4553-8a8a-03af52d471b4" providerId="AD" clId="Web-{ED60F59C-3F7C-4D64-9F32-34CA9469B467}" dt="2026-02-13T10:58:34.128" v="76" actId="20577"/>
          <ac:spMkLst>
            <pc:docMk/>
            <pc:sldMk cId="3956101754" sldId="381"/>
            <ac:spMk id="3" creationId="{594E762C-D919-D92F-AFCA-DB313E2D7E42}"/>
          </ac:spMkLst>
        </pc:spChg>
      </pc:sldChg>
    </pc:docChg>
  </pc:docChgLst>
  <pc:docChgLst>
    <pc:chgData name="Koivisto Åsa /Akut Medicin Geriatrik och Rehabilitering Avesta /Avesta" userId="7993e394-b3d3-4553-8a8a-03af52d471b4" providerId="ADAL" clId="{90DBDC06-92B8-4292-AA69-7BFBB925AAE0}"/>
    <pc:docChg chg="undo custSel addSld delSld modSld sldOrd modSection">
      <pc:chgData name="Koivisto Åsa /Akut Medicin Geriatrik och Rehabilitering Avesta /Avesta" userId="7993e394-b3d3-4553-8a8a-03af52d471b4" providerId="ADAL" clId="{90DBDC06-92B8-4292-AA69-7BFBB925AAE0}" dt="2026-03-02T09:52:00.368" v="1112" actId="20577"/>
      <pc:docMkLst>
        <pc:docMk/>
      </pc:docMkLst>
      <pc:sldChg chg="modSp mod modNotesTx">
        <pc:chgData name="Koivisto Åsa /Akut Medicin Geriatrik och Rehabilitering Avesta /Avesta" userId="7993e394-b3d3-4553-8a8a-03af52d471b4" providerId="ADAL" clId="{90DBDC06-92B8-4292-AA69-7BFBB925AAE0}" dt="2026-03-02T07:39:02.178" v="933" actId="20577"/>
        <pc:sldMkLst>
          <pc:docMk/>
          <pc:sldMk cId="3988373514" sldId="256"/>
        </pc:sldMkLst>
        <pc:spChg chg="mod">
          <ac:chgData name="Koivisto Åsa /Akut Medicin Geriatrik och Rehabilitering Avesta /Avesta" userId="7993e394-b3d3-4553-8a8a-03af52d471b4" providerId="ADAL" clId="{90DBDC06-92B8-4292-AA69-7BFBB925AAE0}" dt="2026-03-02T07:39:02.178" v="933" actId="20577"/>
          <ac:spMkLst>
            <pc:docMk/>
            <pc:sldMk cId="3988373514" sldId="256"/>
            <ac:spMk id="3" creationId="{00000000-0000-0000-0000-000000000000}"/>
          </ac:spMkLst>
        </pc:spChg>
      </pc:sldChg>
      <pc:sldChg chg="modSp add del mod modNotesTx">
        <pc:chgData name="Koivisto Åsa /Akut Medicin Geriatrik och Rehabilitering Avesta /Avesta" userId="7993e394-b3d3-4553-8a8a-03af52d471b4" providerId="ADAL" clId="{90DBDC06-92B8-4292-AA69-7BFBB925AAE0}" dt="2026-02-26T06:44:54.972" v="465" actId="20577"/>
        <pc:sldMkLst>
          <pc:docMk/>
          <pc:sldMk cId="864082253" sldId="309"/>
        </pc:sldMkLst>
        <pc:spChg chg="mod">
          <ac:chgData name="Koivisto Åsa /Akut Medicin Geriatrik och Rehabilitering Avesta /Avesta" userId="7993e394-b3d3-4553-8a8a-03af52d471b4" providerId="ADAL" clId="{90DBDC06-92B8-4292-AA69-7BFBB925AAE0}" dt="2026-02-25T12:37:21.116" v="256" actId="6549"/>
          <ac:spMkLst>
            <pc:docMk/>
            <pc:sldMk cId="864082253" sldId="309"/>
            <ac:spMk id="2" creationId="{60942574-3717-EB0C-A603-6BC7DB2FF17C}"/>
          </ac:spMkLst>
        </pc:spChg>
        <pc:spChg chg="mod">
          <ac:chgData name="Koivisto Åsa /Akut Medicin Geriatrik och Rehabilitering Avesta /Avesta" userId="7993e394-b3d3-4553-8a8a-03af52d471b4" providerId="ADAL" clId="{90DBDC06-92B8-4292-AA69-7BFBB925AAE0}" dt="2026-02-25T12:37:56.431" v="271" actId="20577"/>
          <ac:spMkLst>
            <pc:docMk/>
            <pc:sldMk cId="864082253" sldId="309"/>
            <ac:spMk id="5" creationId="{E843A5F9-C7DF-C37B-642E-EC6E2B227183}"/>
          </ac:spMkLst>
        </pc:spChg>
      </pc:sldChg>
      <pc:sldChg chg="del">
        <pc:chgData name="Koivisto Åsa /Akut Medicin Geriatrik och Rehabilitering Avesta /Avesta" userId="7993e394-b3d3-4553-8a8a-03af52d471b4" providerId="ADAL" clId="{90DBDC06-92B8-4292-AA69-7BFBB925AAE0}" dt="2026-02-26T06:45:10.079" v="466" actId="47"/>
        <pc:sldMkLst>
          <pc:docMk/>
          <pc:sldMk cId="2565508740" sldId="342"/>
        </pc:sldMkLst>
      </pc:sldChg>
      <pc:sldChg chg="modSp mod modNotesTx">
        <pc:chgData name="Koivisto Åsa /Akut Medicin Geriatrik och Rehabilitering Avesta /Avesta" userId="7993e394-b3d3-4553-8a8a-03af52d471b4" providerId="ADAL" clId="{90DBDC06-92B8-4292-AA69-7BFBB925AAE0}" dt="2026-02-26T06:50:09.538" v="496" actId="20577"/>
        <pc:sldMkLst>
          <pc:docMk/>
          <pc:sldMk cId="2165567605" sldId="351"/>
        </pc:sldMkLst>
        <pc:spChg chg="mod">
          <ac:chgData name="Koivisto Åsa /Akut Medicin Geriatrik och Rehabilitering Avesta /Avesta" userId="7993e394-b3d3-4553-8a8a-03af52d471b4" providerId="ADAL" clId="{90DBDC06-92B8-4292-AA69-7BFBB925AAE0}" dt="2026-02-26T06:50:02.241" v="495" actId="20577"/>
          <ac:spMkLst>
            <pc:docMk/>
            <pc:sldMk cId="2165567605" sldId="351"/>
            <ac:spMk id="3" creationId="{3DB3DC92-2D94-9032-2237-F09A791CDFB8}"/>
          </ac:spMkLst>
        </pc:spChg>
      </pc:sldChg>
      <pc:sldChg chg="modSp mod modNotesTx">
        <pc:chgData name="Koivisto Åsa /Akut Medicin Geriatrik och Rehabilitering Avesta /Avesta" userId="7993e394-b3d3-4553-8a8a-03af52d471b4" providerId="ADAL" clId="{90DBDC06-92B8-4292-AA69-7BFBB925AAE0}" dt="2026-02-26T06:58:38.683" v="708" actId="20577"/>
        <pc:sldMkLst>
          <pc:docMk/>
          <pc:sldMk cId="498403853" sldId="353"/>
        </pc:sldMkLst>
        <pc:spChg chg="mod">
          <ac:chgData name="Koivisto Åsa /Akut Medicin Geriatrik och Rehabilitering Avesta /Avesta" userId="7993e394-b3d3-4553-8a8a-03af52d471b4" providerId="ADAL" clId="{90DBDC06-92B8-4292-AA69-7BFBB925AAE0}" dt="2026-02-26T06:58:18.359" v="707" actId="1076"/>
          <ac:spMkLst>
            <pc:docMk/>
            <pc:sldMk cId="498403853" sldId="353"/>
            <ac:spMk id="3" creationId="{7CCC6D78-FD79-B08F-E62C-B0AC597EA7C3}"/>
          </ac:spMkLst>
        </pc:spChg>
      </pc:sldChg>
      <pc:sldChg chg="del">
        <pc:chgData name="Koivisto Åsa /Akut Medicin Geriatrik och Rehabilitering Avesta /Avesta" userId="7993e394-b3d3-4553-8a8a-03af52d471b4" providerId="ADAL" clId="{90DBDC06-92B8-4292-AA69-7BFBB925AAE0}" dt="2026-02-26T06:45:11.682" v="467" actId="47"/>
        <pc:sldMkLst>
          <pc:docMk/>
          <pc:sldMk cId="1390247792" sldId="354"/>
        </pc:sldMkLst>
      </pc:sldChg>
      <pc:sldChg chg="modSp mod modNotesTx">
        <pc:chgData name="Koivisto Åsa /Akut Medicin Geriatrik och Rehabilitering Avesta /Avesta" userId="7993e394-b3d3-4553-8a8a-03af52d471b4" providerId="ADAL" clId="{90DBDC06-92B8-4292-AA69-7BFBB925AAE0}" dt="2026-02-23T11:41:08.030" v="137" actId="6549"/>
        <pc:sldMkLst>
          <pc:docMk/>
          <pc:sldMk cId="890793982" sldId="376"/>
        </pc:sldMkLst>
        <pc:spChg chg="mod">
          <ac:chgData name="Koivisto Åsa /Akut Medicin Geriatrik och Rehabilitering Avesta /Avesta" userId="7993e394-b3d3-4553-8a8a-03af52d471b4" providerId="ADAL" clId="{90DBDC06-92B8-4292-AA69-7BFBB925AAE0}" dt="2026-02-23T08:29:27.334" v="12" actId="20577"/>
          <ac:spMkLst>
            <pc:docMk/>
            <pc:sldMk cId="890793982" sldId="376"/>
            <ac:spMk id="3" creationId="{17B9ADA1-BBCC-B3C1-F8D7-2F518D22F9A7}"/>
          </ac:spMkLst>
        </pc:spChg>
      </pc:sldChg>
      <pc:sldChg chg="modNotesTx">
        <pc:chgData name="Koivisto Åsa /Akut Medicin Geriatrik och Rehabilitering Avesta /Avesta" userId="7993e394-b3d3-4553-8a8a-03af52d471b4" providerId="ADAL" clId="{90DBDC06-92B8-4292-AA69-7BFBB925AAE0}" dt="2026-03-02T09:52:00.368" v="1112" actId="20577"/>
        <pc:sldMkLst>
          <pc:docMk/>
          <pc:sldMk cId="3437171491" sldId="378"/>
        </pc:sldMkLst>
      </pc:sldChg>
      <pc:sldChg chg="modSp add mod">
        <pc:chgData name="Koivisto Åsa /Akut Medicin Geriatrik och Rehabilitering Avesta /Avesta" userId="7993e394-b3d3-4553-8a8a-03af52d471b4" providerId="ADAL" clId="{90DBDC06-92B8-4292-AA69-7BFBB925AAE0}" dt="2026-03-02T07:40:51.367" v="1110" actId="20577"/>
        <pc:sldMkLst>
          <pc:docMk/>
          <pc:sldMk cId="3173112683" sldId="379"/>
        </pc:sldMkLst>
        <pc:spChg chg="mod">
          <ac:chgData name="Koivisto Åsa /Akut Medicin Geriatrik och Rehabilitering Avesta /Avesta" userId="7993e394-b3d3-4553-8a8a-03af52d471b4" providerId="ADAL" clId="{90DBDC06-92B8-4292-AA69-7BFBB925AAE0}" dt="2026-03-02T07:40:51.367" v="1110" actId="20577"/>
          <ac:spMkLst>
            <pc:docMk/>
            <pc:sldMk cId="3173112683" sldId="379"/>
            <ac:spMk id="3" creationId="{76AF74D8-9519-E3BF-4E5E-CE8138727DFE}"/>
          </ac:spMkLst>
        </pc:spChg>
      </pc:sldChg>
      <pc:sldChg chg="ord modNotesTx">
        <pc:chgData name="Koivisto Åsa /Akut Medicin Geriatrik och Rehabilitering Avesta /Avesta" userId="7993e394-b3d3-4553-8a8a-03af52d471b4" providerId="ADAL" clId="{90DBDC06-92B8-4292-AA69-7BFBB925AAE0}" dt="2026-03-02T06:19:12.180" v="759" actId="20577"/>
        <pc:sldMkLst>
          <pc:docMk/>
          <pc:sldMk cId="1518086759" sldId="380"/>
        </pc:sldMkLst>
      </pc:sldChg>
      <pc:sldChg chg="modSp mod modNotesTx">
        <pc:chgData name="Koivisto Åsa /Akut Medicin Geriatrik och Rehabilitering Avesta /Avesta" userId="7993e394-b3d3-4553-8a8a-03af52d471b4" providerId="ADAL" clId="{90DBDC06-92B8-4292-AA69-7BFBB925AAE0}" dt="2026-02-25T12:07:11.822" v="168" actId="20577"/>
        <pc:sldMkLst>
          <pc:docMk/>
          <pc:sldMk cId="3956101754" sldId="381"/>
        </pc:sldMkLst>
        <pc:spChg chg="mod">
          <ac:chgData name="Koivisto Åsa /Akut Medicin Geriatrik och Rehabilitering Avesta /Avesta" userId="7993e394-b3d3-4553-8a8a-03af52d471b4" providerId="ADAL" clId="{90DBDC06-92B8-4292-AA69-7BFBB925AAE0}" dt="2026-02-25T12:06:50.775" v="154" actId="20577"/>
          <ac:spMkLst>
            <pc:docMk/>
            <pc:sldMk cId="3956101754" sldId="381"/>
            <ac:spMk id="3" creationId="{594E762C-D919-D92F-AFCA-DB313E2D7E42}"/>
          </ac:spMkLst>
        </pc:spChg>
      </pc:sldChg>
      <pc:sldChg chg="modSp mod">
        <pc:chgData name="Koivisto Åsa /Akut Medicin Geriatrik och Rehabilitering Avesta /Avesta" userId="7993e394-b3d3-4553-8a8a-03af52d471b4" providerId="ADAL" clId="{90DBDC06-92B8-4292-AA69-7BFBB925AAE0}" dt="2026-03-02T07:28:11.736" v="905" actId="1076"/>
        <pc:sldMkLst>
          <pc:docMk/>
          <pc:sldMk cId="2411443889" sldId="383"/>
        </pc:sldMkLst>
        <pc:spChg chg="mod">
          <ac:chgData name="Koivisto Åsa /Akut Medicin Geriatrik och Rehabilitering Avesta /Avesta" userId="7993e394-b3d3-4553-8a8a-03af52d471b4" providerId="ADAL" clId="{90DBDC06-92B8-4292-AA69-7BFBB925AAE0}" dt="2026-03-02T07:28:11.736" v="905" actId="1076"/>
          <ac:spMkLst>
            <pc:docMk/>
            <pc:sldMk cId="2411443889" sldId="383"/>
            <ac:spMk id="3" creationId="{EAB9B450-8F94-9EA0-A656-4580AA36AA9D}"/>
          </ac:spMkLst>
        </pc:spChg>
      </pc:sldChg>
      <pc:sldChg chg="del">
        <pc:chgData name="Koivisto Åsa /Akut Medicin Geriatrik och Rehabilitering Avesta /Avesta" userId="7993e394-b3d3-4553-8a8a-03af52d471b4" providerId="ADAL" clId="{90DBDC06-92B8-4292-AA69-7BFBB925AAE0}" dt="2026-02-23T11:42:11.774" v="139" actId="47"/>
        <pc:sldMkLst>
          <pc:docMk/>
          <pc:sldMk cId="89465618" sldId="387"/>
        </pc:sldMkLst>
      </pc:sldChg>
      <pc:sldChg chg="modSp add mod modNotesTx">
        <pc:chgData name="Koivisto Åsa /Akut Medicin Geriatrik och Rehabilitering Avesta /Avesta" userId="7993e394-b3d3-4553-8a8a-03af52d471b4" providerId="ADAL" clId="{90DBDC06-92B8-4292-AA69-7BFBB925AAE0}" dt="2026-03-02T07:25:43.479" v="903" actId="20577"/>
        <pc:sldMkLst>
          <pc:docMk/>
          <pc:sldMk cId="2474743206" sldId="389"/>
        </pc:sldMkLst>
        <pc:picChg chg="mod modCrop">
          <ac:chgData name="Koivisto Åsa /Akut Medicin Geriatrik och Rehabilitering Avesta /Avesta" userId="7993e394-b3d3-4553-8a8a-03af52d471b4" providerId="ADAL" clId="{90DBDC06-92B8-4292-AA69-7BFBB925AAE0}" dt="2026-02-23T11:40:24.869" v="135" actId="732"/>
          <ac:picMkLst>
            <pc:docMk/>
            <pc:sldMk cId="2474743206" sldId="389"/>
            <ac:picMk id="8" creationId="{6F000ED7-C7D8-41CE-54DA-0CB6B4CB82BF}"/>
          </ac:picMkLst>
        </pc:picChg>
      </pc:sldChg>
    </pc:docChg>
  </pc:docChgLst>
  <pc:docChgLst>
    <pc:chgData name="Koivisto Åsa /Akut Medicin Geriatrik och Rehabilitering Avesta /Avesta" userId="S::asa.koivisto@regiondalarna.se::7993e394-b3d3-4553-8a8a-03af52d471b4" providerId="AD" clId="Web-{96DC8B47-A215-4C65-BAD2-5363721B25DA}"/>
    <pc:docChg chg="addSld delSld modSld sldOrd modSection">
      <pc:chgData name="Koivisto Åsa /Akut Medicin Geriatrik och Rehabilitering Avesta /Avesta" userId="S::asa.koivisto@regiondalarna.se::7993e394-b3d3-4553-8a8a-03af52d471b4" providerId="AD" clId="Web-{96DC8B47-A215-4C65-BAD2-5363721B25DA}" dt="2026-02-17T06:49:39.112" v="79"/>
      <pc:docMkLst>
        <pc:docMk/>
      </pc:docMkLst>
      <pc:sldChg chg="modSp">
        <pc:chgData name="Koivisto Åsa /Akut Medicin Geriatrik och Rehabilitering Avesta /Avesta" userId="S::asa.koivisto@regiondalarna.se::7993e394-b3d3-4553-8a8a-03af52d471b4" providerId="AD" clId="Web-{96DC8B47-A215-4C65-BAD2-5363721B25DA}" dt="2026-02-17T06:22:57.947" v="76" actId="20577"/>
        <pc:sldMkLst>
          <pc:docMk/>
          <pc:sldMk cId="4155682729" sldId="344"/>
        </pc:sldMkLst>
        <pc:spChg chg="mod">
          <ac:chgData name="Koivisto Åsa /Akut Medicin Geriatrik och Rehabilitering Avesta /Avesta" userId="S::asa.koivisto@regiondalarna.se::7993e394-b3d3-4553-8a8a-03af52d471b4" providerId="AD" clId="Web-{96DC8B47-A215-4C65-BAD2-5363721B25DA}" dt="2026-02-17T06:22:57.947" v="76" actId="20577"/>
          <ac:spMkLst>
            <pc:docMk/>
            <pc:sldMk cId="4155682729" sldId="344"/>
            <ac:spMk id="9" creationId="{F1EAC265-A2F1-EA2F-B0A6-189AD6DCDB2C}"/>
          </ac:spMkLst>
        </pc:spChg>
      </pc:sldChg>
      <pc:sldChg chg="modSp">
        <pc:chgData name="Koivisto Åsa /Akut Medicin Geriatrik och Rehabilitering Avesta /Avesta" userId="S::asa.koivisto@regiondalarna.se::7993e394-b3d3-4553-8a8a-03af52d471b4" providerId="AD" clId="Web-{96DC8B47-A215-4C65-BAD2-5363721B25DA}" dt="2026-02-17T06:23:07.212" v="77" actId="20577"/>
        <pc:sldMkLst>
          <pc:docMk/>
          <pc:sldMk cId="890793982" sldId="376"/>
        </pc:sldMkLst>
        <pc:spChg chg="mod">
          <ac:chgData name="Koivisto Åsa /Akut Medicin Geriatrik och Rehabilitering Avesta /Avesta" userId="S::asa.koivisto@regiondalarna.se::7993e394-b3d3-4553-8a8a-03af52d471b4" providerId="AD" clId="Web-{96DC8B47-A215-4C65-BAD2-5363721B25DA}" dt="2026-02-17T06:23:07.212" v="77" actId="20577"/>
          <ac:spMkLst>
            <pc:docMk/>
            <pc:sldMk cId="890793982" sldId="376"/>
            <ac:spMk id="3" creationId="{17B9ADA1-BBCC-B3C1-F8D7-2F518D22F9A7}"/>
          </ac:spMkLst>
        </pc:spChg>
      </pc:sldChg>
      <pc:sldChg chg="ord">
        <pc:chgData name="Koivisto Åsa /Akut Medicin Geriatrik och Rehabilitering Avesta /Avesta" userId="S::asa.koivisto@regiondalarna.se::7993e394-b3d3-4553-8a8a-03af52d471b4" providerId="AD" clId="Web-{96DC8B47-A215-4C65-BAD2-5363721B25DA}" dt="2026-02-17T06:49:39.112" v="79"/>
        <pc:sldMkLst>
          <pc:docMk/>
          <pc:sldMk cId="3962811061" sldId="377"/>
        </pc:sldMkLst>
      </pc:sldChg>
      <pc:sldChg chg="del">
        <pc:chgData name="Koivisto Åsa /Akut Medicin Geriatrik och Rehabilitering Avesta /Avesta" userId="S::asa.koivisto@regiondalarna.se::7993e394-b3d3-4553-8a8a-03af52d471b4" providerId="AD" clId="Web-{96DC8B47-A215-4C65-BAD2-5363721B25DA}" dt="2026-02-17T06:49:33.705" v="78"/>
        <pc:sldMkLst>
          <pc:docMk/>
          <pc:sldMk cId="3917063173" sldId="379"/>
        </pc:sldMkLst>
      </pc:sldChg>
      <pc:sldChg chg="ord">
        <pc:chgData name="Koivisto Åsa /Akut Medicin Geriatrik och Rehabilitering Avesta /Avesta" userId="S::asa.koivisto@regiondalarna.se::7993e394-b3d3-4553-8a8a-03af52d471b4" providerId="AD" clId="Web-{96DC8B47-A215-4C65-BAD2-5363721B25DA}" dt="2026-02-17T06:16:50.235" v="0"/>
        <pc:sldMkLst>
          <pc:docMk/>
          <pc:sldMk cId="1518086759" sldId="380"/>
        </pc:sldMkLst>
      </pc:sldChg>
      <pc:sldChg chg="modSp new">
        <pc:chgData name="Koivisto Åsa /Akut Medicin Geriatrik och Rehabilitering Avesta /Avesta" userId="S::asa.koivisto@regiondalarna.se::7993e394-b3d3-4553-8a8a-03af52d471b4" providerId="AD" clId="Web-{96DC8B47-A215-4C65-BAD2-5363721B25DA}" dt="2026-02-17T06:22:46.243" v="74" actId="20577"/>
        <pc:sldMkLst>
          <pc:docMk/>
          <pc:sldMk cId="1857400595" sldId="382"/>
        </pc:sldMkLst>
        <pc:spChg chg="mod">
          <ac:chgData name="Koivisto Åsa /Akut Medicin Geriatrik och Rehabilitering Avesta /Avesta" userId="S::asa.koivisto@regiondalarna.se::7993e394-b3d3-4553-8a8a-03af52d471b4" providerId="AD" clId="Web-{96DC8B47-A215-4C65-BAD2-5363721B25DA}" dt="2026-02-17T06:17:39.564" v="19" actId="20577"/>
          <ac:spMkLst>
            <pc:docMk/>
            <pc:sldMk cId="1857400595" sldId="382"/>
            <ac:spMk id="2" creationId="{E830F641-2799-E5C3-E227-C410117E20FF}"/>
          </ac:spMkLst>
        </pc:spChg>
        <pc:spChg chg="mod">
          <ac:chgData name="Koivisto Åsa /Akut Medicin Geriatrik och Rehabilitering Avesta /Avesta" userId="S::asa.koivisto@regiondalarna.se::7993e394-b3d3-4553-8a8a-03af52d471b4" providerId="AD" clId="Web-{96DC8B47-A215-4C65-BAD2-5363721B25DA}" dt="2026-02-17T06:22:46.243" v="74" actId="20577"/>
          <ac:spMkLst>
            <pc:docMk/>
            <pc:sldMk cId="1857400595" sldId="382"/>
            <ac:spMk id="3" creationId="{22A41DC0-3AEC-6C74-69EA-0EB25CD4C849}"/>
          </ac:spMkLst>
        </pc:spChg>
      </pc:sldChg>
    </pc:docChg>
  </pc:docChgLst>
  <pc:docChgLst>
    <pc:chgData name="Koivisto Åsa /Akut Medicin Geriatrik och Rehabilitering Avesta /Avesta" userId="S::asa.koivisto@regiondalarna.se::7993e394-b3d3-4553-8a8a-03af52d471b4" providerId="AD" clId="Web-{A2C3D7F5-0097-4302-8089-67E562617F91}"/>
    <pc:docChg chg="modSld">
      <pc:chgData name="Koivisto Åsa /Akut Medicin Geriatrik och Rehabilitering Avesta /Avesta" userId="S::asa.koivisto@regiondalarna.se::7993e394-b3d3-4553-8a8a-03af52d471b4" providerId="AD" clId="Web-{A2C3D7F5-0097-4302-8089-67E562617F91}" dt="2026-02-11T10:38:14.097" v="105"/>
      <pc:docMkLst>
        <pc:docMk/>
      </pc:docMkLst>
      <pc:sldChg chg="addSp delSp modSp modNotes">
        <pc:chgData name="Koivisto Åsa /Akut Medicin Geriatrik och Rehabilitering Avesta /Avesta" userId="S::asa.koivisto@regiondalarna.se::7993e394-b3d3-4553-8a8a-03af52d471b4" providerId="AD" clId="Web-{A2C3D7F5-0097-4302-8089-67E562617F91}" dt="2026-02-11T10:38:14.097" v="105"/>
        <pc:sldMkLst>
          <pc:docMk/>
          <pc:sldMk cId="1518086759" sldId="380"/>
        </pc:sldMkLst>
        <pc:spChg chg="mod">
          <ac:chgData name="Koivisto Åsa /Akut Medicin Geriatrik och Rehabilitering Avesta /Avesta" userId="S::asa.koivisto@regiondalarna.se::7993e394-b3d3-4553-8a8a-03af52d471b4" providerId="AD" clId="Web-{A2C3D7F5-0097-4302-8089-67E562617F91}" dt="2026-02-11T10:36:11.847" v="98" actId="20577"/>
          <ac:spMkLst>
            <pc:docMk/>
            <pc:sldMk cId="1518086759" sldId="380"/>
            <ac:spMk id="2" creationId="{2FA674B1-717C-6641-4054-71D1F1321F29}"/>
          </ac:spMkLst>
        </pc:spChg>
        <pc:picChg chg="add mod">
          <ac:chgData name="Koivisto Åsa /Akut Medicin Geriatrik och Rehabilitering Avesta /Avesta" userId="S::asa.koivisto@regiondalarna.se::7993e394-b3d3-4553-8a8a-03af52d471b4" providerId="AD" clId="Web-{A2C3D7F5-0097-4302-8089-67E562617F91}" dt="2026-02-11T10:34:14.051" v="36" actId="1076"/>
          <ac:picMkLst>
            <pc:docMk/>
            <pc:sldMk cId="1518086759" sldId="380"/>
            <ac:picMk id="7" creationId="{90C476FA-221D-C598-F447-837B2C911A97}"/>
          </ac:picMkLst>
        </pc:picChg>
        <pc:picChg chg="add mod modCrop">
          <ac:chgData name="Koivisto Åsa /Akut Medicin Geriatrik och Rehabilitering Avesta /Avesta" userId="S::asa.koivisto@regiondalarna.se::7993e394-b3d3-4553-8a8a-03af52d471b4" providerId="AD" clId="Web-{A2C3D7F5-0097-4302-8089-67E562617F91}" dt="2026-02-11T10:36:38.410" v="100"/>
          <ac:picMkLst>
            <pc:docMk/>
            <pc:sldMk cId="1518086759" sldId="380"/>
            <ac:picMk id="8" creationId="{C7B4CD02-EC8F-37D8-BEE5-3F9AF5A7A8B9}"/>
          </ac:picMkLst>
        </pc:picChg>
      </pc:sldChg>
    </pc:docChg>
  </pc:docChgLst>
  <pc:docChgLst>
    <pc:chgData name="Koivisto Åsa /Akut Medicin Geriatrik och Rehabilitering Avesta /Avesta" userId="S::asa.koivisto@regiondalarna.se::7993e394-b3d3-4553-8a8a-03af52d471b4" providerId="AD" clId="Web-{ADE5FEFD-D6C5-4AF6-B93E-B058C7185932}"/>
    <pc:docChg chg="addSld sldOrd modSection">
      <pc:chgData name="Koivisto Åsa /Akut Medicin Geriatrik och Rehabilitering Avesta /Avesta" userId="S::asa.koivisto@regiondalarna.se::7993e394-b3d3-4553-8a8a-03af52d471b4" providerId="AD" clId="Web-{ADE5FEFD-D6C5-4AF6-B93E-B058C7185932}" dt="2026-02-17T10:42:36.082" v="4"/>
      <pc:docMkLst>
        <pc:docMk/>
      </pc:docMkLst>
      <pc:sldChg chg="add ord">
        <pc:chgData name="Koivisto Åsa /Akut Medicin Geriatrik och Rehabilitering Avesta /Avesta" userId="S::asa.koivisto@regiondalarna.se::7993e394-b3d3-4553-8a8a-03af52d471b4" providerId="AD" clId="Web-{ADE5FEFD-D6C5-4AF6-B93E-B058C7185932}" dt="2026-02-17T10:42:36.082" v="4"/>
        <pc:sldMkLst>
          <pc:docMk/>
          <pc:sldMk cId="2565508740" sldId="342"/>
        </pc:sldMkLst>
      </pc:sldChg>
      <pc:sldChg chg="add ord">
        <pc:chgData name="Koivisto Åsa /Akut Medicin Geriatrik och Rehabilitering Avesta /Avesta" userId="S::asa.koivisto@regiondalarna.se::7993e394-b3d3-4553-8a8a-03af52d471b4" providerId="AD" clId="Web-{ADE5FEFD-D6C5-4AF6-B93E-B058C7185932}" dt="2026-02-17T10:42:36.082" v="3"/>
        <pc:sldMkLst>
          <pc:docMk/>
          <pc:sldMk cId="1390247792" sldId="354"/>
        </pc:sldMkLst>
      </pc:sldChg>
      <pc:sldChg chg="add">
        <pc:chgData name="Koivisto Åsa /Akut Medicin Geriatrik och Rehabilitering Avesta /Avesta" userId="S::asa.koivisto@regiondalarna.se::7993e394-b3d3-4553-8a8a-03af52d471b4" providerId="AD" clId="Web-{ADE5FEFD-D6C5-4AF6-B93E-B058C7185932}" dt="2026-02-17T10:10:53.828" v="0"/>
        <pc:sldMkLst>
          <pc:docMk/>
          <pc:sldMk cId="89465618" sldId="3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dirty="0">
              <a:latin typeface="Arial" panose="020B0604020202020204" pitchFamily="34" charset="0"/>
              <a:cs typeface="Arial" panose="020B0604020202020204" pitchFamily="34" charset="0"/>
            </a:endParaRPr>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278FD9-274F-45DD-8681-13E82509E9F5}" type="datetimeFigureOut">
              <a:rPr lang="sv-SE" smtClean="0">
                <a:latin typeface="Arial" panose="020B0604020202020204" pitchFamily="34" charset="0"/>
                <a:cs typeface="Arial" panose="020B0604020202020204" pitchFamily="34" charset="0"/>
              </a:rPr>
              <a:t>2026-03-02</a:t>
            </a:fld>
            <a:endParaRPr lang="sv-SE" dirty="0">
              <a:latin typeface="Arial" panose="020B0604020202020204" pitchFamily="34" charset="0"/>
              <a:cs typeface="Arial" panose="020B0604020202020204" pitchFamily="34" charset="0"/>
            </a:endParaRPr>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cs typeface="Arial" panose="020B0604020202020204" pitchFamily="34" charset="0"/>
            </a:endParaRPr>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8AD47A8-29E2-4799-924A-9047124D4761}" type="slidenum">
              <a:rPr lang="sv-SE" smtClean="0">
                <a:latin typeface="Arial" panose="020B0604020202020204" pitchFamily="34" charset="0"/>
                <a:cs typeface="Arial" panose="020B0604020202020204" pitchFamily="34" charset="0"/>
              </a:rPr>
              <a:t>‹#›</a:t>
            </a:fld>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040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sv-SE" dirty="0"/>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DDE94DB4-BC2A-49E2-AD0D-3F1E0B6714A7}" type="datetimeFigureOut">
              <a:rPr lang="sv-SE" smtClean="0"/>
              <a:pPr/>
              <a:t>2026-03-02</a:t>
            </a:fld>
            <a:endParaRPr lang="sv-SE" dirty="0"/>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0F33D500-1297-4EDE-B9F8-A261B42E5E11}" type="slidenum">
              <a:rPr lang="sv-SE" smtClean="0"/>
              <a:pPr/>
              <a:t>‹#›</a:t>
            </a:fld>
            <a:endParaRPr lang="sv-SE" dirty="0"/>
          </a:p>
        </p:txBody>
      </p:sp>
    </p:spTree>
    <p:extLst>
      <p:ext uri="{BB962C8B-B14F-4D97-AF65-F5344CB8AC3E}">
        <p14:creationId xmlns:p14="http://schemas.microsoft.com/office/powerpoint/2010/main" val="350904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johanna.sorensen@regiondalarna.s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asa.koivisto@regiondalarna.s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Arial" panose="020B0604020202020204" pitchFamily="34" charset="0"/>
                <a:cs typeface="Arial" panose="020B0604020202020204" pitchFamily="34" charset="0"/>
              </a:rPr>
              <a:t>Presentation</a:t>
            </a:r>
          </a:p>
          <a:p>
            <a:r>
              <a:rPr lang="sv-SE" dirty="0">
                <a:latin typeface="Arial" panose="020B0604020202020204" pitchFamily="34" charset="0"/>
                <a:cs typeface="Arial" panose="020B0604020202020204" pitchFamily="34" charset="0"/>
              </a:rPr>
              <a:t>Regionanvändare och kommunanvändare</a:t>
            </a:r>
          </a:p>
          <a:p>
            <a:r>
              <a:rPr lang="sv-SE" dirty="0">
                <a:latin typeface="Arial" panose="020B0604020202020204" pitchFamily="34" charset="0"/>
                <a:cs typeface="Arial" panose="020B0604020202020204" pitchFamily="34" charset="0"/>
              </a:rPr>
              <a:t>Olika verksamheter</a:t>
            </a:r>
          </a:p>
          <a:p>
            <a:r>
              <a:rPr lang="sv-SE" dirty="0">
                <a:latin typeface="Arial" panose="020B0604020202020204" pitchFamily="34" charset="0"/>
                <a:cs typeface="Arial" panose="020B0604020202020204" pitchFamily="34" charset="0"/>
              </a:rPr>
              <a:t>Utskrivningsprocessen</a:t>
            </a:r>
          </a:p>
          <a:p>
            <a:r>
              <a:rPr lang="sv-SE" dirty="0">
                <a:latin typeface="Arial" panose="020B0604020202020204" pitchFamily="34" charset="0"/>
                <a:cs typeface="Arial" panose="020B0604020202020204" pitchFamily="34" charset="0"/>
              </a:rPr>
              <a:t>Genomgång 20 minuter </a:t>
            </a:r>
          </a:p>
          <a:p>
            <a:r>
              <a:rPr lang="sv-SE" dirty="0">
                <a:latin typeface="Arial" panose="020B0604020202020204" pitchFamily="34" charset="0"/>
                <a:cs typeface="Arial" panose="020B0604020202020204" pitchFamily="34" charset="0"/>
              </a:rPr>
              <a:t>Avslutar med diskussion, frågor och svar (hoppas på aktivt deltagande)</a:t>
            </a:r>
          </a:p>
          <a:p>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10"/>
          </p:nvPr>
        </p:nvSpPr>
        <p:spPr/>
        <p:txBody>
          <a:bodyPr/>
          <a:lstStyle/>
          <a:p>
            <a:fld id="{0F33D500-1297-4EDE-B9F8-A261B42E5E11}" type="slidenum">
              <a:rPr lang="sv-SE" smtClean="0"/>
              <a:t>1</a:t>
            </a:fld>
            <a:endParaRPr lang="sv-SE"/>
          </a:p>
        </p:txBody>
      </p:sp>
    </p:spTree>
    <p:extLst>
      <p:ext uri="{BB962C8B-B14F-4D97-AF65-F5344CB8AC3E}">
        <p14:creationId xmlns:p14="http://schemas.microsoft.com/office/powerpoint/2010/main" val="148416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4AEFF-21C6-3095-715A-A61272FA9F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0ACD9BB-9C1D-E17C-9158-958E1488B4E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84B8ED0-1062-31DF-BF72-98BCD3D25CA3}"/>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Alla behöver hjälpas åt att säkerställa rätt aktörer!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Slutenvården har förväntningar på att ”kommunen” (biståndsenheten) ska lägga till HSV-enheter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Kom ihåg enhetskopplingar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Säkerställ/byt till rätt telefonnummer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Notera ”Annan aktör” – kan läggas till i Link men viktigt att förstå att den enheten inte har Link</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sym typeface="Wingdings" panose="05000000000000000000" pitchFamily="2" charset="2"/>
              </a:rPr>
              <a:t>Primärvården ska vara aktör</a:t>
            </a:r>
            <a:endParaRPr lang="sv-SE" sz="1200" dirty="0"/>
          </a:p>
        </p:txBody>
      </p:sp>
      <p:sp>
        <p:nvSpPr>
          <p:cNvPr id="4" name="Platshållare för bildnummer 3">
            <a:extLst>
              <a:ext uri="{FF2B5EF4-FFF2-40B4-BE49-F238E27FC236}">
                <a16:creationId xmlns:a16="http://schemas.microsoft.com/office/drawing/2014/main" id="{D16474AF-BD9F-CCFD-EFAA-B8985A0F5D41}"/>
              </a:ext>
            </a:extLst>
          </p:cNvPr>
          <p:cNvSpPr>
            <a:spLocks noGrp="1"/>
          </p:cNvSpPr>
          <p:nvPr>
            <p:ph type="sldNum" sz="quarter" idx="5"/>
          </p:nvPr>
        </p:nvSpPr>
        <p:spPr/>
        <p:txBody>
          <a:bodyPr/>
          <a:lstStyle/>
          <a:p>
            <a:fld id="{0F33D500-1297-4EDE-B9F8-A261B42E5E11}" type="slidenum">
              <a:rPr lang="sv-SE" smtClean="0"/>
              <a:pPr/>
              <a:t>10</a:t>
            </a:fld>
            <a:endParaRPr lang="sv-SE" dirty="0"/>
          </a:p>
        </p:txBody>
      </p:sp>
    </p:spTree>
    <p:extLst>
      <p:ext uri="{BB962C8B-B14F-4D97-AF65-F5344CB8AC3E}">
        <p14:creationId xmlns:p14="http://schemas.microsoft.com/office/powerpoint/2010/main" val="3275717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Wingdings" panose="05000000000000000000" pitchFamily="2" charset="2"/>
              <a:buChar char="Ø"/>
            </a:pPr>
            <a:r>
              <a:rPr lang="sv-SE" dirty="0"/>
              <a:t>Antingen Egenvårdsbedömning och planering </a:t>
            </a:r>
            <a:r>
              <a:rPr lang="sv-SE" b="1" dirty="0"/>
              <a:t>eller</a:t>
            </a:r>
            <a:r>
              <a:rPr lang="sv-SE" dirty="0"/>
              <a:t> Uppdrag hemsjukvård</a:t>
            </a:r>
          </a:p>
          <a:p>
            <a:pPr marL="171450" indent="-171450">
              <a:buFont typeface="Wingdings" panose="05000000000000000000" pitchFamily="2" charset="2"/>
              <a:buChar char="Ø"/>
            </a:pPr>
            <a:r>
              <a:rPr lang="sv-SE" dirty="0"/>
              <a:t>Kom ihåg att säkerställa rätt aktör</a:t>
            </a:r>
          </a:p>
          <a:p>
            <a:pPr marL="171450" indent="-171450">
              <a:buFont typeface="Wingdings" panose="05000000000000000000" pitchFamily="2" charset="2"/>
              <a:buChar char="Ø"/>
            </a:pPr>
            <a:r>
              <a:rPr lang="sv-SE" dirty="0"/>
              <a:t>Skicka meddelande i Link</a:t>
            </a:r>
          </a:p>
        </p:txBody>
      </p:sp>
      <p:sp>
        <p:nvSpPr>
          <p:cNvPr id="4" name="Platshållare för bildnummer 3"/>
          <p:cNvSpPr>
            <a:spLocks noGrp="1"/>
          </p:cNvSpPr>
          <p:nvPr>
            <p:ph type="sldNum" sz="quarter" idx="5"/>
          </p:nvPr>
        </p:nvSpPr>
        <p:spPr/>
        <p:txBody>
          <a:bodyPr/>
          <a:lstStyle/>
          <a:p>
            <a:fld id="{0F33D500-1297-4EDE-B9F8-A261B42E5E11}" type="slidenum">
              <a:rPr lang="sv-SE" smtClean="0"/>
              <a:pPr/>
              <a:t>11</a:t>
            </a:fld>
            <a:endParaRPr lang="sv-SE" dirty="0"/>
          </a:p>
        </p:txBody>
      </p:sp>
    </p:spTree>
    <p:extLst>
      <p:ext uri="{BB962C8B-B14F-4D97-AF65-F5344CB8AC3E}">
        <p14:creationId xmlns:p14="http://schemas.microsoft.com/office/powerpoint/2010/main" val="2904451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Arial"/>
              </a:rPr>
              <a:t>Vårdplaner speglas </a:t>
            </a:r>
            <a:r>
              <a:rPr lang="sv-SE" u="sng" dirty="0">
                <a:cs typeface="Arial"/>
              </a:rPr>
              <a:t>inte</a:t>
            </a:r>
            <a:r>
              <a:rPr lang="sv-SE" dirty="0">
                <a:cs typeface="Arial"/>
              </a:rPr>
              <a:t> på 1177 Journal i dagsläget.</a:t>
            </a:r>
          </a:p>
          <a:p>
            <a:r>
              <a:rPr lang="sv-SE" dirty="0">
                <a:cs typeface="Arial"/>
              </a:rPr>
              <a:t>Arbete pågår</a:t>
            </a:r>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13</a:t>
            </a:fld>
            <a:endParaRPr lang="sv-SE" dirty="0"/>
          </a:p>
        </p:txBody>
      </p:sp>
    </p:spTree>
    <p:extLst>
      <p:ext uri="{BB962C8B-B14F-4D97-AF65-F5344CB8AC3E}">
        <p14:creationId xmlns:p14="http://schemas.microsoft.com/office/powerpoint/2010/main" val="11005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Wingdings" panose="05000000000000000000" pitchFamily="2" charset="2"/>
              <a:buChar char="Ø"/>
            </a:pPr>
            <a:r>
              <a:rPr lang="sv-SE" dirty="0"/>
              <a:t>Grundregel – avsluta inte ärendet</a:t>
            </a:r>
          </a:p>
          <a:p>
            <a:pPr lvl="1">
              <a:buFont typeface="Wingdings" panose="05000000000000000000" pitchFamily="2" charset="2"/>
              <a:buChar char="ü"/>
            </a:pPr>
            <a:r>
              <a:rPr lang="sv-SE" dirty="0"/>
              <a:t>Ha inte för bråttom att avsluta ärende när du tycker att inget samordningsbehov finns </a:t>
            </a:r>
          </a:p>
          <a:p>
            <a:pPr marL="171450" indent="-171450">
              <a:buFont typeface="Wingdings" panose="05000000000000000000" pitchFamily="2" charset="2"/>
              <a:buChar char="Ø"/>
            </a:pPr>
            <a:r>
              <a:rPr lang="sv-SE" dirty="0"/>
              <a:t>Avsluta vid:</a:t>
            </a:r>
          </a:p>
          <a:p>
            <a:pPr marL="628650" lvl="1" indent="-171450">
              <a:buFont typeface="Wingdings" panose="05000000000000000000" pitchFamily="2" charset="2"/>
              <a:buChar char="ü"/>
            </a:pPr>
            <a:r>
              <a:rPr lang="sv-SE" dirty="0"/>
              <a:t>Avliden, vem som helst kan avsluta samordningsärendet om individen är avliden</a:t>
            </a:r>
          </a:p>
          <a:p>
            <a:pPr marL="628650" lvl="1" indent="-171450">
              <a:buFont typeface="Wingdings" panose="05000000000000000000" pitchFamily="2" charset="2"/>
              <a:buChar char="ü"/>
            </a:pPr>
            <a:r>
              <a:rPr lang="sv-SE" dirty="0"/>
              <a:t>Uppdrag hemsjukvård gällande vaccination – inget ytterligare samordningsbehov finns</a:t>
            </a:r>
          </a:p>
          <a:p>
            <a:pPr marL="628650" lvl="1" indent="-171450">
              <a:buFont typeface="Wingdings" panose="05000000000000000000" pitchFamily="2" charset="2"/>
              <a:buChar char="ü"/>
            </a:pPr>
            <a:r>
              <a:rPr lang="sv-SE" dirty="0"/>
              <a:t>Patienten återtar samtycke till informationsdelning</a:t>
            </a:r>
          </a:p>
          <a:p>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14</a:t>
            </a:fld>
            <a:endParaRPr lang="sv-SE" dirty="0"/>
          </a:p>
        </p:txBody>
      </p:sp>
    </p:spTree>
    <p:extLst>
      <p:ext uri="{BB962C8B-B14F-4D97-AF65-F5344CB8AC3E}">
        <p14:creationId xmlns:p14="http://schemas.microsoft.com/office/powerpoint/2010/main" val="20349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Reflektioner</a:t>
            </a:r>
            <a:r>
              <a:rPr lang="en-US" dirty="0"/>
              <a:t>:</a:t>
            </a:r>
            <a:endParaRPr lang="en-US" dirty="0">
              <a:solidFill>
                <a:srgbClr val="444444"/>
              </a:solidFill>
            </a:endParaRPr>
          </a:p>
          <a:p>
            <a:pPr marL="285750" indent="-285750">
              <a:buFont typeface="Wingdings" panose="05000000000000000000" pitchFamily="2" charset="2"/>
              <a:buChar char="Ø"/>
            </a:pPr>
            <a:r>
              <a:rPr lang="en-US" sz="1200" dirty="0">
                <a:solidFill>
                  <a:srgbClr val="444444"/>
                </a:solidFill>
                <a:latin typeface="Arial"/>
                <a:ea typeface="Calibri"/>
                <a:cs typeface="Calibri"/>
              </a:rPr>
              <a:t>Hur </a:t>
            </a:r>
            <a:r>
              <a:rPr lang="en-US" sz="1200" dirty="0" err="1">
                <a:solidFill>
                  <a:srgbClr val="444444"/>
                </a:solidFill>
                <a:latin typeface="Arial"/>
                <a:ea typeface="Calibri"/>
                <a:cs typeface="Calibri"/>
              </a:rPr>
              <a:t>får</a:t>
            </a:r>
            <a:r>
              <a:rPr lang="en-US" sz="1200" dirty="0">
                <a:solidFill>
                  <a:srgbClr val="444444"/>
                </a:solidFill>
                <a:latin typeface="Arial"/>
                <a:ea typeface="Calibri"/>
                <a:cs typeface="Calibri"/>
              </a:rPr>
              <a:t> vi till </a:t>
            </a:r>
            <a:r>
              <a:rPr lang="en-US" sz="1200" dirty="0" err="1">
                <a:solidFill>
                  <a:srgbClr val="444444"/>
                </a:solidFill>
                <a:latin typeface="Arial"/>
                <a:ea typeface="Calibri"/>
                <a:cs typeface="Calibri"/>
              </a:rPr>
              <a:t>ett</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bättre</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samarbete</a:t>
            </a:r>
            <a:r>
              <a:rPr lang="en-US" sz="1200" dirty="0">
                <a:solidFill>
                  <a:srgbClr val="444444"/>
                </a:solidFill>
                <a:latin typeface="Arial"/>
                <a:ea typeface="Calibri"/>
                <a:cs typeface="Calibri"/>
              </a:rPr>
              <a:t> och </a:t>
            </a:r>
            <a:r>
              <a:rPr lang="en-US" sz="1200" dirty="0" err="1">
                <a:solidFill>
                  <a:srgbClr val="444444"/>
                </a:solidFill>
                <a:latin typeface="Arial"/>
                <a:ea typeface="Calibri"/>
                <a:cs typeface="Calibri"/>
              </a:rPr>
              <a:t>större</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förståelse</a:t>
            </a:r>
            <a:r>
              <a:rPr lang="en-US" sz="1200" dirty="0">
                <a:solidFill>
                  <a:srgbClr val="444444"/>
                </a:solidFill>
                <a:latin typeface="Arial"/>
                <a:ea typeface="Calibri"/>
                <a:cs typeface="Calibri"/>
              </a:rPr>
              <a:t> för </a:t>
            </a:r>
            <a:r>
              <a:rPr lang="en-US" sz="1200" dirty="0" err="1">
                <a:solidFill>
                  <a:srgbClr val="444444"/>
                </a:solidFill>
                <a:latin typeface="Arial"/>
                <a:ea typeface="Calibri"/>
                <a:cs typeface="Calibri"/>
              </a:rPr>
              <a:t>varandra</a:t>
            </a:r>
            <a:r>
              <a:rPr lang="en-US" sz="1200" dirty="0">
                <a:solidFill>
                  <a:srgbClr val="444444"/>
                </a:solidFill>
                <a:latin typeface="Arial"/>
                <a:ea typeface="Calibri"/>
                <a:cs typeface="Calibri"/>
              </a:rPr>
              <a:t>?</a:t>
            </a:r>
          </a:p>
          <a:p>
            <a:pPr marL="285750" indent="-285750">
              <a:buFont typeface="Wingdings" panose="05000000000000000000" pitchFamily="2" charset="2"/>
              <a:buChar char="Ø"/>
            </a:pPr>
            <a:r>
              <a:rPr lang="en-US" sz="1200" dirty="0" err="1">
                <a:solidFill>
                  <a:srgbClr val="444444"/>
                </a:solidFill>
                <a:latin typeface="Arial"/>
                <a:ea typeface="Calibri"/>
                <a:cs typeface="Arial"/>
              </a:rPr>
              <a:t>Går</a:t>
            </a:r>
            <a:r>
              <a:rPr lang="en-US" sz="1200" dirty="0">
                <a:solidFill>
                  <a:srgbClr val="444444"/>
                </a:solidFill>
                <a:latin typeface="Arial"/>
                <a:ea typeface="Calibri"/>
                <a:cs typeface="Arial"/>
              </a:rPr>
              <a:t> det </a:t>
            </a:r>
            <a:r>
              <a:rPr lang="en-US" sz="1200" dirty="0" err="1">
                <a:solidFill>
                  <a:srgbClr val="444444"/>
                </a:solidFill>
                <a:latin typeface="Arial"/>
                <a:ea typeface="Calibri"/>
                <a:cs typeface="Arial"/>
              </a:rPr>
              <a:t>att</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involvera</a:t>
            </a:r>
            <a:r>
              <a:rPr lang="en-US" sz="1200" dirty="0">
                <a:solidFill>
                  <a:srgbClr val="444444"/>
                </a:solidFill>
                <a:latin typeface="Arial"/>
                <a:ea typeface="Calibri"/>
                <a:cs typeface="Arial"/>
              </a:rPr>
              <a:t> patient och </a:t>
            </a:r>
            <a:r>
              <a:rPr lang="en-US" sz="1200" dirty="0" err="1">
                <a:solidFill>
                  <a:srgbClr val="444444"/>
                </a:solidFill>
                <a:latin typeface="Arial"/>
                <a:ea typeface="Calibri"/>
                <a:cs typeface="Arial"/>
              </a:rPr>
              <a:t>anhöriga</a:t>
            </a:r>
            <a:r>
              <a:rPr lang="en-US" sz="1200" dirty="0">
                <a:solidFill>
                  <a:srgbClr val="444444"/>
                </a:solidFill>
                <a:latin typeface="Arial"/>
                <a:ea typeface="Calibri"/>
                <a:cs typeface="Arial"/>
              </a:rPr>
              <a:t> i </a:t>
            </a:r>
            <a:r>
              <a:rPr lang="en-US" sz="1200" dirty="0" err="1">
                <a:solidFill>
                  <a:srgbClr val="444444"/>
                </a:solidFill>
                <a:latin typeface="Arial"/>
                <a:ea typeface="Calibri"/>
                <a:cs typeface="Arial"/>
              </a:rPr>
              <a:t>planeringen</a:t>
            </a:r>
            <a:r>
              <a:rPr lang="en-US" sz="1200" dirty="0">
                <a:solidFill>
                  <a:srgbClr val="444444"/>
                </a:solidFill>
                <a:latin typeface="Arial"/>
                <a:ea typeface="Calibri"/>
                <a:cs typeface="Arial"/>
              </a:rPr>
              <a:t> i </a:t>
            </a:r>
            <a:r>
              <a:rPr lang="en-US" sz="1200" dirty="0" err="1">
                <a:solidFill>
                  <a:srgbClr val="444444"/>
                </a:solidFill>
                <a:latin typeface="Arial"/>
                <a:ea typeface="Calibri"/>
                <a:cs typeface="Arial"/>
              </a:rPr>
              <a:t>större</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utsträckning</a:t>
            </a:r>
            <a:r>
              <a:rPr lang="en-US" sz="1200" dirty="0">
                <a:solidFill>
                  <a:srgbClr val="444444"/>
                </a:solidFill>
                <a:latin typeface="Arial"/>
                <a:ea typeface="Calibri"/>
                <a:cs typeface="Arial"/>
              </a:rPr>
              <a:t>? </a:t>
            </a:r>
            <a:endParaRPr lang="en-US" sz="1200" dirty="0">
              <a:solidFill>
                <a:srgbClr val="000000"/>
              </a:solidFill>
              <a:latin typeface="Arial"/>
              <a:ea typeface="Calibri"/>
              <a:cs typeface="Arial"/>
            </a:endParaRPr>
          </a:p>
          <a:p>
            <a:pPr marL="285750" indent="-285750">
              <a:buFont typeface="Wingdings" panose="05000000000000000000" pitchFamily="2" charset="2"/>
              <a:buChar char="Ø"/>
            </a:pPr>
            <a:r>
              <a:rPr lang="en-US" sz="1200" dirty="0">
                <a:solidFill>
                  <a:srgbClr val="444444"/>
                </a:solidFill>
                <a:latin typeface="Arial"/>
                <a:ea typeface="Calibri"/>
                <a:cs typeface="Calibri"/>
              </a:rPr>
              <a:t>Hur </a:t>
            </a:r>
            <a:r>
              <a:rPr lang="en-US" sz="1200" dirty="0" err="1">
                <a:solidFill>
                  <a:srgbClr val="444444"/>
                </a:solidFill>
                <a:latin typeface="Arial"/>
                <a:ea typeface="Calibri"/>
                <a:cs typeface="Calibri"/>
              </a:rPr>
              <a:t>använder</a:t>
            </a:r>
            <a:r>
              <a:rPr lang="en-US" sz="1200" dirty="0">
                <a:solidFill>
                  <a:srgbClr val="444444"/>
                </a:solidFill>
                <a:latin typeface="Arial"/>
                <a:ea typeface="Calibri"/>
                <a:cs typeface="Calibri"/>
              </a:rPr>
              <a:t> vi </a:t>
            </a:r>
            <a:r>
              <a:rPr lang="en-US" sz="1200" dirty="0" err="1">
                <a:solidFill>
                  <a:srgbClr val="444444"/>
                </a:solidFill>
                <a:latin typeface="Arial"/>
                <a:ea typeface="Calibri"/>
                <a:cs typeface="Calibri"/>
              </a:rPr>
              <a:t>våra</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resurser</a:t>
            </a:r>
            <a:r>
              <a:rPr lang="en-US" sz="1200" dirty="0">
                <a:solidFill>
                  <a:srgbClr val="444444"/>
                </a:solidFill>
                <a:latin typeface="Arial"/>
                <a:ea typeface="Calibri"/>
                <a:cs typeface="Calibri"/>
              </a:rPr>
              <a:t>? Vad </a:t>
            </a:r>
            <a:r>
              <a:rPr lang="en-US" sz="1200" dirty="0" err="1">
                <a:solidFill>
                  <a:srgbClr val="444444"/>
                </a:solidFill>
                <a:latin typeface="Arial"/>
                <a:ea typeface="Calibri"/>
                <a:cs typeface="Calibri"/>
              </a:rPr>
              <a:t>är</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ineffektivt</a:t>
            </a:r>
            <a:r>
              <a:rPr lang="en-US" sz="1200" dirty="0">
                <a:solidFill>
                  <a:srgbClr val="444444"/>
                </a:solidFill>
                <a:latin typeface="Arial"/>
                <a:ea typeface="Calibri"/>
                <a:cs typeface="Calibri"/>
              </a:rPr>
              <a:t>? Vad </a:t>
            </a:r>
            <a:r>
              <a:rPr lang="en-US" sz="1200" dirty="0" err="1">
                <a:solidFill>
                  <a:srgbClr val="444444"/>
                </a:solidFill>
                <a:latin typeface="Arial"/>
                <a:ea typeface="Calibri"/>
                <a:cs typeface="Calibri"/>
              </a:rPr>
              <a:t>bidrar</a:t>
            </a:r>
            <a:r>
              <a:rPr lang="en-US" sz="1200" dirty="0">
                <a:solidFill>
                  <a:srgbClr val="444444"/>
                </a:solidFill>
                <a:latin typeface="Arial"/>
                <a:ea typeface="Calibri"/>
                <a:cs typeface="Calibri"/>
              </a:rPr>
              <a:t> till frustration?</a:t>
            </a:r>
          </a:p>
          <a:p>
            <a:pPr marL="285750" indent="-285750">
              <a:buFont typeface="Wingdings" panose="05000000000000000000" pitchFamily="2" charset="2"/>
              <a:buChar char="Ø"/>
            </a:pPr>
            <a:r>
              <a:rPr lang="en-US" sz="1200" dirty="0" err="1">
                <a:solidFill>
                  <a:srgbClr val="444444"/>
                </a:solidFill>
                <a:latin typeface="Arial"/>
                <a:ea typeface="Calibri"/>
                <a:cs typeface="Calibri"/>
              </a:rPr>
              <a:t>Behövs</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utskrivningsplaneringsmöten</a:t>
            </a:r>
            <a:r>
              <a:rPr lang="en-US" sz="1200" dirty="0">
                <a:solidFill>
                  <a:srgbClr val="444444"/>
                </a:solidFill>
                <a:latin typeface="Arial"/>
                <a:ea typeface="Calibri"/>
                <a:cs typeface="Calibri"/>
              </a:rPr>
              <a:t> för </a:t>
            </a:r>
            <a:r>
              <a:rPr lang="en-US" sz="1200" dirty="0" err="1">
                <a:solidFill>
                  <a:srgbClr val="444444"/>
                </a:solidFill>
                <a:latin typeface="Arial"/>
                <a:ea typeface="Calibri"/>
                <a:cs typeface="Calibri"/>
              </a:rPr>
              <a:t>samtliga</a:t>
            </a:r>
            <a:r>
              <a:rPr lang="en-US" sz="1200" dirty="0">
                <a:solidFill>
                  <a:srgbClr val="444444"/>
                </a:solidFill>
                <a:latin typeface="Arial"/>
                <a:ea typeface="Calibri"/>
                <a:cs typeface="Calibri"/>
              </a:rPr>
              <a:t> </a:t>
            </a:r>
            <a:r>
              <a:rPr lang="en-US" sz="1200" dirty="0" err="1">
                <a:solidFill>
                  <a:srgbClr val="444444"/>
                </a:solidFill>
                <a:latin typeface="Arial"/>
                <a:ea typeface="Calibri"/>
                <a:cs typeface="Calibri"/>
              </a:rPr>
              <a:t>patienter</a:t>
            </a:r>
            <a:r>
              <a:rPr lang="en-US" sz="1200" dirty="0">
                <a:solidFill>
                  <a:srgbClr val="444444"/>
                </a:solidFill>
                <a:latin typeface="Arial"/>
                <a:ea typeface="Calibri"/>
                <a:cs typeface="Calibri"/>
              </a:rPr>
              <a:t>? </a:t>
            </a:r>
            <a:endParaRPr lang="en-US" sz="1200" dirty="0">
              <a:solidFill>
                <a:srgbClr val="000000"/>
              </a:solidFill>
              <a:latin typeface="Arial"/>
              <a:ea typeface="Calibri"/>
              <a:cs typeface="Arial"/>
            </a:endParaRPr>
          </a:p>
          <a:p>
            <a:pPr marL="285750" indent="-285750">
              <a:buFont typeface="Wingdings" panose="05000000000000000000" pitchFamily="2" charset="2"/>
              <a:buChar char="Ø"/>
            </a:pPr>
            <a:r>
              <a:rPr lang="en-US" sz="1200" dirty="0">
                <a:solidFill>
                  <a:srgbClr val="444444"/>
                </a:solidFill>
                <a:latin typeface="Arial"/>
                <a:ea typeface="Calibri"/>
                <a:cs typeface="Calibri"/>
              </a:rPr>
              <a:t>​</a:t>
            </a:r>
            <a:r>
              <a:rPr lang="en-US" sz="1200" dirty="0">
                <a:solidFill>
                  <a:srgbClr val="444444"/>
                </a:solidFill>
                <a:latin typeface="Arial"/>
                <a:ea typeface="Calibri"/>
                <a:cs typeface="Arial"/>
              </a:rPr>
              <a:t>Kan man </a:t>
            </a:r>
            <a:r>
              <a:rPr lang="en-US" sz="1200" dirty="0" err="1">
                <a:solidFill>
                  <a:srgbClr val="444444"/>
                </a:solidFill>
                <a:latin typeface="Arial"/>
                <a:ea typeface="Calibri"/>
                <a:cs typeface="Arial"/>
              </a:rPr>
              <a:t>prioritera</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att</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lägga</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mer</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tid</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på</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komplexa</a:t>
            </a:r>
            <a:r>
              <a:rPr lang="en-US" sz="1200" dirty="0">
                <a:solidFill>
                  <a:srgbClr val="444444"/>
                </a:solidFill>
                <a:latin typeface="Arial"/>
                <a:ea typeface="Calibri"/>
                <a:cs typeface="Arial"/>
              </a:rPr>
              <a:t>, </a:t>
            </a:r>
            <a:r>
              <a:rPr lang="en-US" sz="1200" dirty="0" err="1">
                <a:solidFill>
                  <a:srgbClr val="444444"/>
                </a:solidFill>
                <a:latin typeface="Arial"/>
                <a:ea typeface="Calibri"/>
                <a:cs typeface="Arial"/>
              </a:rPr>
              <a:t>multisjuka</a:t>
            </a:r>
            <a:r>
              <a:rPr lang="en-US" sz="1200" dirty="0">
                <a:solidFill>
                  <a:srgbClr val="444444"/>
                </a:solidFill>
                <a:latin typeface="Arial"/>
                <a:ea typeface="Calibri"/>
                <a:cs typeface="Arial"/>
              </a:rPr>
              <a:t> med </a:t>
            </a:r>
            <a:r>
              <a:rPr lang="en-US" sz="1200" dirty="0" err="1">
                <a:solidFill>
                  <a:srgbClr val="444444"/>
                </a:solidFill>
                <a:latin typeface="Arial"/>
                <a:ea typeface="Calibri"/>
                <a:cs typeface="Arial"/>
              </a:rPr>
              <a:t>stora</a:t>
            </a:r>
            <a:r>
              <a:rPr lang="en-US" sz="1200" dirty="0">
                <a:solidFill>
                  <a:srgbClr val="444444"/>
                </a:solidFill>
                <a:latin typeface="Arial"/>
                <a:ea typeface="Calibri"/>
                <a:cs typeface="Arial"/>
              </a:rPr>
              <a:t> vård- och </a:t>
            </a:r>
            <a:r>
              <a:rPr lang="en-US" sz="1200" dirty="0" err="1">
                <a:solidFill>
                  <a:srgbClr val="444444"/>
                </a:solidFill>
                <a:latin typeface="Arial"/>
                <a:ea typeface="Calibri"/>
                <a:cs typeface="Arial"/>
              </a:rPr>
              <a:t>omsorgsbehov</a:t>
            </a:r>
            <a:r>
              <a:rPr lang="en-US" sz="1200" dirty="0">
                <a:solidFill>
                  <a:srgbClr val="444444"/>
                </a:solidFill>
                <a:latin typeface="Arial"/>
                <a:ea typeface="Calibri"/>
                <a:cs typeface="Arial"/>
              </a:rPr>
              <a:t> och </a:t>
            </a:r>
            <a:r>
              <a:rPr lang="en-US" sz="1200" dirty="0" err="1">
                <a:solidFill>
                  <a:srgbClr val="444444"/>
                </a:solidFill>
                <a:latin typeface="Arial"/>
                <a:ea typeface="Calibri"/>
                <a:cs typeface="Arial"/>
              </a:rPr>
              <a:t>stor</a:t>
            </a:r>
            <a:r>
              <a:rPr lang="en-US" sz="1200" dirty="0">
                <a:solidFill>
                  <a:srgbClr val="444444"/>
                </a:solidFill>
                <a:latin typeface="Arial"/>
                <a:ea typeface="Calibri"/>
                <a:cs typeface="Arial"/>
              </a:rPr>
              <a:t> risk för </a:t>
            </a:r>
            <a:r>
              <a:rPr lang="en-US" sz="1200" dirty="0" err="1">
                <a:solidFill>
                  <a:srgbClr val="444444"/>
                </a:solidFill>
                <a:latin typeface="Arial"/>
                <a:ea typeface="Calibri"/>
                <a:cs typeface="Arial"/>
              </a:rPr>
              <a:t>återinläggning</a:t>
            </a:r>
            <a:r>
              <a:rPr lang="en-US" sz="1200">
                <a:solidFill>
                  <a:srgbClr val="444444"/>
                </a:solidFill>
                <a:latin typeface="Arial"/>
                <a:ea typeface="Calibri"/>
                <a:cs typeface="Arial"/>
              </a:rPr>
              <a:t>? </a:t>
            </a:r>
            <a:endParaRPr lang="en-US" sz="1200">
              <a:solidFill>
                <a:srgbClr val="000000"/>
              </a:solidFill>
              <a:latin typeface="Arial"/>
              <a:ea typeface="Calibri"/>
              <a:cs typeface="Arial"/>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15</a:t>
            </a:fld>
            <a:endParaRPr lang="sv-SE" dirty="0"/>
          </a:p>
        </p:txBody>
      </p:sp>
    </p:spTree>
    <p:extLst>
      <p:ext uri="{BB962C8B-B14F-4D97-AF65-F5344CB8AC3E}">
        <p14:creationId xmlns:p14="http://schemas.microsoft.com/office/powerpoint/2010/main" val="38401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Viktigt att titta på utbildningsfilmer och läsa rutiner och arbetssätt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kern="1200" dirty="0">
                <a:solidFill>
                  <a:schemeClr val="tx1"/>
                </a:solidFill>
                <a:latin typeface="Arial" panose="020B0604020202020204" pitchFamily="34" charset="0"/>
                <a:ea typeface="+mn-ea"/>
                <a:cs typeface="Arial" panose="020B0604020202020204" pitchFamily="34" charset="0"/>
              </a:rPr>
              <a:t>Förutom rutindokument finns även stöd i arbetet: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i="1" kern="1200" dirty="0">
                <a:solidFill>
                  <a:schemeClr val="tx1"/>
                </a:solidFill>
                <a:latin typeface="Arial" panose="020B0604020202020204" pitchFamily="34" charset="0"/>
                <a:ea typeface="+mn-ea"/>
                <a:cs typeface="Arial" panose="020B0604020202020204" pitchFamily="34" charset="0"/>
              </a:rPr>
              <a:t>Guide för samverkan – Link </a:t>
            </a:r>
            <a:r>
              <a:rPr lang="sv-SE" sz="1200" kern="1200" dirty="0">
                <a:solidFill>
                  <a:schemeClr val="tx1"/>
                </a:solidFill>
                <a:latin typeface="Arial" panose="020B0604020202020204" pitchFamily="34" charset="0"/>
                <a:ea typeface="+mn-ea"/>
                <a:cs typeface="Arial" panose="020B0604020202020204" pitchFamily="34" charset="0"/>
              </a:rPr>
              <a:t>innehåller checklistor, lathundar och blanketter</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kern="1200" dirty="0">
                <a:solidFill>
                  <a:schemeClr val="tx1"/>
                </a:solidFill>
                <a:latin typeface="Arial" panose="020B0604020202020204" pitchFamily="34" charset="0"/>
                <a:ea typeface="+mn-ea"/>
                <a:cs typeface="Arial" panose="020B0604020202020204" pitchFamily="34" charset="0"/>
              </a:rPr>
              <a:t>Dokumentet </a:t>
            </a:r>
            <a:r>
              <a:rPr lang="sv-SE" sz="1200" i="1" kern="1200" dirty="0">
                <a:solidFill>
                  <a:schemeClr val="tx1"/>
                </a:solidFill>
                <a:latin typeface="Arial" panose="020B0604020202020204" pitchFamily="34" charset="0"/>
                <a:ea typeface="+mn-ea"/>
                <a:cs typeface="Arial" panose="020B0604020202020204" pitchFamily="34" charset="0"/>
              </a:rPr>
              <a:t>Link-enheter</a:t>
            </a:r>
            <a:r>
              <a:rPr lang="sv-SE" sz="1200" i="0" kern="1200" dirty="0">
                <a:solidFill>
                  <a:schemeClr val="tx1"/>
                </a:solidFill>
                <a:latin typeface="Arial" panose="020B0604020202020204" pitchFamily="34" charset="0"/>
                <a:ea typeface="+mn-ea"/>
                <a:cs typeface="Arial" panose="020B0604020202020204" pitchFamily="34" charset="0"/>
              </a:rPr>
              <a:t> används för att förstå hur organisationsträdet är uppbyggt och vilka enheter som har Link.</a:t>
            </a:r>
            <a:endParaRPr lang="sv-SE" sz="1200" kern="1200" dirty="0">
              <a:solidFill>
                <a:schemeClr val="tx1"/>
              </a:solidFill>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sz="1200" kern="1200" dirty="0">
              <a:solidFill>
                <a:schemeClr val="tx1"/>
              </a:solidFill>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2</a:t>
            </a:fld>
            <a:endParaRPr lang="sv-SE" dirty="0"/>
          </a:p>
        </p:txBody>
      </p:sp>
    </p:spTree>
    <p:extLst>
      <p:ext uri="{BB962C8B-B14F-4D97-AF65-F5344CB8AC3E}">
        <p14:creationId xmlns:p14="http://schemas.microsoft.com/office/powerpoint/2010/main" val="304411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Viktigt att titta på utbildningsfilmer och läsa rutiner och arbetssätt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kern="1200" dirty="0">
                <a:solidFill>
                  <a:schemeClr val="tx1"/>
                </a:solidFill>
                <a:latin typeface="Arial" panose="020B0604020202020204" pitchFamily="34" charset="0"/>
                <a:ea typeface="+mn-ea"/>
                <a:cs typeface="Arial" panose="020B0604020202020204" pitchFamily="34" charset="0"/>
              </a:rPr>
              <a:t>Förutom rutindokument finns även stöd i arbetet: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i="1" kern="1200" dirty="0">
                <a:solidFill>
                  <a:schemeClr val="tx1"/>
                </a:solidFill>
                <a:latin typeface="Arial" panose="020B0604020202020204" pitchFamily="34" charset="0"/>
                <a:ea typeface="+mn-ea"/>
                <a:cs typeface="Arial" panose="020B0604020202020204" pitchFamily="34" charset="0"/>
              </a:rPr>
              <a:t>Guide för samverkan – Link </a:t>
            </a:r>
            <a:r>
              <a:rPr lang="sv-SE" sz="1200" kern="1200" dirty="0">
                <a:solidFill>
                  <a:schemeClr val="tx1"/>
                </a:solidFill>
                <a:latin typeface="Arial" panose="020B0604020202020204" pitchFamily="34" charset="0"/>
                <a:ea typeface="+mn-ea"/>
                <a:cs typeface="Arial" panose="020B0604020202020204" pitchFamily="34" charset="0"/>
              </a:rPr>
              <a:t>innehåller checklistor, lathundar och blanketter</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sv-SE" sz="1200" kern="1200" dirty="0">
                <a:solidFill>
                  <a:schemeClr val="tx1"/>
                </a:solidFill>
                <a:latin typeface="Arial" panose="020B0604020202020204" pitchFamily="34" charset="0"/>
                <a:ea typeface="+mn-ea"/>
                <a:cs typeface="Arial" panose="020B0604020202020204" pitchFamily="34" charset="0"/>
              </a:rPr>
              <a:t>Dokumentet </a:t>
            </a:r>
            <a:r>
              <a:rPr lang="sv-SE" sz="1200" i="1" kern="1200" dirty="0">
                <a:solidFill>
                  <a:schemeClr val="tx1"/>
                </a:solidFill>
                <a:latin typeface="Arial" panose="020B0604020202020204" pitchFamily="34" charset="0"/>
                <a:ea typeface="+mn-ea"/>
                <a:cs typeface="Arial" panose="020B0604020202020204" pitchFamily="34" charset="0"/>
              </a:rPr>
              <a:t>Link-enheter</a:t>
            </a:r>
            <a:r>
              <a:rPr lang="sv-SE" sz="1200" i="0" kern="1200" dirty="0">
                <a:solidFill>
                  <a:schemeClr val="tx1"/>
                </a:solidFill>
                <a:latin typeface="Arial" panose="020B0604020202020204" pitchFamily="34" charset="0"/>
                <a:ea typeface="+mn-ea"/>
                <a:cs typeface="Arial" panose="020B0604020202020204" pitchFamily="34" charset="0"/>
              </a:rPr>
              <a:t> används för att förstå hur organisationsträdet är uppbyggt och vilka enheter som har Link.</a:t>
            </a:r>
            <a:endParaRPr lang="sv-SE" sz="1200" kern="1200" dirty="0">
              <a:solidFill>
                <a:schemeClr val="tx1"/>
              </a:solidFill>
              <a:latin typeface="Arial" panose="020B0604020202020204" pitchFamily="34" charset="0"/>
              <a:ea typeface="+mn-ea"/>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0F33D500-1297-4EDE-B9F8-A261B42E5E11}" type="slidenum">
              <a:rPr lang="sv-SE" smtClean="0"/>
              <a:pPr/>
              <a:t>3</a:t>
            </a:fld>
            <a:endParaRPr lang="sv-SE" dirty="0"/>
          </a:p>
        </p:txBody>
      </p:sp>
    </p:spTree>
    <p:extLst>
      <p:ext uri="{BB962C8B-B14F-4D97-AF65-F5344CB8AC3E}">
        <p14:creationId xmlns:p14="http://schemas.microsoft.com/office/powerpoint/2010/main" val="3044112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latin typeface="Calibri"/>
                <a:ea typeface="Calibri"/>
                <a:cs typeface="Calibri"/>
              </a:rPr>
              <a:t>Förväntansglapp</a:t>
            </a:r>
            <a:r>
              <a:rPr lang="en-US" dirty="0">
                <a:latin typeface="Calibri"/>
                <a:ea typeface="Calibri"/>
                <a:cs typeface="Calibri"/>
              </a:rPr>
              <a:t> </a:t>
            </a:r>
            <a:r>
              <a:rPr lang="en-US" dirty="0" err="1">
                <a:latin typeface="Calibri"/>
                <a:ea typeface="Calibri"/>
                <a:cs typeface="Calibri"/>
              </a:rPr>
              <a:t>uppstår</a:t>
            </a:r>
            <a:r>
              <a:rPr lang="en-US" dirty="0">
                <a:latin typeface="Calibri"/>
                <a:ea typeface="Calibri"/>
                <a:cs typeface="Calibri"/>
              </a:rPr>
              <a:t> </a:t>
            </a:r>
            <a:r>
              <a:rPr lang="en-US" dirty="0" err="1">
                <a:latin typeface="Calibri"/>
                <a:ea typeface="Calibri"/>
                <a:cs typeface="Calibri"/>
              </a:rPr>
              <a:t>när</a:t>
            </a:r>
            <a:r>
              <a:rPr lang="en-US" dirty="0">
                <a:latin typeface="Calibri"/>
                <a:ea typeface="Calibri"/>
                <a:cs typeface="Calibri"/>
              </a:rPr>
              <a:t> </a:t>
            </a:r>
            <a:r>
              <a:rPr lang="en-US" dirty="0" err="1">
                <a:latin typeface="Calibri"/>
                <a:ea typeface="Calibri"/>
                <a:cs typeface="Calibri"/>
              </a:rPr>
              <a:t>skillnad</a:t>
            </a:r>
            <a:r>
              <a:rPr lang="en-US" dirty="0">
                <a:latin typeface="Calibri"/>
                <a:ea typeface="Calibri"/>
                <a:cs typeface="Calibri"/>
              </a:rPr>
              <a:t> </a:t>
            </a:r>
            <a:r>
              <a:rPr lang="en-US" dirty="0" err="1">
                <a:latin typeface="Calibri"/>
                <a:ea typeface="Calibri"/>
                <a:cs typeface="Calibri"/>
              </a:rPr>
              <a:t>mellan</a:t>
            </a:r>
            <a:r>
              <a:rPr lang="en-US" dirty="0">
                <a:latin typeface="Calibri"/>
                <a:ea typeface="Calibri"/>
                <a:cs typeface="Calibri"/>
              </a:rPr>
              <a:t> </a:t>
            </a:r>
            <a:r>
              <a:rPr lang="en-US" dirty="0" err="1">
                <a:latin typeface="Calibri"/>
                <a:ea typeface="Calibri"/>
                <a:cs typeface="Calibri"/>
              </a:rPr>
              <a:t>vad</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förväntas</a:t>
            </a:r>
            <a:r>
              <a:rPr lang="en-US" dirty="0">
                <a:latin typeface="Calibri"/>
                <a:ea typeface="Calibri"/>
                <a:cs typeface="Calibri"/>
              </a:rPr>
              <a:t> och </a:t>
            </a:r>
            <a:r>
              <a:rPr lang="en-US" dirty="0" err="1">
                <a:latin typeface="Calibri"/>
                <a:ea typeface="Calibri"/>
                <a:cs typeface="Calibri"/>
              </a:rPr>
              <a:t>vad</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faktiskt</a:t>
            </a:r>
            <a:r>
              <a:rPr lang="en-US" dirty="0">
                <a:latin typeface="Calibri"/>
                <a:ea typeface="Calibri"/>
                <a:cs typeface="Calibri"/>
              </a:rPr>
              <a:t> </a:t>
            </a:r>
            <a:r>
              <a:rPr lang="en-US" dirty="0" err="1">
                <a:latin typeface="Calibri"/>
                <a:ea typeface="Calibri"/>
                <a:cs typeface="Calibri"/>
              </a:rPr>
              <a:t>levereras</a:t>
            </a:r>
            <a:r>
              <a:rPr lang="en-US" dirty="0">
                <a:latin typeface="Calibri"/>
                <a:ea typeface="Calibri"/>
                <a:cs typeface="Calibri"/>
              </a:rPr>
              <a:t> </a:t>
            </a:r>
            <a:r>
              <a:rPr lang="en-US" dirty="0" err="1">
                <a:latin typeface="Calibri"/>
                <a:ea typeface="Calibri"/>
                <a:cs typeface="Calibri"/>
              </a:rPr>
              <a:t>skapar</a:t>
            </a:r>
            <a:r>
              <a:rPr lang="en-US" dirty="0">
                <a:latin typeface="Calibri"/>
                <a:ea typeface="Calibri"/>
                <a:cs typeface="Calibri"/>
              </a:rPr>
              <a:t> </a:t>
            </a:r>
            <a:r>
              <a:rPr lang="en-US" dirty="0" err="1">
                <a:latin typeface="Calibri"/>
                <a:ea typeface="Calibri"/>
                <a:cs typeface="Calibri"/>
              </a:rPr>
              <a:t>besvikelse</a:t>
            </a:r>
            <a:r>
              <a:rPr lang="en-US" dirty="0">
                <a:latin typeface="Calibri"/>
                <a:ea typeface="Calibri"/>
                <a:cs typeface="Calibri"/>
              </a:rPr>
              <a:t>, </a:t>
            </a:r>
            <a:r>
              <a:rPr lang="en-US" dirty="0" err="1">
                <a:latin typeface="Calibri"/>
                <a:ea typeface="Calibri"/>
                <a:cs typeface="Calibri"/>
              </a:rPr>
              <a:t>otydlighet</a:t>
            </a:r>
            <a:r>
              <a:rPr lang="en-US" dirty="0">
                <a:latin typeface="Calibri"/>
                <a:ea typeface="Calibri"/>
                <a:cs typeface="Calibri"/>
              </a:rPr>
              <a:t>, </a:t>
            </a:r>
            <a:r>
              <a:rPr lang="en-US" dirty="0" err="1">
                <a:latin typeface="Calibri"/>
                <a:ea typeface="Calibri"/>
                <a:cs typeface="Calibri"/>
              </a:rPr>
              <a:t>missnöje</a:t>
            </a:r>
            <a:r>
              <a:rPr lang="en-US" dirty="0">
                <a:latin typeface="Calibri"/>
                <a:ea typeface="Calibri"/>
                <a:cs typeface="Calibri"/>
              </a:rPr>
              <a:t> och frustration.</a:t>
            </a:r>
          </a:p>
          <a:p>
            <a:endParaRPr lang="en-US" dirty="0">
              <a:latin typeface="Calibri"/>
              <a:ea typeface="Calibri"/>
              <a:cs typeface="Calibri"/>
            </a:endParaRPr>
          </a:p>
          <a:p>
            <a:r>
              <a:rPr lang="en-US" dirty="0" err="1">
                <a:latin typeface="Calibri"/>
                <a:ea typeface="Calibri"/>
                <a:cs typeface="Calibri"/>
              </a:rPr>
              <a:t>Lösningar</a:t>
            </a:r>
            <a:r>
              <a:rPr lang="en-US" dirty="0">
                <a:latin typeface="Calibri"/>
                <a:ea typeface="Calibri"/>
                <a:cs typeface="Calibri"/>
              </a:rPr>
              <a:t>:</a:t>
            </a:r>
          </a:p>
          <a:p>
            <a:pPr marL="171450" indent="-171450">
              <a:buFont typeface="Arial" panose="020B0604020202020204" pitchFamily="34" charset="0"/>
              <a:buChar char="•"/>
            </a:pPr>
            <a:r>
              <a:rPr lang="en-US" dirty="0" err="1">
                <a:latin typeface="Calibri"/>
                <a:ea typeface="Calibri"/>
                <a:cs typeface="Calibri"/>
              </a:rPr>
              <a:t>Identifiera</a:t>
            </a:r>
            <a:r>
              <a:rPr lang="en-US" dirty="0">
                <a:latin typeface="Calibri"/>
                <a:ea typeface="Calibri"/>
                <a:cs typeface="Calibri"/>
              </a:rPr>
              <a:t> </a:t>
            </a:r>
            <a:r>
              <a:rPr lang="en-US" dirty="0" err="1">
                <a:latin typeface="Calibri"/>
                <a:ea typeface="Calibri"/>
                <a:cs typeface="Calibri"/>
              </a:rPr>
              <a:t>glappet</a:t>
            </a:r>
            <a:r>
              <a:rPr lang="en-US" dirty="0">
                <a:latin typeface="Calibri"/>
                <a:ea typeface="Calibri"/>
                <a:cs typeface="Calibri"/>
              </a:rPr>
              <a:t> och </a:t>
            </a:r>
            <a:r>
              <a:rPr lang="en-US" dirty="0" err="1">
                <a:latin typeface="Calibri"/>
                <a:ea typeface="Calibri"/>
                <a:cs typeface="Calibri"/>
              </a:rPr>
              <a:t>skapa</a:t>
            </a:r>
            <a:r>
              <a:rPr lang="en-US" dirty="0">
                <a:latin typeface="Calibri"/>
                <a:ea typeface="Calibri"/>
                <a:cs typeface="Calibri"/>
              </a:rPr>
              <a:t> </a:t>
            </a:r>
            <a:r>
              <a:rPr lang="en-US" dirty="0" err="1">
                <a:latin typeface="Calibri"/>
                <a:ea typeface="Calibri"/>
                <a:cs typeface="Calibri"/>
              </a:rPr>
              <a:t>samsyn</a:t>
            </a:r>
            <a:endParaRPr lang="en-US" dirty="0">
              <a:latin typeface="Calibri"/>
              <a:ea typeface="Calibri"/>
              <a:cs typeface="Calibri"/>
            </a:endParaRPr>
          </a:p>
          <a:p>
            <a:pPr marL="171450" indent="-171450">
              <a:buFont typeface="Arial" panose="020B0604020202020204" pitchFamily="34" charset="0"/>
              <a:buChar char="•"/>
            </a:pPr>
            <a:r>
              <a:rPr lang="en-US" dirty="0" err="1">
                <a:latin typeface="Calibri"/>
                <a:ea typeface="Calibri"/>
                <a:cs typeface="Calibri"/>
              </a:rPr>
              <a:t>Alla</a:t>
            </a:r>
            <a:r>
              <a:rPr lang="en-US" dirty="0">
                <a:latin typeface="Calibri"/>
                <a:ea typeface="Calibri"/>
                <a:cs typeface="Calibri"/>
              </a:rPr>
              <a:t> </a:t>
            </a:r>
            <a:r>
              <a:rPr lang="en-US" dirty="0" err="1">
                <a:latin typeface="Calibri"/>
                <a:ea typeface="Calibri"/>
                <a:cs typeface="Calibri"/>
              </a:rPr>
              <a:t>bär</a:t>
            </a:r>
            <a:r>
              <a:rPr lang="en-US" dirty="0">
                <a:latin typeface="Calibri"/>
                <a:ea typeface="Calibri"/>
                <a:cs typeface="Calibri"/>
              </a:rPr>
              <a:t> </a:t>
            </a:r>
            <a:r>
              <a:rPr lang="en-US" dirty="0" err="1">
                <a:latin typeface="Calibri"/>
                <a:ea typeface="Calibri"/>
                <a:cs typeface="Calibri"/>
              </a:rPr>
              <a:t>ansvar</a:t>
            </a:r>
            <a:r>
              <a:rPr lang="en-US" dirty="0">
                <a:latin typeface="Calibri"/>
                <a:ea typeface="Calibri"/>
                <a:cs typeface="Calibri"/>
              </a:rPr>
              <a:t> för god kommunikation</a:t>
            </a:r>
          </a:p>
          <a:p>
            <a:pPr marL="171450" indent="-171450">
              <a:buFont typeface="Arial" panose="020B0604020202020204" pitchFamily="34" charset="0"/>
              <a:buChar char="•"/>
            </a:pPr>
            <a:r>
              <a:rPr lang="en-US" dirty="0" err="1">
                <a:latin typeface="Calibri"/>
                <a:ea typeface="Calibri"/>
                <a:cs typeface="Calibri"/>
              </a:rPr>
              <a:t>Fokus</a:t>
            </a:r>
            <a:r>
              <a:rPr lang="en-US" dirty="0">
                <a:latin typeface="Calibri"/>
                <a:ea typeface="Calibri"/>
                <a:cs typeface="Calibri"/>
              </a:rPr>
              <a:t> </a:t>
            </a:r>
            <a:r>
              <a:rPr lang="en-US" dirty="0" err="1">
                <a:latin typeface="Calibri"/>
                <a:ea typeface="Calibri"/>
                <a:cs typeface="Calibri"/>
              </a:rPr>
              <a:t>på</a:t>
            </a:r>
            <a:r>
              <a:rPr lang="en-US" dirty="0">
                <a:latin typeface="Calibri"/>
                <a:ea typeface="Calibri"/>
                <a:cs typeface="Calibri"/>
              </a:rPr>
              <a:t> </a:t>
            </a:r>
            <a:r>
              <a:rPr lang="en-US" dirty="0" err="1">
                <a:latin typeface="Calibri"/>
                <a:ea typeface="Calibri"/>
                <a:cs typeface="Calibri"/>
              </a:rPr>
              <a:t>patientens</a:t>
            </a:r>
            <a:r>
              <a:rPr lang="en-US" dirty="0">
                <a:latin typeface="Calibri"/>
                <a:ea typeface="Calibri"/>
                <a:cs typeface="Calibri"/>
              </a:rPr>
              <a:t> </a:t>
            </a:r>
            <a:r>
              <a:rPr lang="en-US" dirty="0" err="1">
                <a:latin typeface="Calibri"/>
                <a:ea typeface="Calibri"/>
                <a:cs typeface="Calibri"/>
              </a:rPr>
              <a:t>behov</a:t>
            </a:r>
            <a:endParaRPr lang="en-US" dirty="0">
              <a:latin typeface="Calibri"/>
              <a:ea typeface="Calibri"/>
              <a:cs typeface="Calibri"/>
            </a:endParaRPr>
          </a:p>
          <a:p>
            <a:pPr marL="0" indent="0">
              <a:lnSpc>
                <a:spcPct val="90000"/>
              </a:lnSpc>
              <a:spcBef>
                <a:spcPts val="1000"/>
              </a:spcBef>
              <a:buFont typeface="Arial"/>
              <a:buNone/>
            </a:pPr>
            <a:endParaRPr lang="sv-SE" dirty="0"/>
          </a:p>
          <a:p>
            <a:pPr marL="0" indent="0">
              <a:lnSpc>
                <a:spcPct val="90000"/>
              </a:lnSpc>
              <a:spcBef>
                <a:spcPts val="1000"/>
              </a:spcBef>
              <a:buFont typeface="Arial"/>
              <a:buNone/>
            </a:pPr>
            <a:r>
              <a:rPr lang="sv-SE" dirty="0"/>
              <a:t>Viktig patientsäkerhetsfråga – samverka/samarbete - förväntansglapp </a:t>
            </a:r>
            <a:r>
              <a:rPr lang="sv-SE" dirty="0">
                <a:sym typeface="Wingdings" panose="05000000000000000000" pitchFamily="2" charset="2"/>
              </a:rPr>
              <a:t></a:t>
            </a:r>
            <a:r>
              <a:rPr lang="sv-SE" dirty="0"/>
              <a:t> Glapp i vård och/eller omsorg</a:t>
            </a:r>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4</a:t>
            </a:fld>
            <a:endParaRPr lang="sv-SE" dirty="0"/>
          </a:p>
        </p:txBody>
      </p:sp>
    </p:spTree>
    <p:extLst>
      <p:ext uri="{BB962C8B-B14F-4D97-AF65-F5344CB8AC3E}">
        <p14:creationId xmlns:p14="http://schemas.microsoft.com/office/powerpoint/2010/main" val="194066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90000"/>
              </a:lnSpc>
              <a:spcBef>
                <a:spcPts val="1000"/>
              </a:spcBef>
            </a:pPr>
            <a:r>
              <a:rPr lang="sv-SE" dirty="0"/>
              <a:t>God samverkan!!</a:t>
            </a:r>
          </a:p>
          <a:p>
            <a:pPr marL="628650" lvl="1" indent="-171450">
              <a:lnSpc>
                <a:spcPct val="90000"/>
              </a:lnSpc>
              <a:spcBef>
                <a:spcPts val="500"/>
              </a:spcBef>
              <a:buFont typeface="Arial"/>
              <a:buChar char="•"/>
            </a:pPr>
            <a:r>
              <a:rPr lang="sv-SE" dirty="0"/>
              <a:t>Patientsäkerheten i första hand!</a:t>
            </a:r>
          </a:p>
          <a:p>
            <a:pPr marL="628650" lvl="1" indent="-171450">
              <a:lnSpc>
                <a:spcPct val="90000"/>
              </a:lnSpc>
              <a:spcBef>
                <a:spcPts val="500"/>
              </a:spcBef>
              <a:buFont typeface="Arial"/>
              <a:buChar char="•"/>
            </a:pPr>
            <a:r>
              <a:rPr lang="sv-SE" dirty="0"/>
              <a:t>Situation snarare än systemet</a:t>
            </a:r>
          </a:p>
          <a:p>
            <a:pPr marL="628650" lvl="1" indent="-171450">
              <a:lnSpc>
                <a:spcPct val="90000"/>
              </a:lnSpc>
              <a:spcBef>
                <a:spcPts val="500"/>
              </a:spcBef>
              <a:buFont typeface="Arial"/>
              <a:buChar char="•"/>
            </a:pPr>
            <a:r>
              <a:rPr lang="sv-SE" dirty="0"/>
              <a:t>Lyft blicken - vad är enklast eller bäst för personen?</a:t>
            </a:r>
          </a:p>
          <a:p>
            <a:pPr marL="628650" lvl="1" indent="-171450">
              <a:lnSpc>
                <a:spcPct val="90000"/>
              </a:lnSpc>
              <a:spcBef>
                <a:spcPts val="500"/>
              </a:spcBef>
              <a:buFont typeface="Arial"/>
              <a:buChar char="•"/>
            </a:pPr>
            <a:r>
              <a:rPr lang="sv-SE" dirty="0"/>
              <a:t>Tydlig och strukturerad kommunikation</a:t>
            </a:r>
          </a:p>
          <a:p>
            <a:pPr marL="628650" lvl="1" indent="-171450">
              <a:lnSpc>
                <a:spcPct val="90000"/>
              </a:lnSpc>
              <a:spcBef>
                <a:spcPts val="500"/>
              </a:spcBef>
              <a:buFont typeface="Arial"/>
              <a:buChar char="•"/>
            </a:pPr>
            <a:r>
              <a:rPr lang="sv-SE" dirty="0"/>
              <a:t>Patient och närståendedelaktighet</a:t>
            </a:r>
          </a:p>
          <a:p>
            <a:pPr marL="628650" lvl="1" indent="-171450">
              <a:lnSpc>
                <a:spcPct val="90000"/>
              </a:lnSpc>
              <a:spcBef>
                <a:spcPts val="500"/>
              </a:spcBef>
              <a:buFont typeface="Arial"/>
              <a:buChar char="•"/>
            </a:pPr>
            <a:r>
              <a:rPr lang="sv-SE" dirty="0"/>
              <a:t>Tydlig ansvarsfördelning</a:t>
            </a:r>
            <a:endParaRPr lang="en-US" dirty="0"/>
          </a:p>
          <a:p>
            <a:pPr marL="1085850" lvl="2" indent="-171450">
              <a:lnSpc>
                <a:spcPct val="90000"/>
              </a:lnSpc>
              <a:spcBef>
                <a:spcPts val="500"/>
              </a:spcBef>
              <a:buFont typeface="Wingdings,Sans-Serif"/>
              <a:buChar char="ü"/>
            </a:pPr>
            <a:r>
              <a:rPr lang="sv-SE" dirty="0"/>
              <a:t>Upprätta en utskrivningsplan</a:t>
            </a:r>
          </a:p>
          <a:p>
            <a:pPr marL="1085850" lvl="2" indent="-171450">
              <a:lnSpc>
                <a:spcPct val="90000"/>
              </a:lnSpc>
              <a:spcBef>
                <a:spcPts val="500"/>
              </a:spcBef>
              <a:buFont typeface="Wingdings,Sans-Serif"/>
              <a:buChar char="ü"/>
            </a:pPr>
            <a:r>
              <a:rPr lang="sv-SE" dirty="0"/>
              <a:t>Slutenvården informerar om status och behov</a:t>
            </a:r>
          </a:p>
          <a:p>
            <a:pPr marL="1085850" lvl="2" indent="-171450">
              <a:lnSpc>
                <a:spcPct val="90000"/>
              </a:lnSpc>
              <a:spcBef>
                <a:spcPts val="500"/>
              </a:spcBef>
              <a:buFont typeface="Wingdings,Sans-Serif"/>
              <a:buChar char="ü"/>
            </a:pPr>
            <a:r>
              <a:rPr lang="sv-SE" dirty="0"/>
              <a:t>Öppenvården planerar hem personen</a:t>
            </a:r>
            <a:endParaRPr lang="en-US" dirty="0"/>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5</a:t>
            </a:fld>
            <a:endParaRPr lang="sv-SE" dirty="0"/>
          </a:p>
        </p:txBody>
      </p:sp>
    </p:spTree>
    <p:extLst>
      <p:ext uri="{BB962C8B-B14F-4D97-AF65-F5344CB8AC3E}">
        <p14:creationId xmlns:p14="http://schemas.microsoft.com/office/powerpoint/2010/main" val="276235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latin typeface="Calibri"/>
                <a:ea typeface="Calibri"/>
                <a:cs typeface="Calibri"/>
              </a:rPr>
              <a:t>Bilden </a:t>
            </a:r>
            <a:r>
              <a:rPr lang="en-US" dirty="0" err="1">
                <a:latin typeface="Calibri"/>
                <a:ea typeface="Calibri"/>
                <a:cs typeface="Calibri"/>
              </a:rPr>
              <a:t>visualiserar</a:t>
            </a:r>
            <a:r>
              <a:rPr lang="en-US" dirty="0">
                <a:latin typeface="Calibri"/>
                <a:ea typeface="Calibri"/>
                <a:cs typeface="Calibri"/>
              </a:rPr>
              <a:t> de </a:t>
            </a:r>
            <a:r>
              <a:rPr lang="en-US" dirty="0" err="1">
                <a:latin typeface="Calibri"/>
                <a:ea typeface="Calibri"/>
                <a:cs typeface="Calibri"/>
              </a:rPr>
              <a:t>olika</a:t>
            </a:r>
            <a:r>
              <a:rPr lang="en-US" dirty="0">
                <a:latin typeface="Calibri"/>
                <a:ea typeface="Calibri"/>
                <a:cs typeface="Calibri"/>
              </a:rPr>
              <a:t> </a:t>
            </a:r>
            <a:r>
              <a:rPr lang="en-US" dirty="0" err="1">
                <a:latin typeface="Calibri"/>
                <a:ea typeface="Calibri"/>
                <a:cs typeface="Calibri"/>
              </a:rPr>
              <a:t>stegen</a:t>
            </a:r>
            <a:r>
              <a:rPr lang="en-US" dirty="0">
                <a:latin typeface="Calibri"/>
                <a:ea typeface="Calibri"/>
                <a:cs typeface="Calibri"/>
              </a:rPr>
              <a:t> i </a:t>
            </a:r>
            <a:r>
              <a:rPr lang="en-US" dirty="0" err="1">
                <a:latin typeface="Calibri"/>
                <a:ea typeface="Calibri"/>
                <a:cs typeface="Calibri"/>
              </a:rPr>
              <a:t>utskrivningsprocessen</a:t>
            </a:r>
            <a:endParaRPr lang="en-US" dirty="0">
              <a:latin typeface="Calibri"/>
              <a:ea typeface="Calibri"/>
              <a:cs typeface="Calibri"/>
            </a:endParaRPr>
          </a:p>
          <a:p>
            <a:r>
              <a:rPr lang="en-US" dirty="0" err="1">
                <a:latin typeface="Calibri"/>
                <a:ea typeface="Calibri"/>
                <a:cs typeface="Calibri"/>
              </a:rPr>
              <a:t>Viktigt</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ha </a:t>
            </a:r>
            <a:r>
              <a:rPr lang="en-US" dirty="0" err="1">
                <a:latin typeface="Calibri"/>
                <a:ea typeface="Calibri"/>
                <a:cs typeface="Calibri"/>
              </a:rPr>
              <a:t>kunskap</a:t>
            </a:r>
            <a:r>
              <a:rPr lang="en-US" dirty="0">
                <a:latin typeface="Calibri"/>
                <a:ea typeface="Calibri"/>
                <a:cs typeface="Calibri"/>
              </a:rPr>
              <a:t> om de </a:t>
            </a:r>
            <a:r>
              <a:rPr lang="en-US" dirty="0" err="1">
                <a:latin typeface="Calibri"/>
                <a:ea typeface="Calibri"/>
                <a:cs typeface="Calibri"/>
              </a:rPr>
              <a:t>olika</a:t>
            </a:r>
            <a:r>
              <a:rPr lang="en-US" dirty="0">
                <a:latin typeface="Calibri"/>
                <a:ea typeface="Calibri"/>
                <a:cs typeface="Calibri"/>
              </a:rPr>
              <a:t> </a:t>
            </a:r>
            <a:r>
              <a:rPr lang="en-US" dirty="0" err="1">
                <a:latin typeface="Calibri"/>
                <a:ea typeface="Calibri"/>
                <a:cs typeface="Calibri"/>
              </a:rPr>
              <a:t>stegen</a:t>
            </a:r>
            <a:r>
              <a:rPr lang="en-US" dirty="0">
                <a:latin typeface="Calibri"/>
                <a:ea typeface="Calibri"/>
                <a:cs typeface="Calibri"/>
              </a:rPr>
              <a:t> </a:t>
            </a:r>
            <a:r>
              <a:rPr lang="en-US" dirty="0">
                <a:latin typeface="Calibri"/>
                <a:ea typeface="Calibri"/>
                <a:cs typeface="Calibri"/>
                <a:sym typeface="Wingdings" panose="05000000000000000000" pitchFamily="2" charset="2"/>
              </a:rPr>
              <a:t> lag</a:t>
            </a:r>
            <a:endParaRPr lang="en-US" dirty="0">
              <a:latin typeface="Calibri"/>
              <a:ea typeface="Calibri"/>
              <a:cs typeface="Calibri"/>
            </a:endParaRPr>
          </a:p>
          <a:p>
            <a:r>
              <a:rPr lang="en-US" dirty="0" err="1">
                <a:latin typeface="Calibri"/>
                <a:ea typeface="Calibri"/>
                <a:cs typeface="Calibri"/>
              </a:rPr>
              <a:t>Utskrivningsplaneringen</a:t>
            </a:r>
            <a:r>
              <a:rPr lang="en-US" dirty="0">
                <a:latin typeface="Calibri"/>
                <a:ea typeface="Calibri"/>
                <a:cs typeface="Calibri"/>
              </a:rPr>
              <a:t> </a:t>
            </a:r>
            <a:r>
              <a:rPr lang="en-US" dirty="0" err="1">
                <a:latin typeface="Calibri"/>
                <a:ea typeface="Calibri"/>
                <a:cs typeface="Calibri"/>
              </a:rPr>
              <a:t>påbörjas</a:t>
            </a:r>
            <a:r>
              <a:rPr lang="en-US" dirty="0">
                <a:latin typeface="Calibri"/>
                <a:ea typeface="Calibri"/>
                <a:cs typeface="Calibri"/>
              </a:rPr>
              <a:t> redan vid </a:t>
            </a:r>
            <a:r>
              <a:rPr lang="en-US" dirty="0" err="1">
                <a:latin typeface="Calibri"/>
                <a:ea typeface="Calibri"/>
                <a:cs typeface="Calibri"/>
              </a:rPr>
              <a:t>inskrivningen</a:t>
            </a:r>
            <a:endParaRPr lang="en-US" dirty="0">
              <a:latin typeface="Calibri"/>
              <a:ea typeface="Calibri"/>
              <a:cs typeface="Calibri"/>
            </a:endParaRPr>
          </a:p>
          <a:p>
            <a:r>
              <a:rPr lang="en-US" dirty="0">
                <a:latin typeface="Calibri"/>
                <a:ea typeface="Calibri"/>
                <a:cs typeface="Calibri"/>
                <a:sym typeface="Wingdings" panose="05000000000000000000" pitchFamily="2" charset="2"/>
              </a:rPr>
              <a:t> </a:t>
            </a:r>
            <a:r>
              <a:rPr lang="en-US" dirty="0" err="1">
                <a:latin typeface="Calibri"/>
                <a:ea typeface="Calibri"/>
                <a:cs typeface="Calibri"/>
              </a:rPr>
              <a:t>Gör</a:t>
            </a:r>
            <a:r>
              <a:rPr lang="en-US" dirty="0">
                <a:latin typeface="Calibri"/>
                <a:ea typeface="Calibri"/>
                <a:cs typeface="Calibri"/>
              </a:rPr>
              <a:t> </a:t>
            </a:r>
            <a:r>
              <a:rPr lang="en-US" i="1" dirty="0" err="1">
                <a:latin typeface="Calibri"/>
                <a:ea typeface="Calibri"/>
                <a:cs typeface="Calibri"/>
              </a:rPr>
              <a:t>Utskrivningsklar</a:t>
            </a:r>
            <a:endParaRPr lang="en-US" i="1"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6</a:t>
            </a:fld>
            <a:endParaRPr lang="sv-SE" dirty="0"/>
          </a:p>
        </p:txBody>
      </p:sp>
    </p:spTree>
    <p:extLst>
      <p:ext uri="{BB962C8B-B14F-4D97-AF65-F5344CB8AC3E}">
        <p14:creationId xmlns:p14="http://schemas.microsoft.com/office/powerpoint/2010/main" val="334720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sz="1200" dirty="0"/>
              <a:t>Inskrivningsorsak ska framgå i </a:t>
            </a:r>
            <a:r>
              <a:rPr lang="sv-SE" sz="1200" b="0" dirty="0"/>
              <a:t>inskrivningsmeddelandet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Slutenvården skickar meddelande </a:t>
            </a:r>
            <a:r>
              <a:rPr lang="sv-SE" i="1" dirty="0"/>
              <a:t>ADL – Aktiviteter i det dagliga livet.</a:t>
            </a:r>
            <a:endParaRPr lang="sv-SE"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v-SE" dirty="0"/>
              <a:t>Kommunen svarar på inskrivningsmeddelande med information om tidigare status och insatser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a:defRPr/>
            </a:pPr>
            <a:r>
              <a:rPr lang="sv-SE">
                <a:latin typeface="Arial"/>
                <a:cs typeface="Arial"/>
              </a:rPr>
              <a:t>Obs! Olika uppfattning av hur detaljerad information som behövs, det räcker inte att skriva ”Behöver hjälp”</a:t>
            </a:r>
          </a:p>
        </p:txBody>
      </p:sp>
      <p:sp>
        <p:nvSpPr>
          <p:cNvPr id="4" name="Platshållare för bildnummer 3"/>
          <p:cNvSpPr>
            <a:spLocks noGrp="1"/>
          </p:cNvSpPr>
          <p:nvPr>
            <p:ph type="sldNum" sz="quarter" idx="5"/>
          </p:nvPr>
        </p:nvSpPr>
        <p:spPr/>
        <p:txBody>
          <a:bodyPr/>
          <a:lstStyle/>
          <a:p>
            <a:fld id="{0F33D500-1297-4EDE-B9F8-A261B42E5E11}" type="slidenum">
              <a:rPr lang="sv-SE" smtClean="0"/>
              <a:pPr/>
              <a:t>7</a:t>
            </a:fld>
            <a:endParaRPr lang="sv-SE" dirty="0"/>
          </a:p>
        </p:txBody>
      </p:sp>
    </p:spTree>
    <p:extLst>
      <p:ext uri="{BB962C8B-B14F-4D97-AF65-F5344CB8AC3E}">
        <p14:creationId xmlns:p14="http://schemas.microsoft.com/office/powerpoint/2010/main" val="304411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Påminnelse om fraser</a:t>
            </a:r>
          </a:p>
        </p:txBody>
      </p:sp>
      <p:sp>
        <p:nvSpPr>
          <p:cNvPr id="4" name="Platshållare för bildnummer 3"/>
          <p:cNvSpPr>
            <a:spLocks noGrp="1"/>
          </p:cNvSpPr>
          <p:nvPr>
            <p:ph type="sldNum" sz="quarter" idx="5"/>
          </p:nvPr>
        </p:nvSpPr>
        <p:spPr/>
        <p:txBody>
          <a:bodyPr/>
          <a:lstStyle/>
          <a:p>
            <a:fld id="{0F33D500-1297-4EDE-B9F8-A261B42E5E11}" type="slidenum">
              <a:rPr lang="sv-SE" smtClean="0"/>
              <a:pPr/>
              <a:t>8</a:t>
            </a:fld>
            <a:endParaRPr lang="sv-SE" dirty="0"/>
          </a:p>
        </p:txBody>
      </p:sp>
    </p:spTree>
    <p:extLst>
      <p:ext uri="{BB962C8B-B14F-4D97-AF65-F5344CB8AC3E}">
        <p14:creationId xmlns:p14="http://schemas.microsoft.com/office/powerpoint/2010/main" val="1890468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85750" indent="-285750">
              <a:lnSpc>
                <a:spcPct val="90000"/>
              </a:lnSpc>
              <a:spcBef>
                <a:spcPts val="1000"/>
              </a:spcBef>
              <a:buFont typeface="Arial"/>
              <a:buChar char="•"/>
            </a:pPr>
            <a:r>
              <a:rPr lang="sv-SE" dirty="0"/>
              <a:t>Viktigt att notera vad respektive meddelandetitlar är tänkta att användas för – Obs! använd inte i andra syften!</a:t>
            </a:r>
          </a:p>
          <a:p>
            <a:pPr marL="285750" indent="-285750">
              <a:lnSpc>
                <a:spcPct val="90000"/>
              </a:lnSpc>
              <a:spcBef>
                <a:spcPts val="1000"/>
              </a:spcBef>
              <a:buFont typeface="Arial"/>
              <a:buChar char="•"/>
            </a:pPr>
            <a:r>
              <a:rPr lang="sv-SE" dirty="0"/>
              <a:t>Använd svar/trådning för bättre struktur</a:t>
            </a:r>
          </a:p>
          <a:p>
            <a:pPr marL="285750" indent="-285750">
              <a:lnSpc>
                <a:spcPct val="90000"/>
              </a:lnSpc>
              <a:spcBef>
                <a:spcPts val="1000"/>
              </a:spcBef>
              <a:buFont typeface="Arial"/>
              <a:buChar char="•"/>
            </a:pPr>
            <a:r>
              <a:rPr lang="sv-SE" dirty="0"/>
              <a:t>Vårdbegäran ska inte förväxlas med Uppdrag hemsjukvård</a:t>
            </a:r>
          </a:p>
          <a:p>
            <a:pPr marL="285750" indent="-285750">
              <a:lnSpc>
                <a:spcPct val="90000"/>
              </a:lnSpc>
              <a:spcBef>
                <a:spcPts val="1000"/>
              </a:spcBef>
              <a:buFont typeface="Arial"/>
              <a:buChar char="•"/>
            </a:pPr>
            <a:r>
              <a:rPr lang="sv-SE" dirty="0"/>
              <a:t>Samordningsspår </a:t>
            </a:r>
            <a:r>
              <a:rPr lang="sv-SE" sz="1200" dirty="0">
                <a:cs typeface="Arial"/>
              </a:rPr>
              <a:t>(färgspår) </a:t>
            </a:r>
            <a:r>
              <a:rPr lang="sv-SE" dirty="0"/>
              <a:t>används inte i Region dalarna</a:t>
            </a:r>
          </a:p>
          <a:p>
            <a:pPr marL="285750" indent="-285750">
              <a:lnSpc>
                <a:spcPct val="90000"/>
              </a:lnSpc>
              <a:spcBef>
                <a:spcPts val="1000"/>
              </a:spcBef>
              <a:buFont typeface="Arial"/>
              <a:buChar char="•"/>
            </a:pPr>
            <a:endParaRPr lang="sv-SE" dirty="0"/>
          </a:p>
          <a:p>
            <a:pPr marL="171450" indent="-171450">
              <a:lnSpc>
                <a:spcPct val="90000"/>
              </a:lnSpc>
              <a:spcBef>
                <a:spcPts val="500"/>
              </a:spcBef>
              <a:buFont typeface="Arial"/>
              <a:buChar char="•"/>
            </a:pPr>
            <a:r>
              <a:rPr lang="sv-SE" dirty="0"/>
              <a:t>Behov av fler meddelandetitlar?</a:t>
            </a:r>
          </a:p>
          <a:p>
            <a:pPr lvl="1">
              <a:lnSpc>
                <a:spcPct val="90000"/>
              </a:lnSpc>
              <a:spcBef>
                <a:spcPts val="500"/>
              </a:spcBef>
            </a:pPr>
            <a:r>
              <a:rPr lang="sv-SE" dirty="0">
                <a:latin typeface="Arial"/>
                <a:cs typeface="Arial"/>
              </a:rPr>
              <a:t>Maila: </a:t>
            </a:r>
            <a:r>
              <a:rPr lang="sv-SE" dirty="0">
                <a:latin typeface="Arial"/>
                <a:cs typeface="Arial"/>
                <a:hlinkClick r:id="rId3"/>
              </a:rPr>
              <a:t>johanna.sorensen@regiondalarna.se</a:t>
            </a:r>
            <a:r>
              <a:rPr lang="sv-SE" dirty="0">
                <a:latin typeface="Arial"/>
                <a:cs typeface="Arial"/>
              </a:rPr>
              <a:t> eller </a:t>
            </a:r>
            <a:r>
              <a:rPr lang="sv-SE" dirty="0">
                <a:latin typeface="Arial"/>
                <a:cs typeface="Arial"/>
                <a:hlinkClick r:id="rId4"/>
              </a:rPr>
              <a:t>asa.koivisto@regiondalarna.se</a:t>
            </a:r>
            <a:endParaRPr lang="sv-SE" dirty="0">
              <a:latin typeface="Arial"/>
              <a:cs typeface="Arial"/>
            </a:endParaRPr>
          </a:p>
          <a:p>
            <a:pPr marL="1085850" lvl="2" indent="-171450">
              <a:lnSpc>
                <a:spcPct val="90000"/>
              </a:lnSpc>
              <a:spcBef>
                <a:spcPts val="500"/>
              </a:spcBef>
              <a:buFont typeface="Wingdings,Sans-Serif"/>
              <a:buChar char="§"/>
            </a:pPr>
            <a:endParaRPr lang="sv-SE" dirty="0"/>
          </a:p>
          <a:p>
            <a:endParaRPr lang="en-US" dirty="0">
              <a:latin typeface="Calibri"/>
              <a:ea typeface="Calibri"/>
              <a:cs typeface="Calibri"/>
            </a:endParaRPr>
          </a:p>
        </p:txBody>
      </p:sp>
      <p:sp>
        <p:nvSpPr>
          <p:cNvPr id="4" name="Platshållare för bildnummer 3"/>
          <p:cNvSpPr>
            <a:spLocks noGrp="1"/>
          </p:cNvSpPr>
          <p:nvPr>
            <p:ph type="sldNum" sz="quarter" idx="5"/>
          </p:nvPr>
        </p:nvSpPr>
        <p:spPr/>
        <p:txBody>
          <a:bodyPr/>
          <a:lstStyle/>
          <a:p>
            <a:fld id="{0F33D500-1297-4EDE-B9F8-A261B42E5E11}" type="slidenum">
              <a:rPr lang="sv-SE" smtClean="0"/>
              <a:pPr/>
              <a:t>9</a:t>
            </a:fld>
            <a:endParaRPr lang="sv-SE" dirty="0"/>
          </a:p>
        </p:txBody>
      </p:sp>
    </p:spTree>
    <p:extLst>
      <p:ext uri="{BB962C8B-B14F-4D97-AF65-F5344CB8AC3E}">
        <p14:creationId xmlns:p14="http://schemas.microsoft.com/office/powerpoint/2010/main" val="1414558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410701"/>
            <a:ext cx="9144000" cy="3241878"/>
          </a:xfrm>
        </p:spPr>
        <p:txBody>
          <a:bodyPr anchor="b"/>
          <a:lstStyle>
            <a:lvl1pPr algn="ctr">
              <a:defRPr sz="6000" b="1"/>
            </a:lvl1pPr>
          </a:lstStyle>
          <a:p>
            <a:r>
              <a:rPr lang="sv-SE"/>
              <a:t>Klicka här för att ändra format</a:t>
            </a:r>
            <a:endParaRPr lang="sv-SE" dirty="0"/>
          </a:p>
        </p:txBody>
      </p:sp>
      <p:sp>
        <p:nvSpPr>
          <p:cNvPr id="3" name="Underrubrik 2"/>
          <p:cNvSpPr>
            <a:spLocks noGrp="1"/>
          </p:cNvSpPr>
          <p:nvPr>
            <p:ph type="subTitle" idx="1"/>
          </p:nvPr>
        </p:nvSpPr>
        <p:spPr>
          <a:xfrm>
            <a:off x="1524000" y="3838575"/>
            <a:ext cx="9144000" cy="179069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cxnSp>
        <p:nvCxnSpPr>
          <p:cNvPr id="13" name="Rak 12"/>
          <p:cNvCxnSpPr/>
          <p:nvPr userDrawn="1"/>
        </p:nvCxnSpPr>
        <p:spPr>
          <a:xfrm>
            <a:off x="1524000" y="3710861"/>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Bildobjekt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5307" y="390071"/>
            <a:ext cx="1016146" cy="969723"/>
          </a:xfrm>
          <a:prstGeom prst="rect">
            <a:avLst/>
          </a:prstGeom>
        </p:spPr>
      </p:pic>
      <p:sp>
        <p:nvSpPr>
          <p:cNvPr id="11" name="Platshållare för datum 3"/>
          <p:cNvSpPr>
            <a:spLocks noGrp="1"/>
          </p:cNvSpPr>
          <p:nvPr>
            <p:ph type="dt" sz="half" idx="10"/>
          </p:nvPr>
        </p:nvSpPr>
        <p:spPr>
          <a:xfrm>
            <a:off x="410547" y="6356350"/>
            <a:ext cx="2743200" cy="492876"/>
          </a:xfrm>
        </p:spPr>
        <p:txBody>
          <a:bodyPr/>
          <a:lstStyle>
            <a:lvl1pPr>
              <a:defRPr sz="1050">
                <a:solidFill>
                  <a:schemeClr val="tx1"/>
                </a:solidFill>
              </a:defRPr>
            </a:lvl1pPr>
          </a:lstStyle>
          <a:p>
            <a:fld id="{FC5DA319-72F1-4F70-9BE7-0CBB4F12E5D2}" type="datetime1">
              <a:rPr lang="sv-SE" smtClean="0"/>
              <a:t>2026-03-02</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tx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tx1"/>
                </a:solidFill>
              </a:defRPr>
            </a:lvl1pPr>
          </a:lstStyle>
          <a:p>
            <a:fld id="{130DDE8C-17E0-4539-9C15-C1E9D231907F}" type="slidenum">
              <a:rPr lang="sv-SE" smtClean="0"/>
              <a:pPr/>
              <a:t>‹#›</a:t>
            </a:fld>
            <a:endParaRPr lang="sv-SE" dirty="0">
              <a:solidFill>
                <a:schemeClr val="bg2">
                  <a:lumMod val="40000"/>
                  <a:lumOff val="60000"/>
                </a:schemeClr>
              </a:solidFill>
            </a:endParaRPr>
          </a:p>
        </p:txBody>
      </p:sp>
    </p:spTree>
    <p:extLst>
      <p:ext uri="{BB962C8B-B14F-4D97-AF65-F5344CB8AC3E}">
        <p14:creationId xmlns:p14="http://schemas.microsoft.com/office/powerpoint/2010/main" val="10301785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2E6A5E08-BD41-401A-85A1-92E2E70146C3}" type="datetimeFigureOut">
              <a:rPr lang="sv-SE" smtClean="0"/>
              <a:t>2026-03-02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75893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E6A5E08-BD41-401A-85A1-92E2E70146C3}" type="datetimeFigureOut">
              <a:rPr lang="sv-SE" smtClean="0"/>
              <a:t>2026-03-02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2707450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2E6A5E08-BD41-401A-85A1-92E2E70146C3}" type="datetimeFigureOut">
              <a:rPr lang="sv-SE" smtClean="0"/>
              <a:t>2026-03-02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2449970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E6A5E08-BD41-401A-85A1-92E2E70146C3}" type="datetimeFigureOut">
              <a:rPr lang="sv-SE" smtClean="0"/>
              <a:t>2026-03-02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2039058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E6A5E08-BD41-401A-85A1-92E2E70146C3}" type="datetimeFigureOut">
              <a:rPr lang="sv-SE" smtClean="0"/>
              <a:t>2026-03-02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2972937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2E6A5E08-BD41-401A-85A1-92E2E70146C3}" type="datetimeFigureOut">
              <a:rPr lang="sv-SE" smtClean="0"/>
              <a:t>2026-03-02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4062704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E6A5E08-BD41-401A-85A1-92E2E70146C3}" type="datetimeFigureOut">
              <a:rPr lang="sv-SE" smtClean="0"/>
              <a:t>2026-03-02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83503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2E6A5E08-BD41-401A-85A1-92E2E70146C3}" type="datetimeFigureOut">
              <a:rPr lang="sv-SE" smtClean="0"/>
              <a:t>2026-03-02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2008403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2E6A5E08-BD41-401A-85A1-92E2E70146C3}" type="datetimeFigureOut">
              <a:rPr lang="sv-SE" smtClean="0"/>
              <a:t>2026-03-02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369275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E6A5E08-BD41-401A-85A1-92E2E70146C3}" type="datetimeFigureOut">
              <a:rPr lang="sv-SE" smtClean="0"/>
              <a:t>2026-03-02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147760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8" name="Rektangel 7"/>
          <p:cNvSpPr/>
          <p:nvPr userDrawn="1"/>
        </p:nvSpPr>
        <p:spPr>
          <a:xfrm>
            <a:off x="1" y="6356351"/>
            <a:ext cx="12192000" cy="5016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410548" y="365126"/>
            <a:ext cx="10619402" cy="1210581"/>
          </a:xfrm>
        </p:spPr>
        <p:txBody>
          <a:bodyPr/>
          <a:lstStyle>
            <a:lvl1pPr>
              <a:defRPr b="1">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410547" y="1825625"/>
            <a:ext cx="11370906" cy="43513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A36EF070-D4A1-4BBC-95E2-C540A084EC01}" type="datetime1">
              <a:rPr lang="sv-SE" smtClean="0"/>
              <a:t>2026-03-02</a:t>
            </a:fld>
            <a:endParaRPr lang="sv-SE" dirty="0"/>
          </a:p>
        </p:txBody>
      </p:sp>
      <p:sp>
        <p:nvSpPr>
          <p:cNvPr id="5"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6"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4" name="Rektangel 13"/>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708237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E6A5E08-BD41-401A-85A1-92E2E70146C3}" type="datetimeFigureOut">
              <a:rPr lang="sv-SE" smtClean="0"/>
              <a:t>2026-03-02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2AA30A7-CE58-4B84-B299-149028B4C2C0}" type="slidenum">
              <a:rPr lang="sv-SE" smtClean="0"/>
              <a:t>‹#›</a:t>
            </a:fld>
            <a:endParaRPr lang="sv-SE"/>
          </a:p>
        </p:txBody>
      </p:sp>
    </p:spTree>
    <p:extLst>
      <p:ext uri="{BB962C8B-B14F-4D97-AF65-F5344CB8AC3E}">
        <p14:creationId xmlns:p14="http://schemas.microsoft.com/office/powerpoint/2010/main" val="4055279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rgbClr val="DB3747"/>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dirty="0"/>
              <a:t>Klicka här för att ändra format</a:t>
            </a:r>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om du vill redigera mall för underrubrikformat</a:t>
            </a:r>
          </a:p>
        </p:txBody>
      </p:sp>
      <p:sp>
        <p:nvSpPr>
          <p:cNvPr id="6" name="Platshållare för bild" title="Bakgrundsbild"/>
          <p:cNvSpPr>
            <a:spLocks noGrp="1"/>
          </p:cNvSpPr>
          <p:nvPr>
            <p:ph type="pic" sz="quarter" idx="10"/>
          </p:nvPr>
        </p:nvSpPr>
        <p:spPr>
          <a:xfrm>
            <a:off x="0" y="0"/>
            <a:ext cx="12192000" cy="6858000"/>
          </a:xfrm>
        </p:spPr>
        <p:txBody>
          <a:bodyPr/>
          <a:lstStyle/>
          <a:p>
            <a:endParaRPr lang="sv-SE"/>
          </a:p>
        </p:txBody>
      </p:sp>
    </p:spTree>
    <p:extLst>
      <p:ext uri="{BB962C8B-B14F-4D97-AF65-F5344CB8AC3E}">
        <p14:creationId xmlns:p14="http://schemas.microsoft.com/office/powerpoint/2010/main" val="292083274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FFDDE2">
            <a:alpha val="70000"/>
          </a:srgb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dirty="0"/>
              <a:t>Klicka här för att ändra format</a:t>
            </a:r>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rgbClr val="DB3747"/>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endParaRPr lang="sv-SE" dirty="0"/>
          </a:p>
        </p:txBody>
      </p:sp>
      <p:grpSp>
        <p:nvGrpSpPr>
          <p:cNvPr id="22"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3497677"/>
      </p:ext>
    </p:extLst>
  </p:cSld>
  <p:clrMapOvr>
    <a:masterClrMapping/>
  </p:clrMapOvr>
  <p:extLst>
    <p:ext uri="{DCECCB84-F9BA-43D5-87BE-67443E8EF086}">
      <p15:sldGuideLst xmlns:p15="http://schemas.microsoft.com/office/powerpoint/2012/main">
        <p15:guide id="5" pos="4747">
          <p15:clr>
            <a:srgbClr val="FBAE40"/>
          </p15:clr>
        </p15:guide>
        <p15:guide id="6" orient="horz" pos="93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endParaRPr lang="sv-SE"/>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338725327"/>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1"/>
              </a:buClr>
              <a:buSzPct val="120000"/>
              <a:defRPr sz="2400"/>
            </a:lvl1pPr>
            <a:lvl2pPr>
              <a:buClr>
                <a:schemeClr val="accent1"/>
              </a:buClr>
              <a:buSzPct val="120000"/>
              <a:defRPr/>
            </a:lvl2pPr>
            <a:lvl3pPr>
              <a:buClr>
                <a:schemeClr val="accent1"/>
              </a:buClr>
              <a:buSzPct val="120000"/>
              <a:defRPr/>
            </a:lvl3pPr>
            <a:lvl4pPr>
              <a:buClr>
                <a:schemeClr val="accent1"/>
              </a:buClr>
              <a:buSzPct val="120000"/>
              <a:defRPr/>
            </a:lvl4pPr>
            <a:lvl5pPr>
              <a:buClr>
                <a:schemeClr val="accent1"/>
              </a:buClr>
              <a:buSzPct val="12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30"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1"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984316192"/>
      </p:ext>
    </p:extLst>
  </p:cSld>
  <p:clrMapOvr>
    <a:masterClrMapping/>
  </p:clrMapOvr>
  <p:extLst>
    <p:ext uri="{DCECCB84-F9BA-43D5-87BE-67443E8EF086}">
      <p15:sldGuideLst xmlns:p15="http://schemas.microsoft.com/office/powerpoint/2012/main">
        <p15:guide id="1" orient="horz" pos="93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2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157137627"/>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dirty="0"/>
              <a:t>Klicka här för att ändra format</a:t>
            </a:r>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1"/>
              </a:buClr>
              <a:buSzPct val="130000"/>
              <a:defRPr sz="2400"/>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1"/>
              </a:buClr>
              <a:buSzPct val="130000"/>
              <a:defRPr/>
            </a:lvl1pPr>
            <a:lvl2pPr>
              <a:buClr>
                <a:schemeClr val="accent1"/>
              </a:buClr>
              <a:buSzPct val="130000"/>
              <a:defRPr/>
            </a:lvl2pPr>
            <a:lvl3pPr>
              <a:buClr>
                <a:schemeClr val="accent1"/>
              </a:buClr>
              <a:buSzPct val="130000"/>
              <a:defRPr/>
            </a:lvl3pPr>
            <a:lvl4pPr>
              <a:buClr>
                <a:schemeClr val="accent1"/>
              </a:buClr>
              <a:buSzPct val="130000"/>
              <a:defRPr/>
            </a:lvl4pPr>
            <a:lvl5pPr>
              <a:buClr>
                <a:schemeClr val="accent1"/>
              </a:buClr>
              <a:buSzPct val="130000"/>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rgbClr val="DB3747"/>
          </a:solidFill>
          <a:ln>
            <a:noFill/>
          </a:ln>
        </p:spPr>
        <p:txBody>
          <a:bodyPr rot="0" vert="horz" wrap="square" lIns="91440" tIns="45720" rIns="91440" bIns="45720" anchor="t" anchorCtr="0" upright="1">
            <a:noAutofit/>
          </a:bodyPr>
          <a:lstStyle/>
          <a:p>
            <a:endParaRPr lang="sv-SE"/>
          </a:p>
        </p:txBody>
      </p:sp>
      <p:grpSp>
        <p:nvGrpSpPr>
          <p:cNvPr id="25"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26"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a:solidFill>
                  <a:schemeClr val="tx1">
                    <a:alpha val="50000"/>
                  </a:schemeClr>
                </a:solidFill>
              </a:rPr>
              <a:t>SNABBGUIDE PRIMÄRVÅRD ► RÅDGIVNING</a:t>
            </a:r>
            <a:endParaRPr lang="sv-SE" dirty="0">
              <a:solidFill>
                <a:srgbClr val="DB3747"/>
              </a:solidFill>
            </a:endParaRP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702780782"/>
      </p:ext>
    </p:extLst>
  </p:cSld>
  <p:clrMapOvr>
    <a:masterClrMapping/>
  </p:clrMapOvr>
  <p:extLst>
    <p:ext uri="{DCECCB84-F9BA-43D5-87BE-67443E8EF086}">
      <p15:sldGuideLst xmlns:p15="http://schemas.microsoft.com/office/powerpoint/2012/main">
        <p15:guide id="1" pos="438">
          <p15:clr>
            <a:srgbClr val="FBAE40"/>
          </p15:clr>
        </p15:guide>
        <p15:guide id="2" pos="7242">
          <p15:clr>
            <a:srgbClr val="FBAE40"/>
          </p15:clr>
        </p15:guide>
        <p15:guide id="3" orient="horz" pos="459">
          <p15:clr>
            <a:srgbClr val="FBAE40"/>
          </p15:clr>
        </p15:guide>
        <p15:guide id="4" orient="horz" pos="3974">
          <p15:clr>
            <a:srgbClr val="FBAE40"/>
          </p15:clr>
        </p15:guide>
        <p15:guide id="5" orient="horz" pos="93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Rubriksida röd">
    <p:bg>
      <p:bgPr>
        <a:solidFill>
          <a:schemeClr val="accent1"/>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bg2"/>
                </a:solidFill>
              </a:defRPr>
            </a:lvl1pPr>
          </a:lstStyle>
          <a:p>
            <a:r>
              <a:rPr lang="sv-SE" dirty="0"/>
              <a:t>Klicka här för att ändra format</a:t>
            </a:r>
          </a:p>
        </p:txBody>
      </p:sp>
      <p:grpSp>
        <p:nvGrpSpPr>
          <p:cNvPr id="18" name="Logotyp" title="Region Dalarnas logotyp"/>
          <p:cNvGrpSpPr>
            <a:grpSpLocks noChangeAspect="1"/>
          </p:cNvGrpSpPr>
          <p:nvPr userDrawn="1"/>
        </p:nvGrpSpPr>
        <p:grpSpPr>
          <a:xfrm>
            <a:off x="10724551" y="190337"/>
            <a:ext cx="1134134" cy="432000"/>
            <a:chOff x="-2576825" y="3432175"/>
            <a:chExt cx="1679575" cy="639763"/>
          </a:xfrm>
          <a:solidFill>
            <a:schemeClr val="bg1"/>
          </a:solidFill>
        </p:grpSpPr>
        <p:sp>
          <p:nvSpPr>
            <p:cNvPr id="19"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91777041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sida rosa">
    <p:bg>
      <p:bgPr>
        <a:solidFill>
          <a:schemeClr val="bg2"/>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71013778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1"/>
                </a:solidFill>
              </a:defRPr>
            </a:lvl1pPr>
          </a:lstStyle>
          <a:p>
            <a:r>
              <a:rPr lang="sv-SE" dirty="0"/>
              <a:t>Klicka här för att ändra format</a:t>
            </a:r>
          </a:p>
        </p:txBody>
      </p:sp>
      <p:grpSp>
        <p:nvGrpSpPr>
          <p:cNvPr id="33" name="Logotyp" title="Region Dalarnas logotyp"/>
          <p:cNvGrpSpPr>
            <a:grpSpLocks noChangeAspect="1"/>
          </p:cNvGrpSpPr>
          <p:nvPr userDrawn="1"/>
        </p:nvGrpSpPr>
        <p:grpSpPr>
          <a:xfrm>
            <a:off x="10724551" y="190337"/>
            <a:ext cx="1134134" cy="432000"/>
            <a:chOff x="-2576825" y="3432175"/>
            <a:chExt cx="1679575" cy="639763"/>
          </a:xfrm>
          <a:solidFill>
            <a:srgbClr val="DB3747"/>
          </a:solidFill>
        </p:grpSpPr>
        <p:sp>
          <p:nvSpPr>
            <p:cNvPr id="3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298650290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1709738"/>
            <a:ext cx="11358206" cy="2852737"/>
          </a:xfrm>
        </p:spPr>
        <p:txBody>
          <a:bodyPr anchor="b"/>
          <a:lstStyle>
            <a:lvl1pPr>
              <a:defRPr sz="6000" b="1">
                <a:solidFill>
                  <a:schemeClr val="tx2"/>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410547" y="4589463"/>
            <a:ext cx="11358206"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1" name="Rektangel 10"/>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775DD86-983D-4097-A028-87EAC6BF841B}" type="datetime1">
              <a:rPr lang="sv-SE" smtClean="0"/>
              <a:t>2026-03-02</a:t>
            </a:fld>
            <a:endParaRPr lang="sv-SE" dirty="0"/>
          </a:p>
        </p:txBody>
      </p:sp>
      <p:sp>
        <p:nvSpPr>
          <p:cNvPr id="13"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4"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0" name="Rektangel 9"/>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7" name="Bildobjekt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2118051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837847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endParaRPr lang="sv-SE"/>
          </a:p>
        </p:txBody>
      </p:sp>
      <p:sp>
        <p:nvSpPr>
          <p:cNvPr id="32" name="Platshållare för bild" title="Beskrivning för bild 2"/>
          <p:cNvSpPr>
            <a:spLocks noGrp="1"/>
          </p:cNvSpPr>
          <p:nvPr>
            <p:ph type="pic" sz="quarter" idx="14"/>
          </p:nvPr>
        </p:nvSpPr>
        <p:spPr>
          <a:xfrm>
            <a:off x="6096000" y="0"/>
            <a:ext cx="6096000" cy="6858000"/>
          </a:xfrm>
        </p:spPr>
        <p:txBody>
          <a:bodyPr/>
          <a:lstStyle/>
          <a:p>
            <a:endParaRPr lang="sv-SE"/>
          </a:p>
        </p:txBody>
      </p:sp>
    </p:spTree>
    <p:extLst>
      <p:ext uri="{BB962C8B-B14F-4D97-AF65-F5344CB8AC3E}">
        <p14:creationId xmlns:p14="http://schemas.microsoft.com/office/powerpoint/2010/main" val="7238657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endParaRPr lang="sv-SE"/>
          </a:p>
        </p:txBody>
      </p:sp>
      <p:sp>
        <p:nvSpPr>
          <p:cNvPr id="28" name="Platshållare för bild" title="Beskrivning för bild 2"/>
          <p:cNvSpPr>
            <a:spLocks noGrp="1"/>
          </p:cNvSpPr>
          <p:nvPr>
            <p:ph type="pic" sz="quarter" idx="12"/>
          </p:nvPr>
        </p:nvSpPr>
        <p:spPr>
          <a:xfrm>
            <a:off x="4072270" y="0"/>
            <a:ext cx="4040372" cy="3429000"/>
          </a:xfrm>
        </p:spPr>
        <p:txBody>
          <a:bodyPr/>
          <a:lstStyle/>
          <a:p>
            <a:endParaRPr lang="sv-SE"/>
          </a:p>
        </p:txBody>
      </p:sp>
      <p:sp>
        <p:nvSpPr>
          <p:cNvPr id="32" name="Platshållare för bild" title="Beskrivning för bild 3"/>
          <p:cNvSpPr>
            <a:spLocks noGrp="1"/>
          </p:cNvSpPr>
          <p:nvPr>
            <p:ph type="pic" sz="quarter" idx="14"/>
          </p:nvPr>
        </p:nvSpPr>
        <p:spPr>
          <a:xfrm>
            <a:off x="8127600" y="0"/>
            <a:ext cx="4064400" cy="3429000"/>
          </a:xfrm>
        </p:spPr>
        <p:txBody>
          <a:bodyPr/>
          <a:lstStyle/>
          <a:p>
            <a:endParaRPr lang="sv-SE"/>
          </a:p>
        </p:txBody>
      </p:sp>
      <p:sp>
        <p:nvSpPr>
          <p:cNvPr id="27" name="Platshållare för bild" title="Beskrivning för bild 4"/>
          <p:cNvSpPr>
            <a:spLocks noGrp="1"/>
          </p:cNvSpPr>
          <p:nvPr>
            <p:ph type="pic" sz="quarter" idx="11"/>
          </p:nvPr>
        </p:nvSpPr>
        <p:spPr>
          <a:xfrm>
            <a:off x="0" y="3429000"/>
            <a:ext cx="4064400" cy="3429000"/>
          </a:xfrm>
        </p:spPr>
        <p:txBody>
          <a:bodyPr/>
          <a:lstStyle/>
          <a:p>
            <a:endParaRPr lang="sv-SE"/>
          </a:p>
        </p:txBody>
      </p:sp>
      <p:sp>
        <p:nvSpPr>
          <p:cNvPr id="11" name="Platshållare för text"/>
          <p:cNvSpPr>
            <a:spLocks noGrp="1"/>
          </p:cNvSpPr>
          <p:nvPr>
            <p:ph type="body" sz="quarter" idx="15"/>
          </p:nvPr>
        </p:nvSpPr>
        <p:spPr>
          <a:xfrm>
            <a:off x="4076400" y="3429000"/>
            <a:ext cx="4039200" cy="3429000"/>
          </a:xfrm>
          <a:solidFill>
            <a:schemeClr val="accent1"/>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dirty="0"/>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endParaRPr lang="sv-SE"/>
          </a:p>
        </p:txBody>
      </p:sp>
    </p:spTree>
    <p:extLst>
      <p:ext uri="{BB962C8B-B14F-4D97-AF65-F5344CB8AC3E}">
        <p14:creationId xmlns:p14="http://schemas.microsoft.com/office/powerpoint/2010/main" val="12574967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1"/>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grpSp>
        <p:nvGrpSpPr>
          <p:cNvPr id="2" name="Logotyp" title="Region Dalarnas logotyp"/>
          <p:cNvGrpSpPr>
            <a:grpSpLocks noChangeAspect="1"/>
          </p:cNvGrpSpPr>
          <p:nvPr userDrawn="1"/>
        </p:nvGrpSpPr>
        <p:grpSpPr>
          <a:xfrm>
            <a:off x="4914611" y="5408725"/>
            <a:ext cx="2362778" cy="900000"/>
            <a:chOff x="-2576825" y="3432175"/>
            <a:chExt cx="1679575" cy="639763"/>
          </a:xfrm>
          <a:solidFill>
            <a:schemeClr val="bg1"/>
          </a:solidFill>
        </p:grpSpPr>
        <p:sp>
          <p:nvSpPr>
            <p:cNvPr id="3" name="Freeform 5" title="Region Dalarnas logotyp"/>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4" name="Freeform 6" title="Region Dalarnas logotyp"/>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Rectangle 7" title="Region Dalarnas logotyp"/>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8" title="Region Dalarnas logotyp"/>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9" title="Region Dalarnas logotyp"/>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10" title="Region Dalarnas logotyp"/>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1" title="Region Dalarnas logotyp"/>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2" title="Region Dalarnas logotyp"/>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3" title="Region Dalarnas logotyp"/>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4" title="Region Dalarnas logotyp"/>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5" title="Region Dalarnas logotyp"/>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6" title="Region Dalarnas logotyp"/>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7" title="Region Dalarnas logotyp"/>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8" title="Region Dalarnas logotyp"/>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15960802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03074" cy="1206500"/>
          </a:xfrm>
        </p:spPr>
        <p:txBody>
          <a:bodyPr/>
          <a:lstStyle>
            <a:lvl1pPr>
              <a:defRPr b="1">
                <a:solidFill>
                  <a:schemeClr val="tx2"/>
                </a:solidFill>
              </a:defRPr>
            </a:lvl1pPr>
          </a:lstStyle>
          <a:p>
            <a:r>
              <a:rPr lang="sv-SE"/>
              <a:t>Klicka här för att ändra format</a:t>
            </a:r>
            <a:endParaRPr lang="sv-SE" dirty="0"/>
          </a:p>
        </p:txBody>
      </p:sp>
      <p:sp>
        <p:nvSpPr>
          <p:cNvPr id="3" name="Platshållare för innehåll 2"/>
          <p:cNvSpPr>
            <a:spLocks noGrp="1"/>
          </p:cNvSpPr>
          <p:nvPr>
            <p:ph sz="half" idx="1"/>
          </p:nvPr>
        </p:nvSpPr>
        <p:spPr>
          <a:xfrm>
            <a:off x="410547"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199" y="1825625"/>
            <a:ext cx="5609253"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21684484-201B-44CD-9746-00FED4EFCD5B}" type="datetime1">
              <a:rPr lang="sv-SE" smtClean="0"/>
              <a:t>2026-03-02</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622771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10548" y="365125"/>
            <a:ext cx="10619402" cy="1235075"/>
          </a:xfrm>
        </p:spPr>
        <p:txBody>
          <a:bodyPr/>
          <a:lstStyle>
            <a:lvl1pPr>
              <a:defRPr b="1">
                <a:solidFill>
                  <a:schemeClr val="tx2"/>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410548" y="1690687"/>
            <a:ext cx="558702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10548" y="2505075"/>
            <a:ext cx="558702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90687"/>
            <a:ext cx="5609252"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199" y="2505075"/>
            <a:ext cx="5609253"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33C59008-A271-48C6-B77D-A5EBCC61C08A}" type="datetime1">
              <a:rPr lang="sv-SE" smtClean="0"/>
              <a:t>2026-03-02</a:t>
            </a:fld>
            <a:endParaRPr lang="sv-SE" dirty="0"/>
          </a:p>
        </p:txBody>
      </p:sp>
      <p:sp>
        <p:nvSpPr>
          <p:cNvPr id="16"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7"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3" name="Rektangel 12"/>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20" name="Bildobjekt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1904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0547" y="365126"/>
            <a:ext cx="10611239" cy="1216024"/>
          </a:xfrm>
        </p:spPr>
        <p:txBody>
          <a:bodyPr/>
          <a:lstStyle>
            <a:lvl1pPr>
              <a:defRPr b="1">
                <a:solidFill>
                  <a:schemeClr val="tx2"/>
                </a:solidFill>
              </a:defRPr>
            </a:lvl1pPr>
          </a:lstStyle>
          <a:p>
            <a:r>
              <a:rPr lang="sv-SE"/>
              <a:t>Klicka här för att ändra format</a:t>
            </a:r>
            <a:endParaRPr lang="sv-SE" dirty="0"/>
          </a:p>
        </p:txBody>
      </p:sp>
      <p:sp>
        <p:nvSpPr>
          <p:cNvPr id="10" name="Rektangel 9"/>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D0905C11-AE40-4DD3-B577-1575C80BAAED}" type="datetime1">
              <a:rPr lang="sv-SE" smtClean="0"/>
              <a:t>2026-03-02</a:t>
            </a:fld>
            <a:endParaRPr lang="sv-SE" dirty="0"/>
          </a:p>
        </p:txBody>
      </p:sp>
      <p:sp>
        <p:nvSpPr>
          <p:cNvPr id="12"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3"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9" name="Rektangel 8"/>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6" name="Bildobjekt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424839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9" name="Rektangel 8"/>
          <p:cNvSpPr/>
          <p:nvPr userDrawn="1"/>
        </p:nvSpPr>
        <p:spPr>
          <a:xfrm>
            <a:off x="1" y="6356350"/>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B4152674-6AB9-4668-8AED-4226128661A6}" type="datetime1">
              <a:rPr lang="sv-SE" smtClean="0"/>
              <a:t>2026-03-02</a:t>
            </a:fld>
            <a:endParaRPr lang="sv-SE" dirty="0"/>
          </a:p>
        </p:txBody>
      </p:sp>
      <p:sp>
        <p:nvSpPr>
          <p:cNvPr id="11"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2"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8" name="Rektangel 7"/>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5" name="Bildobjekt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3925062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innehåll 2"/>
          <p:cNvSpPr>
            <a:spLocks noGrp="1"/>
          </p:cNvSpPr>
          <p:nvPr>
            <p:ph idx="1"/>
          </p:nvPr>
        </p:nvSpPr>
        <p:spPr>
          <a:xfrm>
            <a:off x="5183188" y="1085851"/>
            <a:ext cx="5675312" cy="5019674"/>
          </a:xfrm>
        </p:spPr>
        <p:txBody>
          <a:bodyPr/>
          <a:lstStyle>
            <a:lvl1pPr>
              <a:defRPr sz="3200" b="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410548" y="2057401"/>
            <a:ext cx="4361478" cy="40481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6401B1E7-2B4C-4E93-9B83-9D444BAB3785}" type="datetime1">
              <a:rPr lang="sv-SE" smtClean="0"/>
              <a:t>2026-03-02</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62835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10548" y="457200"/>
            <a:ext cx="4361478" cy="1600200"/>
          </a:xfrm>
        </p:spPr>
        <p:txBody>
          <a:bodyPr anchor="b"/>
          <a:lstStyle>
            <a:lvl1pPr>
              <a:defRPr sz="3200" b="1">
                <a:solidFill>
                  <a:schemeClr val="tx2"/>
                </a:solidFill>
              </a:defRPr>
            </a:lvl1pPr>
          </a:lstStyle>
          <a:p>
            <a:r>
              <a:rPr lang="sv-SE"/>
              <a:t>Klicka här för att ändra format</a:t>
            </a:r>
            <a:endParaRPr lang="sv-SE" dirty="0"/>
          </a:p>
        </p:txBody>
      </p:sp>
      <p:sp>
        <p:nvSpPr>
          <p:cNvPr id="3" name="Platshållare för bild 2"/>
          <p:cNvSpPr>
            <a:spLocks noGrp="1"/>
          </p:cNvSpPr>
          <p:nvPr>
            <p:ph type="pic" idx="1"/>
          </p:nvPr>
        </p:nvSpPr>
        <p:spPr>
          <a:xfrm>
            <a:off x="5183188" y="1085850"/>
            <a:ext cx="5658984" cy="50292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410548" y="2057400"/>
            <a:ext cx="4361478" cy="40502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12" name="Rektangel 11"/>
          <p:cNvSpPr/>
          <p:nvPr userDrawn="1"/>
        </p:nvSpPr>
        <p:spPr>
          <a:xfrm>
            <a:off x="1" y="6356351"/>
            <a:ext cx="12192000"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datum 3"/>
          <p:cNvSpPr>
            <a:spLocks noGrp="1"/>
          </p:cNvSpPr>
          <p:nvPr>
            <p:ph type="dt" sz="half" idx="10"/>
          </p:nvPr>
        </p:nvSpPr>
        <p:spPr>
          <a:xfrm>
            <a:off x="410547" y="6356350"/>
            <a:ext cx="2743200" cy="492876"/>
          </a:xfrm>
        </p:spPr>
        <p:txBody>
          <a:bodyPr/>
          <a:lstStyle>
            <a:lvl1pPr>
              <a:defRPr sz="1050">
                <a:solidFill>
                  <a:schemeClr val="bg1"/>
                </a:solidFill>
              </a:defRPr>
            </a:lvl1pPr>
          </a:lstStyle>
          <a:p>
            <a:fld id="{7037B5D3-587F-424B-B03D-31C4263C7226}" type="datetime1">
              <a:rPr lang="sv-SE" smtClean="0"/>
              <a:t>2026-03-02</a:t>
            </a:fld>
            <a:endParaRPr lang="sv-SE" dirty="0"/>
          </a:p>
        </p:txBody>
      </p:sp>
      <p:sp>
        <p:nvSpPr>
          <p:cNvPr id="14" name="Platshållare för sidfot 4"/>
          <p:cNvSpPr>
            <a:spLocks noGrp="1"/>
          </p:cNvSpPr>
          <p:nvPr>
            <p:ph type="ftr" sz="quarter" idx="11"/>
          </p:nvPr>
        </p:nvSpPr>
        <p:spPr>
          <a:xfrm>
            <a:off x="3579845" y="6356350"/>
            <a:ext cx="5032310" cy="492876"/>
          </a:xfrm>
        </p:spPr>
        <p:txBody>
          <a:bodyPr/>
          <a:lstStyle>
            <a:lvl1pPr>
              <a:defRPr sz="1050">
                <a:solidFill>
                  <a:schemeClr val="bg1"/>
                </a:solidFill>
              </a:defRPr>
            </a:lvl1pPr>
          </a:lstStyle>
          <a:p>
            <a:endParaRPr lang="sv-SE" dirty="0"/>
          </a:p>
        </p:txBody>
      </p:sp>
      <p:sp>
        <p:nvSpPr>
          <p:cNvPr id="15" name="Platshållare för bildnummer 5"/>
          <p:cNvSpPr>
            <a:spLocks noGrp="1"/>
          </p:cNvSpPr>
          <p:nvPr>
            <p:ph type="sldNum" sz="quarter" idx="12"/>
          </p:nvPr>
        </p:nvSpPr>
        <p:spPr>
          <a:xfrm>
            <a:off x="9038253" y="6356350"/>
            <a:ext cx="2743200" cy="492876"/>
          </a:xfrm>
        </p:spPr>
        <p:txBody>
          <a:bodyPr/>
          <a:lstStyle>
            <a:lvl1pPr>
              <a:defRPr sz="1050">
                <a:solidFill>
                  <a:schemeClr val="bg1"/>
                </a:solidFill>
              </a:defRPr>
            </a:lvl1pPr>
          </a:lstStyle>
          <a:p>
            <a:fld id="{130DDE8C-17E0-4539-9C15-C1E9D231907F}" type="slidenum">
              <a:rPr lang="sv-SE" smtClean="0"/>
              <a:pPr/>
              <a:t>‹#›</a:t>
            </a:fld>
            <a:endParaRPr lang="sv-SE" dirty="0"/>
          </a:p>
        </p:txBody>
      </p:sp>
      <p:sp>
        <p:nvSpPr>
          <p:cNvPr id="11" name="Rektangel 10"/>
          <p:cNvSpPr/>
          <p:nvPr userDrawn="1"/>
        </p:nvSpPr>
        <p:spPr>
          <a:xfrm>
            <a:off x="11133574" y="365125"/>
            <a:ext cx="1058427" cy="7552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a:p>
        </p:txBody>
      </p:sp>
      <p:pic>
        <p:nvPicPr>
          <p:cNvPr id="18" name="Bildobjekt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7411" y="478140"/>
            <a:ext cx="544042" cy="519187"/>
          </a:xfrm>
          <a:prstGeom prst="rect">
            <a:avLst/>
          </a:prstGeom>
        </p:spPr>
      </p:pic>
    </p:spTree>
    <p:extLst>
      <p:ext uri="{BB962C8B-B14F-4D97-AF65-F5344CB8AC3E}">
        <p14:creationId xmlns:p14="http://schemas.microsoft.com/office/powerpoint/2010/main" val="1345207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FF4FD-A897-495D-BDCD-BC1A3ECAF875}" type="datetime1">
              <a:rPr lang="sv-SE" smtClean="0"/>
              <a:t>2026-03-02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DDE8C-17E0-4539-9C15-C1E9D231907F}" type="slidenum">
              <a:rPr lang="sv-SE" smtClean="0"/>
              <a:t>‹#›</a:t>
            </a:fld>
            <a:endParaRPr lang="sv-SE"/>
          </a:p>
        </p:txBody>
      </p:sp>
    </p:spTree>
    <p:extLst>
      <p:ext uri="{BB962C8B-B14F-4D97-AF65-F5344CB8AC3E}">
        <p14:creationId xmlns:p14="http://schemas.microsoft.com/office/powerpoint/2010/main" val="20692006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5E08-BD41-401A-85A1-92E2E70146C3}" type="datetimeFigureOut">
              <a:rPr lang="sv-SE" smtClean="0"/>
              <a:t>2026-03-02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A30A7-CE58-4B84-B299-149028B4C2C0}" type="slidenum">
              <a:rPr lang="sv-SE" smtClean="0"/>
              <a:t>‹#›</a:t>
            </a:fld>
            <a:endParaRPr lang="sv-SE"/>
          </a:p>
        </p:txBody>
      </p:sp>
    </p:spTree>
    <p:extLst>
      <p:ext uri="{BB962C8B-B14F-4D97-AF65-F5344CB8AC3E}">
        <p14:creationId xmlns:p14="http://schemas.microsoft.com/office/powerpoint/2010/main" val="4027147113"/>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3452480"/>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hf sldNum="0" hdr="0" dt="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974">
          <p15:clr>
            <a:srgbClr val="F26B43"/>
          </p15:clr>
        </p15:guide>
        <p15:guide id="3" pos="438">
          <p15:clr>
            <a:srgbClr val="F26B43"/>
          </p15:clr>
        </p15:guide>
        <p15:guide id="4" pos="72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regiondalarna.se/plus/vard/utveckling-och-utbildning/rss-dalarna/samordnad-individuell-plan---sip/cosmic-lin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ar.ltdalarna.se/arbetsrum/FHAR001/COSMIC/Sidor/link.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regiondalarna.se/plus/vard/utveckling-och-utbildning/rss-dalarna/samordnad-individuell-plan---sip/cosmic-li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johanna.sorensen@regiondalarna.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asa.koivisto@regiondalarna.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i="1" dirty="0"/>
              <a:t>Forum Link</a:t>
            </a:r>
            <a:endParaRPr lang="sv-SE" dirty="0"/>
          </a:p>
        </p:txBody>
      </p:sp>
      <p:sp>
        <p:nvSpPr>
          <p:cNvPr id="3" name="Underrubrik 2"/>
          <p:cNvSpPr>
            <a:spLocks noGrp="1"/>
          </p:cNvSpPr>
          <p:nvPr>
            <p:ph type="subTitle" idx="1"/>
          </p:nvPr>
        </p:nvSpPr>
        <p:spPr/>
        <p:txBody>
          <a:bodyPr/>
          <a:lstStyle/>
          <a:p>
            <a:r>
              <a:rPr lang="sv-SE" dirty="0"/>
              <a:t>Utskrivningsprocessen</a:t>
            </a:r>
          </a:p>
          <a:p>
            <a:r>
              <a:rPr lang="sv-SE" dirty="0"/>
              <a:t>Kommun- och regionanvändare</a:t>
            </a:r>
          </a:p>
        </p:txBody>
      </p:sp>
      <p:sp>
        <p:nvSpPr>
          <p:cNvPr id="4" name="textruta 3"/>
          <p:cNvSpPr txBox="1"/>
          <p:nvPr/>
        </p:nvSpPr>
        <p:spPr>
          <a:xfrm>
            <a:off x="9953898" y="6128778"/>
            <a:ext cx="2055222" cy="276999"/>
          </a:xfrm>
          <a:prstGeom prst="rect">
            <a:avLst/>
          </a:prstGeom>
          <a:noFill/>
        </p:spPr>
        <p:txBody>
          <a:bodyPr wrap="square" rtlCol="0">
            <a:spAutoFit/>
          </a:bodyPr>
          <a:lstStyle/>
          <a:p>
            <a:r>
              <a:rPr lang="sv-SE" sz="1200" dirty="0"/>
              <a:t>Mars 2026</a:t>
            </a:r>
          </a:p>
        </p:txBody>
      </p:sp>
    </p:spTree>
    <p:extLst>
      <p:ext uri="{BB962C8B-B14F-4D97-AF65-F5344CB8AC3E}">
        <p14:creationId xmlns:p14="http://schemas.microsoft.com/office/powerpoint/2010/main" val="398837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FEC8-FCC1-3D5A-BE7C-D87874C398A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26351EB-ACB0-AC9D-A731-DD1DF619B473}"/>
              </a:ext>
            </a:extLst>
          </p:cNvPr>
          <p:cNvSpPr>
            <a:spLocks noGrp="1"/>
          </p:cNvSpPr>
          <p:nvPr>
            <p:ph type="title"/>
          </p:nvPr>
        </p:nvSpPr>
        <p:spPr/>
        <p:txBody>
          <a:bodyPr/>
          <a:lstStyle/>
          <a:p>
            <a:r>
              <a:rPr lang="sv-SE" dirty="0"/>
              <a:t>Aktörer</a:t>
            </a:r>
          </a:p>
        </p:txBody>
      </p:sp>
      <p:sp>
        <p:nvSpPr>
          <p:cNvPr id="3" name="Platshållare för innehåll 2">
            <a:extLst>
              <a:ext uri="{FF2B5EF4-FFF2-40B4-BE49-F238E27FC236}">
                <a16:creationId xmlns:a16="http://schemas.microsoft.com/office/drawing/2014/main" id="{3DB3DC92-2D94-9032-2237-F09A791CDFB8}"/>
              </a:ext>
            </a:extLst>
          </p:cNvPr>
          <p:cNvSpPr>
            <a:spLocks noGrp="1"/>
          </p:cNvSpPr>
          <p:nvPr>
            <p:ph idx="1"/>
          </p:nvPr>
        </p:nvSpPr>
        <p:spPr/>
        <p:txBody>
          <a:bodyPr>
            <a:normAutofit/>
          </a:bodyPr>
          <a:lstStyle/>
          <a:p>
            <a:r>
              <a:rPr lang="sv-SE" sz="2400" dirty="0"/>
              <a:t>Alla behöver hjälpas åt att säkerställa rätt aktörer!</a:t>
            </a:r>
          </a:p>
          <a:p>
            <a:r>
              <a:rPr lang="sv-SE" sz="2400" dirty="0"/>
              <a:t>Kom ihåg enhetskopplingar</a:t>
            </a:r>
          </a:p>
          <a:p>
            <a:r>
              <a:rPr lang="sv-SE" sz="2400" dirty="0"/>
              <a:t>Säkerställ/byt till rätt telefonnummer?</a:t>
            </a:r>
          </a:p>
          <a:p>
            <a:r>
              <a:rPr lang="sv-SE" sz="2400" dirty="0"/>
              <a:t>Notera att ”Annan aktör” inte har tillgång till Link</a:t>
            </a:r>
          </a:p>
          <a:p>
            <a:r>
              <a:rPr lang="sv-SE" sz="2400" dirty="0"/>
              <a:t>Lägg till HSV i god tid</a:t>
            </a:r>
          </a:p>
          <a:p>
            <a:r>
              <a:rPr lang="sv-SE" sz="2400" dirty="0"/>
              <a:t>Hemtjänst </a:t>
            </a:r>
            <a:r>
              <a:rPr lang="sv-SE" sz="2400" dirty="0">
                <a:sym typeface="Wingdings" panose="05000000000000000000" pitchFamily="2" charset="2"/>
              </a:rPr>
              <a:t> även Biståndsenhet</a:t>
            </a:r>
          </a:p>
          <a:p>
            <a:r>
              <a:rPr lang="sv-SE" sz="2400" dirty="0">
                <a:sym typeface="Wingdings" panose="05000000000000000000" pitchFamily="2" charset="2"/>
              </a:rPr>
              <a:t>Primärvården ska vara aktör</a:t>
            </a:r>
            <a:endParaRPr lang="sv-SE" sz="2400" dirty="0"/>
          </a:p>
        </p:txBody>
      </p:sp>
      <p:sp>
        <p:nvSpPr>
          <p:cNvPr id="4" name="Platshållare för datum 3">
            <a:extLst>
              <a:ext uri="{FF2B5EF4-FFF2-40B4-BE49-F238E27FC236}">
                <a16:creationId xmlns:a16="http://schemas.microsoft.com/office/drawing/2014/main" id="{0EAB7DC4-9E1E-7BF2-C6D5-6B6B4D8C864B}"/>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33E6D30C-C613-DA06-73FF-A55FA938078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91AEA37-9FB8-30EC-932A-CBBA2735FC42}"/>
              </a:ext>
            </a:extLst>
          </p:cNvPr>
          <p:cNvSpPr>
            <a:spLocks noGrp="1"/>
          </p:cNvSpPr>
          <p:nvPr>
            <p:ph type="sldNum" sz="quarter" idx="12"/>
          </p:nvPr>
        </p:nvSpPr>
        <p:spPr/>
        <p:txBody>
          <a:bodyPr/>
          <a:lstStyle/>
          <a:p>
            <a:fld id="{130DDE8C-17E0-4539-9C15-C1E9D231907F}" type="slidenum">
              <a:rPr lang="sv-SE" smtClean="0"/>
              <a:pPr/>
              <a:t>10</a:t>
            </a:fld>
            <a:endParaRPr lang="sv-SE" dirty="0"/>
          </a:p>
        </p:txBody>
      </p:sp>
      <p:pic>
        <p:nvPicPr>
          <p:cNvPr id="9" name="Bildobjekt 8">
            <a:extLst>
              <a:ext uri="{FF2B5EF4-FFF2-40B4-BE49-F238E27FC236}">
                <a16:creationId xmlns:a16="http://schemas.microsoft.com/office/drawing/2014/main" id="{BB70EAF0-D04E-3311-687F-2BD1BF20998E}"/>
              </a:ext>
            </a:extLst>
          </p:cNvPr>
          <p:cNvPicPr>
            <a:picLocks noChangeAspect="1"/>
          </p:cNvPicPr>
          <p:nvPr/>
        </p:nvPicPr>
        <p:blipFill>
          <a:blip r:embed="rId3"/>
          <a:stretch>
            <a:fillRect/>
          </a:stretch>
        </p:blipFill>
        <p:spPr>
          <a:xfrm>
            <a:off x="7825798" y="2443866"/>
            <a:ext cx="3309841" cy="2874091"/>
          </a:xfrm>
          <a:prstGeom prst="rect">
            <a:avLst/>
          </a:prstGeom>
        </p:spPr>
      </p:pic>
      <p:sp>
        <p:nvSpPr>
          <p:cNvPr id="7" name="textruta 6">
            <a:extLst>
              <a:ext uri="{FF2B5EF4-FFF2-40B4-BE49-F238E27FC236}">
                <a16:creationId xmlns:a16="http://schemas.microsoft.com/office/drawing/2014/main" id="{6626FDD8-EBDD-5F91-493F-90A35CBE3C3F}"/>
              </a:ext>
            </a:extLst>
          </p:cNvPr>
          <p:cNvSpPr txBox="1"/>
          <p:nvPr/>
        </p:nvSpPr>
        <p:spPr>
          <a:xfrm>
            <a:off x="1959779" y="5956457"/>
            <a:ext cx="7520940" cy="646331"/>
          </a:xfrm>
          <a:prstGeom prst="rect">
            <a:avLst/>
          </a:prstGeom>
          <a:noFill/>
        </p:spPr>
        <p:txBody>
          <a:bodyPr wrap="square">
            <a:spAutoFit/>
          </a:bodyPr>
          <a:lstStyle/>
          <a:p>
            <a:r>
              <a:rPr lang="sv-SE" dirty="0"/>
              <a:t>Länk till rutiner och utbildningsfilmer: </a:t>
            </a:r>
            <a:r>
              <a:rPr lang="sv-SE" dirty="0">
                <a:hlinkClick r:id="rId4"/>
              </a:rPr>
              <a:t>Cosmic Link - Region Dalarna Plus</a:t>
            </a:r>
            <a:endParaRPr lang="sv-SE" dirty="0"/>
          </a:p>
          <a:p>
            <a:endParaRPr lang="sv-SE" dirty="0"/>
          </a:p>
        </p:txBody>
      </p:sp>
    </p:spTree>
    <p:extLst>
      <p:ext uri="{BB962C8B-B14F-4D97-AF65-F5344CB8AC3E}">
        <p14:creationId xmlns:p14="http://schemas.microsoft.com/office/powerpoint/2010/main" val="216556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1657-EEA8-F914-022C-5A4D275F18DC}"/>
            </a:ext>
          </a:extLst>
        </p:cNvPr>
        <p:cNvGrpSpPr/>
        <p:nvPr/>
      </p:nvGrpSpPr>
      <p:grpSpPr>
        <a:xfrm>
          <a:off x="0" y="0"/>
          <a:ext cx="0" cy="0"/>
          <a:chOff x="0" y="0"/>
          <a:chExt cx="0" cy="0"/>
        </a:xfrm>
      </p:grpSpPr>
      <p:sp>
        <p:nvSpPr>
          <p:cNvPr id="9" name="Rektangel 8">
            <a:extLst>
              <a:ext uri="{FF2B5EF4-FFF2-40B4-BE49-F238E27FC236}">
                <a16:creationId xmlns:a16="http://schemas.microsoft.com/office/drawing/2014/main" id="{E21D53EA-0C11-9D1A-C14D-5FE7105E6E14}"/>
              </a:ext>
            </a:extLst>
          </p:cNvPr>
          <p:cNvSpPr/>
          <p:nvPr/>
        </p:nvSpPr>
        <p:spPr>
          <a:xfrm>
            <a:off x="6096000" y="840230"/>
            <a:ext cx="5980779" cy="5916167"/>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ktangel 7">
            <a:extLst>
              <a:ext uri="{FF2B5EF4-FFF2-40B4-BE49-F238E27FC236}">
                <a16:creationId xmlns:a16="http://schemas.microsoft.com/office/drawing/2014/main" id="{A6B39664-A1E0-E2F4-F27E-C37B0904D062}"/>
              </a:ext>
            </a:extLst>
          </p:cNvPr>
          <p:cNvSpPr/>
          <p:nvPr/>
        </p:nvSpPr>
        <p:spPr>
          <a:xfrm>
            <a:off x="115221" y="848740"/>
            <a:ext cx="5828946" cy="59161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Rubrik 1">
            <a:extLst>
              <a:ext uri="{FF2B5EF4-FFF2-40B4-BE49-F238E27FC236}">
                <a16:creationId xmlns:a16="http://schemas.microsoft.com/office/drawing/2014/main" id="{60942574-3717-EB0C-A603-6BC7DB2FF17C}"/>
              </a:ext>
            </a:extLst>
          </p:cNvPr>
          <p:cNvSpPr>
            <a:spLocks noGrp="1"/>
          </p:cNvSpPr>
          <p:nvPr>
            <p:ph type="title"/>
          </p:nvPr>
        </p:nvSpPr>
        <p:spPr>
          <a:xfrm>
            <a:off x="594549" y="189167"/>
            <a:ext cx="10801350" cy="755650"/>
          </a:xfrm>
        </p:spPr>
        <p:txBody>
          <a:bodyPr>
            <a:normAutofit/>
          </a:bodyPr>
          <a:lstStyle/>
          <a:p>
            <a:r>
              <a:rPr lang="sv-SE" dirty="0"/>
              <a:t>Link – </a:t>
            </a:r>
            <a:r>
              <a:rPr lang="sv-SE" sz="2600" dirty="0"/>
              <a:t>Egenvårdsbedömning / Uppdrag hemsjukvård</a:t>
            </a:r>
          </a:p>
        </p:txBody>
      </p:sp>
      <p:sp>
        <p:nvSpPr>
          <p:cNvPr id="15" name="Platshållare för innehåll 3">
            <a:extLst>
              <a:ext uri="{FF2B5EF4-FFF2-40B4-BE49-F238E27FC236}">
                <a16:creationId xmlns:a16="http://schemas.microsoft.com/office/drawing/2014/main" id="{828E8D28-4323-43D7-442B-DDFBD4DACDED}"/>
              </a:ext>
            </a:extLst>
          </p:cNvPr>
          <p:cNvSpPr>
            <a:spLocks noGrp="1"/>
          </p:cNvSpPr>
          <p:nvPr>
            <p:ph sz="half" idx="2"/>
          </p:nvPr>
        </p:nvSpPr>
        <p:spPr>
          <a:xfrm>
            <a:off x="6233700" y="956944"/>
            <a:ext cx="5538846" cy="5711889"/>
          </a:xfrm>
          <a:solidFill>
            <a:schemeClr val="accent1">
              <a:lumMod val="40000"/>
              <a:lumOff val="60000"/>
            </a:schemeClr>
          </a:solidFill>
        </p:spPr>
        <p:txBody>
          <a:bodyPr>
            <a:normAutofit/>
          </a:bodyPr>
          <a:lstStyle/>
          <a:p>
            <a:pPr marL="0" indent="0">
              <a:buClr>
                <a:schemeClr val="tx1"/>
              </a:buClr>
              <a:buNone/>
            </a:pPr>
            <a:r>
              <a:rPr lang="sv-SE" sz="1200" b="1" dirty="0"/>
              <a:t>Uppdrag hemsjukvård</a:t>
            </a:r>
          </a:p>
          <a:p>
            <a:pPr marL="0" indent="0">
              <a:buNone/>
            </a:pPr>
            <a:r>
              <a:rPr lang="sv-SE" sz="1000" dirty="0"/>
              <a:t>Kommunerna och regionen har gemensamt ansvar för sjukvård i hemmet. Hemsjukvårdsavtalet reglerar ansvarsfördelningen. I beskrivningen av uppdraget till hemsjukvården ska information om vem som ska ansvara för uppföljningen tydligt framgå.</a:t>
            </a:r>
          </a:p>
          <a:p>
            <a:pPr marL="0" indent="0">
              <a:buNone/>
            </a:pPr>
            <a:r>
              <a:rPr lang="sv-SE" sz="1000" dirty="0"/>
              <a:t>För att beskriva och förmedla ett uppdrag till hemsjukvården används journalmallen </a:t>
            </a:r>
            <a:r>
              <a:rPr lang="sv-SE" sz="1000" i="1" dirty="0"/>
              <a:t>Uppdrag hemsjukvård </a:t>
            </a:r>
            <a:r>
              <a:rPr lang="sv-SE" sz="1000" dirty="0"/>
              <a:t>i Cosmic. Anteckningen speglas i Link, i fliken </a:t>
            </a:r>
            <a:r>
              <a:rPr lang="sv-SE" sz="1000" i="1" dirty="0"/>
              <a:t>Journal</a:t>
            </a:r>
            <a:r>
              <a:rPr lang="sv-SE" sz="1000" dirty="0"/>
              <a:t> för hälso- och sjukvårdspersonal i kommunen. Skicka ett meddelande med titeln </a:t>
            </a:r>
            <a:r>
              <a:rPr lang="sv-SE" sz="1000" i="1" dirty="0"/>
              <a:t>Uppdrag hemsjukvård </a:t>
            </a:r>
            <a:r>
              <a:rPr lang="sv-SE" sz="1000" dirty="0"/>
              <a:t>för att uppmärksamma hemsjukvården på att uppdrag finns. Det är viktigt att det anges i meddelandet vem uppdraget riktar sig till samt datum som anteckningen är skriven. Använd fras </a:t>
            </a:r>
            <a:r>
              <a:rPr lang="sv-SE" sz="1000" i="1" dirty="0" err="1"/>
              <a:t>lihsv</a:t>
            </a:r>
            <a:r>
              <a:rPr lang="sv-SE" sz="1000" dirty="0"/>
              <a:t>. Uppdraget ska återrapporteras av uppdragsmottagaren genom att svara på meddelandet.</a:t>
            </a:r>
          </a:p>
          <a:p>
            <a:pPr marL="0" indent="0">
              <a:buNone/>
            </a:pPr>
            <a:br>
              <a:rPr lang="sv-SE" sz="900" b="1" dirty="0"/>
            </a:br>
            <a:endParaRPr lang="sv-SE" sz="900" b="1" dirty="0"/>
          </a:p>
          <a:p>
            <a:pPr marL="0" indent="0">
              <a:buNone/>
            </a:pPr>
            <a:endParaRPr lang="sv-SE" sz="900" b="1" dirty="0"/>
          </a:p>
          <a:p>
            <a:pPr marL="0" indent="0">
              <a:buNone/>
            </a:pPr>
            <a:endParaRPr lang="sv-SE" sz="900" b="1" dirty="0"/>
          </a:p>
          <a:p>
            <a:pPr marL="0" indent="0">
              <a:buNone/>
            </a:pPr>
            <a:endParaRPr lang="sv-SE" sz="900" b="1" dirty="0"/>
          </a:p>
          <a:p>
            <a:pPr marL="0" indent="0">
              <a:buNone/>
            </a:pPr>
            <a:r>
              <a:rPr lang="sv-SE" sz="1200" b="1" dirty="0"/>
              <a:t>Exempel</a:t>
            </a:r>
          </a:p>
        </p:txBody>
      </p:sp>
      <p:sp>
        <p:nvSpPr>
          <p:cNvPr id="6" name="Platshållare för innehåll 2">
            <a:extLst>
              <a:ext uri="{FF2B5EF4-FFF2-40B4-BE49-F238E27FC236}">
                <a16:creationId xmlns:a16="http://schemas.microsoft.com/office/drawing/2014/main" id="{623B76F7-D309-02E7-16BF-AE91EFD10446}"/>
              </a:ext>
            </a:extLst>
          </p:cNvPr>
          <p:cNvSpPr>
            <a:spLocks noGrp="1"/>
          </p:cNvSpPr>
          <p:nvPr>
            <p:ph sz="half" idx="1"/>
          </p:nvPr>
        </p:nvSpPr>
        <p:spPr>
          <a:xfrm>
            <a:off x="276955" y="956943"/>
            <a:ext cx="5349089" cy="5711890"/>
          </a:xfrm>
          <a:solidFill>
            <a:schemeClr val="accent1">
              <a:lumMod val="20000"/>
              <a:lumOff val="80000"/>
            </a:schemeClr>
          </a:solidFill>
        </p:spPr>
        <p:txBody>
          <a:bodyPr>
            <a:normAutofit/>
          </a:bodyPr>
          <a:lstStyle/>
          <a:p>
            <a:pPr marL="0" indent="0">
              <a:buNone/>
            </a:pPr>
            <a:r>
              <a:rPr lang="sv-SE" sz="1200" b="1" dirty="0"/>
              <a:t>Egenvårdsbedömning och planering</a:t>
            </a:r>
          </a:p>
          <a:p>
            <a:pPr marL="0" indent="0">
              <a:buNone/>
            </a:pPr>
            <a:r>
              <a:rPr lang="sv-SE" sz="1000" dirty="0"/>
              <a:t>Med egenvård avses en hälso- och sjukvårdsåtgärd som legitimerad hälso- och sjukvårdspersonal har bedömt att en patient kan utföra själv eller med hjälp av någon annan. Det kan till exempel vara att själv ta ett ordinerat läkemedel eller att göra övningar som har rekommenderats av en fysioterapeut. </a:t>
            </a:r>
          </a:p>
          <a:p>
            <a:pPr marL="0" indent="0">
              <a:buNone/>
            </a:pPr>
            <a:r>
              <a:rPr lang="sv-SE" sz="1000" dirty="0"/>
              <a:t>För att dokumentera en bedömning samt planera hälso- och sjukvårdsåtgärder som egenvård används journalmallen </a:t>
            </a:r>
            <a:r>
              <a:rPr lang="sv-SE" sz="1000" i="1" dirty="0"/>
              <a:t>Egenvårdsbedömning och planering </a:t>
            </a:r>
            <a:r>
              <a:rPr lang="sv-SE" sz="1000" dirty="0"/>
              <a:t>i Cosmic</a:t>
            </a:r>
            <a:r>
              <a:rPr lang="sv-SE" sz="1000" i="1" dirty="0"/>
              <a:t>. </a:t>
            </a:r>
            <a:r>
              <a:rPr lang="sv-SE" sz="1000" dirty="0"/>
              <a:t>Anteckningen skrivs ut och lämnas till patienten vid behov. </a:t>
            </a:r>
          </a:p>
          <a:p>
            <a:pPr marL="0" indent="0">
              <a:buNone/>
            </a:pPr>
            <a:r>
              <a:rPr lang="sv-SE" sz="1000" dirty="0"/>
              <a:t>Egenvårdsbedömningen och planeringen kan utgöra underlag för bedömning av biståndsinsatser. Anteckningen speglas i Link, i fliken </a:t>
            </a:r>
            <a:r>
              <a:rPr lang="sv-SE" sz="1000" i="1" dirty="0"/>
              <a:t>Journal</a:t>
            </a:r>
            <a:r>
              <a:rPr lang="sv-SE" sz="1000" dirty="0"/>
              <a:t> för hälso- och sjukvårdspersonal och biståndshandläggare i kommunen. Skicka ett meddelande med titeln </a:t>
            </a:r>
            <a:r>
              <a:rPr lang="sv-SE" sz="1000" i="1" dirty="0"/>
              <a:t>Egenvårdsbedömning</a:t>
            </a:r>
            <a:r>
              <a:rPr lang="sv-SE" sz="1000" dirty="0"/>
              <a:t> för att uppmärksamma biståndshandläggaren på att underlaget finns.</a:t>
            </a:r>
            <a:endParaRPr lang="sv-SE" sz="1200" b="1" dirty="0"/>
          </a:p>
          <a:p>
            <a:pPr marL="0" indent="0">
              <a:buNone/>
            </a:pPr>
            <a:endParaRPr lang="sv-SE" sz="2200" b="1" dirty="0"/>
          </a:p>
          <a:p>
            <a:pPr marL="0" indent="0">
              <a:buNone/>
            </a:pPr>
            <a:endParaRPr lang="sv-SE" sz="1200" b="1" dirty="0"/>
          </a:p>
          <a:p>
            <a:pPr marL="0" indent="0">
              <a:buNone/>
            </a:pPr>
            <a:r>
              <a:rPr lang="sv-SE" sz="1200" b="1" dirty="0"/>
              <a:t>Exempel</a:t>
            </a:r>
          </a:p>
        </p:txBody>
      </p:sp>
      <p:pic>
        <p:nvPicPr>
          <p:cNvPr id="3" name="Bildobjekt 2">
            <a:extLst>
              <a:ext uri="{FF2B5EF4-FFF2-40B4-BE49-F238E27FC236}">
                <a16:creationId xmlns:a16="http://schemas.microsoft.com/office/drawing/2014/main" id="{402826DF-A820-418D-895C-2D219CEBAE4A}"/>
              </a:ext>
            </a:extLst>
          </p:cNvPr>
          <p:cNvPicPr>
            <a:picLocks noChangeAspect="1"/>
          </p:cNvPicPr>
          <p:nvPr/>
        </p:nvPicPr>
        <p:blipFill>
          <a:blip r:embed="rId3"/>
          <a:stretch>
            <a:fillRect/>
          </a:stretch>
        </p:blipFill>
        <p:spPr>
          <a:xfrm>
            <a:off x="276955" y="4067873"/>
            <a:ext cx="5502568" cy="2600960"/>
          </a:xfrm>
          <a:prstGeom prst="rect">
            <a:avLst/>
          </a:prstGeom>
        </p:spPr>
      </p:pic>
      <p:pic>
        <p:nvPicPr>
          <p:cNvPr id="4" name="Bildobjekt 3">
            <a:extLst>
              <a:ext uri="{FF2B5EF4-FFF2-40B4-BE49-F238E27FC236}">
                <a16:creationId xmlns:a16="http://schemas.microsoft.com/office/drawing/2014/main" id="{445A1F9C-1B0F-802F-A673-82CEF075B5D2}"/>
              </a:ext>
            </a:extLst>
          </p:cNvPr>
          <p:cNvPicPr>
            <a:picLocks noChangeAspect="1"/>
          </p:cNvPicPr>
          <p:nvPr/>
        </p:nvPicPr>
        <p:blipFill>
          <a:blip r:embed="rId4"/>
          <a:stretch>
            <a:fillRect/>
          </a:stretch>
        </p:blipFill>
        <p:spPr>
          <a:xfrm>
            <a:off x="6233700" y="4067873"/>
            <a:ext cx="5681345" cy="2438400"/>
          </a:xfrm>
          <a:prstGeom prst="rect">
            <a:avLst/>
          </a:prstGeom>
        </p:spPr>
      </p:pic>
      <p:sp>
        <p:nvSpPr>
          <p:cNvPr id="5" name="textruta 4">
            <a:extLst>
              <a:ext uri="{FF2B5EF4-FFF2-40B4-BE49-F238E27FC236}">
                <a16:creationId xmlns:a16="http://schemas.microsoft.com/office/drawing/2014/main" id="{E843A5F9-C7DF-C37B-642E-EC6E2B227183}"/>
              </a:ext>
            </a:extLst>
          </p:cNvPr>
          <p:cNvSpPr txBox="1"/>
          <p:nvPr/>
        </p:nvSpPr>
        <p:spPr>
          <a:xfrm>
            <a:off x="3867021" y="3094474"/>
            <a:ext cx="4581525" cy="677108"/>
          </a:xfrm>
          <a:prstGeom prst="rect">
            <a:avLst/>
          </a:prstGeom>
          <a:solidFill>
            <a:schemeClr val="bg2">
              <a:lumMod val="75000"/>
            </a:schemeClr>
          </a:solidFill>
          <a:ln>
            <a:solidFill>
              <a:schemeClr val="tx1"/>
            </a:solidFill>
          </a:ln>
          <a:scene3d>
            <a:camera prst="orthographicFront"/>
            <a:lightRig rig="threePt" dir="t"/>
          </a:scene3d>
          <a:sp3d>
            <a:bevelT prst="angle"/>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Obs! </a:t>
            </a:r>
            <a:r>
              <a:rPr kumimoji="0" lang="sv-SE" sz="1200" b="0" i="0" u="none" strike="noStrike" kern="1200" cap="none" spc="0" normalizeH="0" baseline="0" noProof="0">
                <a:ln>
                  <a:noFill/>
                </a:ln>
                <a:solidFill>
                  <a:prstClr val="black"/>
                </a:solidFill>
                <a:effectLst/>
                <a:uLnTx/>
                <a:uFillTx/>
                <a:latin typeface="Arial"/>
                <a:ea typeface="+mn-ea"/>
                <a:cs typeface="+mn-cs"/>
              </a:rPr>
              <a:t>Viktigt att </a:t>
            </a:r>
            <a:r>
              <a:rPr kumimoji="0" lang="sv-SE" sz="1200" b="1" i="0" u="none" strike="noStrike" kern="1200" cap="none" spc="0" normalizeH="0" baseline="0" noProof="0">
                <a:ln>
                  <a:noFill/>
                </a:ln>
                <a:solidFill>
                  <a:prstClr val="black"/>
                </a:solidFill>
                <a:effectLst/>
                <a:uLnTx/>
                <a:uFillTx/>
                <a:latin typeface="Arial"/>
                <a:ea typeface="+mn-ea"/>
                <a:cs typeface="+mn-cs"/>
              </a:rPr>
              <a:t>Säkerställa </a:t>
            </a:r>
            <a:r>
              <a:rPr kumimoji="0" lang="sv-SE" sz="1200" b="1" i="0" u="none" strike="noStrike" kern="1200" cap="none" spc="0" normalizeH="0" baseline="0" noProof="0" dirty="0">
                <a:ln>
                  <a:noFill/>
                </a:ln>
                <a:solidFill>
                  <a:prstClr val="black"/>
                </a:solidFill>
                <a:effectLst/>
                <a:uLnTx/>
                <a:uFillTx/>
                <a:latin typeface="Arial"/>
                <a:ea typeface="+mn-ea"/>
                <a:cs typeface="+mn-cs"/>
              </a:rPr>
              <a:t>rätt aktör </a:t>
            </a:r>
            <a:r>
              <a:rPr kumimoji="0" lang="sv-SE" sz="1200" b="0" i="0" u="none" strike="noStrike" kern="1200" cap="none" spc="0" normalizeH="0" baseline="0" noProof="0" dirty="0">
                <a:ln>
                  <a:noFill/>
                </a:ln>
                <a:solidFill>
                  <a:prstClr val="black"/>
                </a:solidFill>
                <a:effectLst/>
                <a:uLnTx/>
                <a:uFillTx/>
                <a:latin typeface="Arial"/>
                <a:ea typeface="+mn-ea"/>
                <a:cs typeface="+mn-cs"/>
              </a:rPr>
              <a:t>i samordningsärendet!</a:t>
            </a:r>
            <a:br>
              <a:rPr kumimoji="0" lang="sv-SE" sz="1200" b="0" i="0" u="none" strike="noStrike" kern="1200" cap="none" spc="0" normalizeH="0" baseline="0" noProof="0" dirty="0">
                <a:ln>
                  <a:noFill/>
                </a:ln>
                <a:solidFill>
                  <a:prstClr val="black"/>
                </a:solidFill>
                <a:effectLst/>
                <a:uLnTx/>
                <a:uFillTx/>
                <a:latin typeface="Arial"/>
                <a:ea typeface="+mn-ea"/>
                <a:cs typeface="+mn-cs"/>
              </a:rPr>
            </a:br>
            <a:endParaRPr kumimoji="0" lang="sv-SE" sz="200"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r"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Hemsjukvårdsenhet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sym typeface="Wingdings" panose="05000000000000000000" pitchFamily="2" charset="2"/>
              </a:rPr>
              <a:t> Biståndsenhet</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6408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30F641-2799-E5C3-E227-C410117E20FF}"/>
              </a:ext>
            </a:extLst>
          </p:cNvPr>
          <p:cNvSpPr>
            <a:spLocks noGrp="1"/>
          </p:cNvSpPr>
          <p:nvPr>
            <p:ph type="title"/>
          </p:nvPr>
        </p:nvSpPr>
        <p:spPr/>
        <p:txBody>
          <a:bodyPr>
            <a:normAutofit fontScale="90000"/>
          </a:bodyPr>
          <a:lstStyle/>
          <a:p>
            <a:r>
              <a:rPr lang="sv-SE">
                <a:cs typeface="Arial"/>
              </a:rPr>
              <a:t>Uppdrag hemsjukvård efter utskrivning</a:t>
            </a:r>
            <a:endParaRPr lang="sv-SE"/>
          </a:p>
        </p:txBody>
      </p:sp>
      <p:sp>
        <p:nvSpPr>
          <p:cNvPr id="3" name="Platshållare för innehåll 2">
            <a:extLst>
              <a:ext uri="{FF2B5EF4-FFF2-40B4-BE49-F238E27FC236}">
                <a16:creationId xmlns:a16="http://schemas.microsoft.com/office/drawing/2014/main" id="{22A41DC0-3AEC-6C74-69EA-0EB25CD4C849}"/>
              </a:ext>
            </a:extLst>
          </p:cNvPr>
          <p:cNvSpPr>
            <a:spLocks noGrp="1"/>
          </p:cNvSpPr>
          <p:nvPr>
            <p:ph idx="1"/>
          </p:nvPr>
        </p:nvSpPr>
        <p:spPr/>
        <p:txBody>
          <a:bodyPr vert="horz" lIns="91440" tIns="45720" rIns="91440" bIns="45720" rtlCol="0" anchor="t">
            <a:normAutofit/>
          </a:bodyPr>
          <a:lstStyle/>
          <a:p>
            <a:r>
              <a:rPr lang="sv-SE" sz="2400"/>
              <a:t>Det går inte att skapa ett samordningsärende från en slutenvårdsenhet när patienten är utskriven.</a:t>
            </a:r>
            <a:endParaRPr lang="sv-SE" sz="2400">
              <a:cs typeface="Arial"/>
            </a:endParaRPr>
          </a:p>
          <a:p>
            <a:r>
              <a:rPr lang="sv-SE" sz="2400"/>
              <a:t>Om man måste skapa ett samordningsärende behöver man vara inloggad på en öppenvårdsenhet.</a:t>
            </a:r>
            <a:endParaRPr lang="en-US" sz="2400" dirty="0">
              <a:cs typeface="Arial"/>
            </a:endParaRPr>
          </a:p>
          <a:p>
            <a:pPr marL="0" indent="0">
              <a:buNone/>
            </a:pPr>
            <a:r>
              <a:rPr lang="en-US" sz="2400" dirty="0"/>
              <a:t> </a:t>
            </a:r>
            <a:r>
              <a:rPr lang="en-US" sz="2400" dirty="0" err="1"/>
              <a:t>Exempel</a:t>
            </a:r>
            <a:r>
              <a:rPr lang="en-US" sz="2400" dirty="0"/>
              <a:t>: </a:t>
            </a:r>
            <a:endParaRPr lang="en-US" sz="2400" dirty="0">
              <a:cs typeface="Arial"/>
            </a:endParaRPr>
          </a:p>
          <a:p>
            <a:pPr lvl="2">
              <a:buFont typeface="Courier New" panose="020B0604020202020204" pitchFamily="34" charset="0"/>
              <a:buChar char="o"/>
            </a:pPr>
            <a:r>
              <a:rPr lang="en-US" sz="2400" dirty="0" err="1"/>
              <a:t>Specialiserad</a:t>
            </a:r>
            <a:r>
              <a:rPr lang="en-US" sz="2400" dirty="0"/>
              <a:t> </a:t>
            </a:r>
            <a:r>
              <a:rPr lang="en-US" sz="2400" dirty="0" err="1"/>
              <a:t>öppenvård</a:t>
            </a:r>
            <a:endParaRPr lang="en-US" sz="2400">
              <a:cs typeface="Arial"/>
            </a:endParaRPr>
          </a:p>
          <a:p>
            <a:pPr lvl="2">
              <a:buFont typeface="Courier New" panose="020B0604020202020204" pitchFamily="34" charset="0"/>
              <a:buChar char="o"/>
            </a:pPr>
            <a:r>
              <a:rPr lang="en-US" sz="2400" dirty="0" err="1"/>
              <a:t>Vårdcentral</a:t>
            </a:r>
            <a:endParaRPr lang="en-US" sz="2400" dirty="0" err="1">
              <a:cs typeface="Arial"/>
            </a:endParaRPr>
          </a:p>
          <a:p>
            <a:pPr lvl="2">
              <a:buFont typeface="Courier New" panose="020B0604020202020204" pitchFamily="34" charset="0"/>
              <a:buChar char="o"/>
            </a:pPr>
            <a:r>
              <a:rPr lang="en-US" sz="2400" dirty="0" err="1"/>
              <a:t>Hemsjukvårdsenhet</a:t>
            </a:r>
            <a:br>
              <a:rPr lang="en-US" sz="2400" dirty="0"/>
            </a:br>
            <a:endParaRPr lang="en-US">
              <a:cs typeface="Arial"/>
            </a:endParaRPr>
          </a:p>
          <a:p>
            <a:endParaRPr lang="sv-SE" dirty="0">
              <a:cs typeface="Arial"/>
            </a:endParaRPr>
          </a:p>
        </p:txBody>
      </p:sp>
      <p:sp>
        <p:nvSpPr>
          <p:cNvPr id="4" name="Platshållare för datum 3">
            <a:extLst>
              <a:ext uri="{FF2B5EF4-FFF2-40B4-BE49-F238E27FC236}">
                <a16:creationId xmlns:a16="http://schemas.microsoft.com/office/drawing/2014/main" id="{FB0094A7-1190-21E3-F174-B8DDDB0363D0}"/>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92E2FA23-B4DD-FB1C-8287-AA9E1EEECBD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58711FC5-D57E-2412-A6F3-679B76054446}"/>
              </a:ext>
            </a:extLst>
          </p:cNvPr>
          <p:cNvSpPr>
            <a:spLocks noGrp="1"/>
          </p:cNvSpPr>
          <p:nvPr>
            <p:ph type="sldNum" sz="quarter" idx="12"/>
          </p:nvPr>
        </p:nvSpPr>
        <p:spPr/>
        <p:txBody>
          <a:bodyPr/>
          <a:lstStyle/>
          <a:p>
            <a:fld id="{130DDE8C-17E0-4539-9C15-C1E9D231907F}" type="slidenum">
              <a:rPr lang="sv-SE" smtClean="0"/>
              <a:pPr/>
              <a:t>12</a:t>
            </a:fld>
            <a:endParaRPr lang="sv-SE" dirty="0"/>
          </a:p>
        </p:txBody>
      </p:sp>
    </p:spTree>
    <p:extLst>
      <p:ext uri="{BB962C8B-B14F-4D97-AF65-F5344CB8AC3E}">
        <p14:creationId xmlns:p14="http://schemas.microsoft.com/office/powerpoint/2010/main" val="185740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8CF83A-386D-6B5D-F2A7-942AB575293C}"/>
              </a:ext>
            </a:extLst>
          </p:cNvPr>
          <p:cNvSpPr>
            <a:spLocks noGrp="1"/>
          </p:cNvSpPr>
          <p:nvPr>
            <p:ph type="title"/>
          </p:nvPr>
        </p:nvSpPr>
        <p:spPr/>
        <p:txBody>
          <a:bodyPr/>
          <a:lstStyle/>
          <a:p>
            <a:r>
              <a:rPr lang="sv-SE" dirty="0">
                <a:cs typeface="Arial"/>
              </a:rPr>
              <a:t>1177 Journal</a:t>
            </a:r>
            <a:endParaRPr lang="sv-SE" dirty="0"/>
          </a:p>
        </p:txBody>
      </p:sp>
      <p:sp>
        <p:nvSpPr>
          <p:cNvPr id="3" name="Platshållare för innehåll 2">
            <a:extLst>
              <a:ext uri="{FF2B5EF4-FFF2-40B4-BE49-F238E27FC236}">
                <a16:creationId xmlns:a16="http://schemas.microsoft.com/office/drawing/2014/main" id="{594E762C-D919-D92F-AFCA-DB313E2D7E42}"/>
              </a:ext>
            </a:extLst>
          </p:cNvPr>
          <p:cNvSpPr>
            <a:spLocks noGrp="1"/>
          </p:cNvSpPr>
          <p:nvPr>
            <p:ph idx="1"/>
          </p:nvPr>
        </p:nvSpPr>
        <p:spPr>
          <a:xfrm>
            <a:off x="1009873" y="2005423"/>
            <a:ext cx="9564367" cy="4351337"/>
          </a:xfrm>
        </p:spPr>
        <p:txBody>
          <a:bodyPr vert="horz" lIns="91440" tIns="45720" rIns="91440" bIns="45720" rtlCol="0" anchor="t">
            <a:normAutofit/>
          </a:bodyPr>
          <a:lstStyle/>
          <a:p>
            <a:pPr marL="0" indent="0">
              <a:buNone/>
            </a:pPr>
            <a:r>
              <a:rPr lang="sv-SE" dirty="0">
                <a:cs typeface="Arial"/>
              </a:rPr>
              <a:t>Vårdplaner speglas </a:t>
            </a:r>
            <a:r>
              <a:rPr lang="sv-SE" u="sng" dirty="0">
                <a:cs typeface="Arial"/>
              </a:rPr>
              <a:t>inte</a:t>
            </a:r>
            <a:r>
              <a:rPr lang="sv-SE" dirty="0">
                <a:cs typeface="Arial"/>
              </a:rPr>
              <a:t> på 1177 Journal i dagsläget</a:t>
            </a:r>
            <a:br>
              <a:rPr lang="sv-SE" dirty="0">
                <a:cs typeface="Arial"/>
              </a:rPr>
            </a:br>
            <a:endParaRPr lang="sv-SE" dirty="0">
              <a:cs typeface="Arial"/>
            </a:endParaRPr>
          </a:p>
          <a:p>
            <a:pPr lvl="1">
              <a:buFont typeface="Courier New" panose="020B0604020202020204" pitchFamily="34" charset="0"/>
              <a:buChar char="o"/>
            </a:pPr>
            <a:r>
              <a:rPr lang="sv-SE" sz="2800" dirty="0">
                <a:cs typeface="Arial"/>
              </a:rPr>
              <a:t>Samordnad individuell plan (SIP)</a:t>
            </a:r>
          </a:p>
          <a:p>
            <a:pPr lvl="1">
              <a:buFont typeface="Courier New" panose="020B0604020202020204" pitchFamily="34" charset="0"/>
              <a:buChar char="o"/>
            </a:pPr>
            <a:r>
              <a:rPr lang="sv-SE" sz="2800" dirty="0">
                <a:cs typeface="Arial"/>
              </a:rPr>
              <a:t>Utskrivningsplan</a:t>
            </a:r>
          </a:p>
          <a:p>
            <a:pPr lvl="1">
              <a:buFont typeface="Courier New" panose="020B0604020202020204" pitchFamily="34" charset="0"/>
              <a:buChar char="o"/>
            </a:pPr>
            <a:r>
              <a:rPr lang="sv-SE" sz="2800" dirty="0">
                <a:cs typeface="Arial"/>
              </a:rPr>
              <a:t>Samordnad vårdplan LPT/LRV</a:t>
            </a:r>
          </a:p>
          <a:p>
            <a:pPr lvl="1">
              <a:buFont typeface="Courier New" panose="020B0604020202020204" pitchFamily="34" charset="0"/>
              <a:buChar char="o"/>
            </a:pPr>
            <a:r>
              <a:rPr lang="sv-SE" sz="2800" dirty="0">
                <a:cs typeface="Arial"/>
              </a:rPr>
              <a:t>Uppföljning samordnad vårdplan LPT/LRV</a:t>
            </a:r>
          </a:p>
        </p:txBody>
      </p:sp>
      <p:sp>
        <p:nvSpPr>
          <p:cNvPr id="4" name="Platshållare för datum 3">
            <a:extLst>
              <a:ext uri="{FF2B5EF4-FFF2-40B4-BE49-F238E27FC236}">
                <a16:creationId xmlns:a16="http://schemas.microsoft.com/office/drawing/2014/main" id="{48336843-C716-51F0-3878-73B3F40B1C97}"/>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A45399F8-EE96-36EB-8997-7FE3424CD131}"/>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ED30436-3BF6-8984-E47A-A755A24D20AA}"/>
              </a:ext>
            </a:extLst>
          </p:cNvPr>
          <p:cNvSpPr>
            <a:spLocks noGrp="1"/>
          </p:cNvSpPr>
          <p:nvPr>
            <p:ph type="sldNum" sz="quarter" idx="12"/>
          </p:nvPr>
        </p:nvSpPr>
        <p:spPr/>
        <p:txBody>
          <a:bodyPr/>
          <a:lstStyle/>
          <a:p>
            <a:fld id="{130DDE8C-17E0-4539-9C15-C1E9D231907F}" type="slidenum">
              <a:rPr lang="sv-SE" smtClean="0"/>
              <a:pPr/>
              <a:t>13</a:t>
            </a:fld>
            <a:endParaRPr lang="sv-SE" dirty="0"/>
          </a:p>
        </p:txBody>
      </p:sp>
    </p:spTree>
    <p:extLst>
      <p:ext uri="{BB962C8B-B14F-4D97-AF65-F5344CB8AC3E}">
        <p14:creationId xmlns:p14="http://schemas.microsoft.com/office/powerpoint/2010/main" val="395610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718998-1B9B-E299-D2B7-938778A39C26}"/>
              </a:ext>
            </a:extLst>
          </p:cNvPr>
          <p:cNvSpPr>
            <a:spLocks noGrp="1"/>
          </p:cNvSpPr>
          <p:nvPr>
            <p:ph type="title"/>
          </p:nvPr>
        </p:nvSpPr>
        <p:spPr/>
        <p:txBody>
          <a:bodyPr/>
          <a:lstStyle/>
          <a:p>
            <a:r>
              <a:rPr lang="sv-SE" dirty="0"/>
              <a:t>Avsluta samordningsärende</a:t>
            </a:r>
          </a:p>
        </p:txBody>
      </p:sp>
      <p:sp>
        <p:nvSpPr>
          <p:cNvPr id="3" name="Platshållare för innehåll 2">
            <a:extLst>
              <a:ext uri="{FF2B5EF4-FFF2-40B4-BE49-F238E27FC236}">
                <a16:creationId xmlns:a16="http://schemas.microsoft.com/office/drawing/2014/main" id="{76AF74D8-9519-E3BF-4E5E-CE8138727DFE}"/>
              </a:ext>
            </a:extLst>
          </p:cNvPr>
          <p:cNvSpPr>
            <a:spLocks noGrp="1"/>
          </p:cNvSpPr>
          <p:nvPr>
            <p:ph idx="1"/>
          </p:nvPr>
        </p:nvSpPr>
        <p:spPr>
          <a:xfrm>
            <a:off x="410546" y="1825625"/>
            <a:ext cx="11552853" cy="4351337"/>
          </a:xfrm>
        </p:spPr>
        <p:txBody>
          <a:bodyPr/>
          <a:lstStyle/>
          <a:p>
            <a:r>
              <a:rPr lang="sv-SE" dirty="0"/>
              <a:t>Grundregel – avsluta inte ärendet</a:t>
            </a:r>
          </a:p>
          <a:p>
            <a:pPr lvl="1">
              <a:buFont typeface="Wingdings" panose="05000000000000000000" pitchFamily="2" charset="2"/>
              <a:buChar char="ü"/>
            </a:pPr>
            <a:r>
              <a:rPr lang="sv-SE" dirty="0"/>
              <a:t>Ha inte för bråttom att avsluta ärende när du tycker att inget samordningsbehov finns </a:t>
            </a:r>
          </a:p>
          <a:p>
            <a:pPr lvl="1">
              <a:buFont typeface="Wingdings" panose="05000000000000000000" pitchFamily="2" charset="2"/>
              <a:buChar char="ü"/>
            </a:pPr>
            <a:r>
              <a:rPr lang="sv-SE" dirty="0"/>
              <a:t>Man ska inte avsluta tidigare ärende för att påbörja ett nytt vid inskrivning </a:t>
            </a:r>
            <a:r>
              <a:rPr lang="sv-SE" dirty="0">
                <a:sym typeface="Wingdings" panose="05000000000000000000" pitchFamily="2" charset="2"/>
              </a:rPr>
              <a:t> svara </a:t>
            </a:r>
            <a:r>
              <a:rPr lang="sv-SE" i="1" dirty="0">
                <a:sym typeface="Wingdings" panose="05000000000000000000" pitchFamily="2" charset="2"/>
              </a:rPr>
              <a:t>Ja </a:t>
            </a:r>
            <a:r>
              <a:rPr lang="sv-SE" dirty="0">
                <a:sym typeface="Wingdings" panose="05000000000000000000" pitchFamily="2" charset="2"/>
              </a:rPr>
              <a:t>på frågan ”det finns redan ett pågående samordningsärende…</a:t>
            </a:r>
            <a:endParaRPr lang="sv-SE" dirty="0"/>
          </a:p>
          <a:p>
            <a:endParaRPr lang="sv-SE" dirty="0"/>
          </a:p>
          <a:p>
            <a:r>
              <a:rPr lang="sv-SE" dirty="0"/>
              <a:t>Avsluta vid:</a:t>
            </a:r>
          </a:p>
          <a:p>
            <a:pPr lvl="1">
              <a:buFont typeface="Wingdings" panose="05000000000000000000" pitchFamily="2" charset="2"/>
              <a:buChar char="ü"/>
            </a:pPr>
            <a:r>
              <a:rPr lang="sv-SE" dirty="0"/>
              <a:t> Avliden</a:t>
            </a:r>
          </a:p>
          <a:p>
            <a:pPr lvl="1">
              <a:buFont typeface="Wingdings" panose="05000000000000000000" pitchFamily="2" charset="2"/>
              <a:buChar char="ü"/>
            </a:pPr>
            <a:r>
              <a:rPr lang="sv-SE" dirty="0"/>
              <a:t> Uppdrag HSV gällande vaccination – </a:t>
            </a:r>
            <a:r>
              <a:rPr lang="sv-SE" sz="1800" dirty="0"/>
              <a:t>inget ytterligare samordningsbehov finns</a:t>
            </a:r>
          </a:p>
          <a:p>
            <a:pPr lvl="1">
              <a:buFont typeface="Wingdings" panose="05000000000000000000" pitchFamily="2" charset="2"/>
              <a:buChar char="ü"/>
            </a:pPr>
            <a:r>
              <a:rPr lang="sv-SE" dirty="0"/>
              <a:t> Patienten återtar samtycke till informationsdelning</a:t>
            </a:r>
          </a:p>
        </p:txBody>
      </p:sp>
      <p:sp>
        <p:nvSpPr>
          <p:cNvPr id="4" name="Platshållare för datum 3">
            <a:extLst>
              <a:ext uri="{FF2B5EF4-FFF2-40B4-BE49-F238E27FC236}">
                <a16:creationId xmlns:a16="http://schemas.microsoft.com/office/drawing/2014/main" id="{E8122FD5-6816-9C22-4181-2259C6DF02A2}"/>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BCE7F825-8E8F-FD34-2735-18DCFE3B9F32}"/>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A5BC9173-D6D5-3723-AFDC-855B16520C8D}"/>
              </a:ext>
            </a:extLst>
          </p:cNvPr>
          <p:cNvSpPr>
            <a:spLocks noGrp="1"/>
          </p:cNvSpPr>
          <p:nvPr>
            <p:ph type="sldNum" sz="quarter" idx="12"/>
          </p:nvPr>
        </p:nvSpPr>
        <p:spPr/>
        <p:txBody>
          <a:bodyPr/>
          <a:lstStyle/>
          <a:p>
            <a:fld id="{130DDE8C-17E0-4539-9C15-C1E9D231907F}" type="slidenum">
              <a:rPr lang="sv-SE" smtClean="0"/>
              <a:pPr/>
              <a:t>14</a:t>
            </a:fld>
            <a:endParaRPr lang="sv-SE" dirty="0"/>
          </a:p>
        </p:txBody>
      </p:sp>
    </p:spTree>
    <p:extLst>
      <p:ext uri="{BB962C8B-B14F-4D97-AF65-F5344CB8AC3E}">
        <p14:creationId xmlns:p14="http://schemas.microsoft.com/office/powerpoint/2010/main" val="317311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ctr"/>
            <a:r>
              <a:rPr lang="sv-SE" b="1" dirty="0">
                <a:solidFill>
                  <a:srgbClr val="F15060"/>
                </a:solidFill>
                <a:latin typeface="Arial"/>
              </a:rPr>
              <a:t>Diskussion</a:t>
            </a:r>
            <a:endParaRPr lang="sv-SE" b="1" dirty="0">
              <a:solidFill>
                <a:schemeClr val="tx2"/>
              </a:solidFill>
              <a:ea typeface="Calibri Light" panose="020F0302020204030204"/>
              <a:cs typeface="Calibri Light" panose="020F0302020204030204"/>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rcRect r="2422" b="374"/>
          <a:stretch>
            <a:fillRect/>
          </a:stretch>
        </p:blipFill>
        <p:spPr>
          <a:xfrm>
            <a:off x="4694836" y="1322531"/>
            <a:ext cx="2412522" cy="2277732"/>
          </a:xfrm>
          <a:prstGeom prst="rect">
            <a:avLst/>
          </a:prstGeom>
        </p:spPr>
      </p:pic>
      <p:sp>
        <p:nvSpPr>
          <p:cNvPr id="3" name="textruta 2">
            <a:extLst>
              <a:ext uri="{FF2B5EF4-FFF2-40B4-BE49-F238E27FC236}">
                <a16:creationId xmlns:a16="http://schemas.microsoft.com/office/drawing/2014/main" id="{7CCC6D78-FD79-B08F-E62C-B0AC597EA7C3}"/>
              </a:ext>
            </a:extLst>
          </p:cNvPr>
          <p:cNvSpPr txBox="1"/>
          <p:nvPr/>
        </p:nvSpPr>
        <p:spPr>
          <a:xfrm>
            <a:off x="968022" y="4557669"/>
            <a:ext cx="1038577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panose="05000000000000000000" pitchFamily="2" charset="2"/>
              <a:buChar char="Ø"/>
            </a:pPr>
            <a:r>
              <a:rPr lang="en-US" sz="1600" dirty="0">
                <a:solidFill>
                  <a:srgbClr val="444444"/>
                </a:solidFill>
                <a:latin typeface="Arial"/>
                <a:ea typeface="Calibri"/>
                <a:cs typeface="Calibri"/>
              </a:rPr>
              <a:t>Hur </a:t>
            </a:r>
            <a:r>
              <a:rPr lang="en-US" sz="1600" dirty="0" err="1">
                <a:solidFill>
                  <a:srgbClr val="444444"/>
                </a:solidFill>
                <a:latin typeface="Arial"/>
                <a:ea typeface="Calibri"/>
                <a:cs typeface="Calibri"/>
              </a:rPr>
              <a:t>får</a:t>
            </a:r>
            <a:r>
              <a:rPr lang="en-US" sz="1600" dirty="0">
                <a:solidFill>
                  <a:srgbClr val="444444"/>
                </a:solidFill>
                <a:latin typeface="Arial"/>
                <a:ea typeface="Calibri"/>
                <a:cs typeface="Calibri"/>
              </a:rPr>
              <a:t> vi till </a:t>
            </a:r>
            <a:r>
              <a:rPr lang="en-US" sz="1600" dirty="0" err="1">
                <a:solidFill>
                  <a:srgbClr val="444444"/>
                </a:solidFill>
                <a:latin typeface="Arial"/>
                <a:ea typeface="Calibri"/>
                <a:cs typeface="Calibri"/>
              </a:rPr>
              <a:t>ett</a:t>
            </a:r>
            <a:r>
              <a:rPr lang="en-US" sz="1600" dirty="0">
                <a:solidFill>
                  <a:srgbClr val="444444"/>
                </a:solidFill>
                <a:latin typeface="Arial"/>
                <a:ea typeface="Calibri"/>
                <a:cs typeface="Calibri"/>
              </a:rPr>
              <a:t> </a:t>
            </a:r>
            <a:r>
              <a:rPr lang="en-US" sz="1600" dirty="0" err="1">
                <a:solidFill>
                  <a:srgbClr val="444444"/>
                </a:solidFill>
                <a:latin typeface="Arial"/>
                <a:ea typeface="Calibri"/>
                <a:cs typeface="Calibri"/>
              </a:rPr>
              <a:t>bättre</a:t>
            </a:r>
            <a:r>
              <a:rPr lang="en-US" sz="1600" dirty="0">
                <a:solidFill>
                  <a:srgbClr val="444444"/>
                </a:solidFill>
                <a:latin typeface="Arial"/>
                <a:ea typeface="Calibri"/>
                <a:cs typeface="Calibri"/>
              </a:rPr>
              <a:t> </a:t>
            </a:r>
            <a:r>
              <a:rPr lang="en-US" sz="1600" dirty="0" err="1">
                <a:solidFill>
                  <a:srgbClr val="444444"/>
                </a:solidFill>
                <a:latin typeface="Arial"/>
                <a:ea typeface="Calibri"/>
                <a:cs typeface="Calibri"/>
              </a:rPr>
              <a:t>samarbete</a:t>
            </a:r>
            <a:r>
              <a:rPr lang="en-US" sz="1600" dirty="0">
                <a:solidFill>
                  <a:srgbClr val="444444"/>
                </a:solidFill>
                <a:latin typeface="Arial"/>
                <a:ea typeface="Calibri"/>
                <a:cs typeface="Calibri"/>
              </a:rPr>
              <a:t> och </a:t>
            </a:r>
            <a:r>
              <a:rPr lang="en-US" sz="1600" dirty="0" err="1">
                <a:solidFill>
                  <a:srgbClr val="444444"/>
                </a:solidFill>
                <a:latin typeface="Arial"/>
                <a:ea typeface="Calibri"/>
                <a:cs typeface="Calibri"/>
              </a:rPr>
              <a:t>större</a:t>
            </a:r>
            <a:r>
              <a:rPr lang="en-US" sz="1600" dirty="0">
                <a:solidFill>
                  <a:srgbClr val="444444"/>
                </a:solidFill>
                <a:latin typeface="Arial"/>
                <a:ea typeface="Calibri"/>
                <a:cs typeface="Calibri"/>
              </a:rPr>
              <a:t> </a:t>
            </a:r>
            <a:r>
              <a:rPr lang="en-US" sz="1600" dirty="0" err="1">
                <a:solidFill>
                  <a:srgbClr val="444444"/>
                </a:solidFill>
                <a:latin typeface="Arial"/>
                <a:ea typeface="Calibri"/>
                <a:cs typeface="Calibri"/>
              </a:rPr>
              <a:t>förståelse</a:t>
            </a:r>
            <a:r>
              <a:rPr lang="en-US" sz="1600" dirty="0">
                <a:solidFill>
                  <a:srgbClr val="444444"/>
                </a:solidFill>
                <a:latin typeface="Arial"/>
                <a:ea typeface="Calibri"/>
                <a:cs typeface="Calibri"/>
              </a:rPr>
              <a:t> för </a:t>
            </a:r>
            <a:r>
              <a:rPr lang="en-US" sz="1600" dirty="0" err="1">
                <a:solidFill>
                  <a:srgbClr val="444444"/>
                </a:solidFill>
                <a:latin typeface="Arial"/>
                <a:ea typeface="Calibri"/>
                <a:cs typeface="Calibri"/>
              </a:rPr>
              <a:t>varandra</a:t>
            </a:r>
            <a:r>
              <a:rPr lang="en-US" sz="1600" dirty="0">
                <a:solidFill>
                  <a:srgbClr val="444444"/>
                </a:solidFill>
                <a:latin typeface="Arial"/>
                <a:ea typeface="Calibri"/>
                <a:cs typeface="Calibri"/>
              </a:rPr>
              <a:t>?</a:t>
            </a:r>
          </a:p>
          <a:p>
            <a:pPr marL="285750" indent="-285750">
              <a:buFont typeface="Wingdings" panose="05000000000000000000" pitchFamily="2" charset="2"/>
              <a:buChar char="Ø"/>
            </a:pPr>
            <a:r>
              <a:rPr lang="en-US" sz="1600" dirty="0" err="1">
                <a:solidFill>
                  <a:srgbClr val="444444"/>
                </a:solidFill>
                <a:latin typeface="Arial"/>
                <a:ea typeface="Calibri"/>
                <a:cs typeface="Arial"/>
              </a:rPr>
              <a:t>Går</a:t>
            </a:r>
            <a:r>
              <a:rPr lang="en-US" sz="1600" dirty="0">
                <a:solidFill>
                  <a:srgbClr val="444444"/>
                </a:solidFill>
                <a:latin typeface="Arial"/>
                <a:ea typeface="Calibri"/>
                <a:cs typeface="Arial"/>
              </a:rPr>
              <a:t> det </a:t>
            </a:r>
            <a:r>
              <a:rPr lang="en-US" sz="1600" dirty="0" err="1">
                <a:solidFill>
                  <a:srgbClr val="444444"/>
                </a:solidFill>
                <a:latin typeface="Arial"/>
                <a:ea typeface="Calibri"/>
                <a:cs typeface="Arial"/>
              </a:rPr>
              <a:t>att</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involvera</a:t>
            </a:r>
            <a:r>
              <a:rPr lang="en-US" sz="1600" dirty="0">
                <a:solidFill>
                  <a:srgbClr val="444444"/>
                </a:solidFill>
                <a:latin typeface="Arial"/>
                <a:ea typeface="Calibri"/>
                <a:cs typeface="Arial"/>
              </a:rPr>
              <a:t> patient och </a:t>
            </a:r>
            <a:r>
              <a:rPr lang="en-US" sz="1600" dirty="0" err="1">
                <a:solidFill>
                  <a:srgbClr val="444444"/>
                </a:solidFill>
                <a:latin typeface="Arial"/>
                <a:ea typeface="Calibri"/>
                <a:cs typeface="Arial"/>
              </a:rPr>
              <a:t>anhöriga</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i</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planeringen</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i</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större</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utsträckning</a:t>
            </a:r>
            <a:r>
              <a:rPr lang="en-US" sz="1600" dirty="0">
                <a:solidFill>
                  <a:srgbClr val="444444"/>
                </a:solidFill>
                <a:latin typeface="Arial"/>
                <a:ea typeface="Calibri"/>
                <a:cs typeface="Arial"/>
              </a:rPr>
              <a:t>? </a:t>
            </a:r>
            <a:endParaRPr lang="en-US" sz="1600" dirty="0">
              <a:solidFill>
                <a:srgbClr val="000000"/>
              </a:solidFill>
              <a:latin typeface="Arial"/>
              <a:ea typeface="Calibri"/>
              <a:cs typeface="Arial"/>
            </a:endParaRPr>
          </a:p>
          <a:p>
            <a:pPr marL="285750" indent="-285750">
              <a:buFont typeface="Wingdings" panose="05000000000000000000" pitchFamily="2" charset="2"/>
              <a:buChar char="Ø"/>
            </a:pPr>
            <a:r>
              <a:rPr lang="en-US" sz="1600" dirty="0">
                <a:solidFill>
                  <a:srgbClr val="444444"/>
                </a:solidFill>
                <a:latin typeface="Arial"/>
                <a:ea typeface="Calibri"/>
                <a:cs typeface="Calibri"/>
              </a:rPr>
              <a:t>Hur </a:t>
            </a:r>
            <a:r>
              <a:rPr lang="en-US" sz="1600" dirty="0" err="1">
                <a:solidFill>
                  <a:srgbClr val="444444"/>
                </a:solidFill>
                <a:latin typeface="Arial"/>
                <a:ea typeface="Calibri"/>
                <a:cs typeface="Calibri"/>
              </a:rPr>
              <a:t>använder</a:t>
            </a:r>
            <a:r>
              <a:rPr lang="en-US" sz="1600" dirty="0">
                <a:solidFill>
                  <a:srgbClr val="444444"/>
                </a:solidFill>
                <a:latin typeface="Arial"/>
                <a:ea typeface="Calibri"/>
                <a:cs typeface="Calibri"/>
              </a:rPr>
              <a:t> vi </a:t>
            </a:r>
            <a:r>
              <a:rPr lang="en-US" sz="1600" dirty="0" err="1">
                <a:solidFill>
                  <a:srgbClr val="444444"/>
                </a:solidFill>
                <a:latin typeface="Arial"/>
                <a:ea typeface="Calibri"/>
                <a:cs typeface="Calibri"/>
              </a:rPr>
              <a:t>våra</a:t>
            </a:r>
            <a:r>
              <a:rPr lang="en-US" sz="1600" dirty="0">
                <a:solidFill>
                  <a:srgbClr val="444444"/>
                </a:solidFill>
                <a:latin typeface="Arial"/>
                <a:ea typeface="Calibri"/>
                <a:cs typeface="Calibri"/>
              </a:rPr>
              <a:t> </a:t>
            </a:r>
            <a:r>
              <a:rPr lang="en-US" sz="1600" dirty="0" err="1">
                <a:solidFill>
                  <a:srgbClr val="444444"/>
                </a:solidFill>
                <a:latin typeface="Arial"/>
                <a:ea typeface="Calibri"/>
                <a:cs typeface="Calibri"/>
              </a:rPr>
              <a:t>resurser</a:t>
            </a:r>
            <a:r>
              <a:rPr lang="en-US" sz="1600" dirty="0">
                <a:solidFill>
                  <a:srgbClr val="444444"/>
                </a:solidFill>
                <a:latin typeface="Arial"/>
                <a:ea typeface="Calibri"/>
                <a:cs typeface="Calibri"/>
              </a:rPr>
              <a:t>? Vad </a:t>
            </a:r>
            <a:r>
              <a:rPr lang="en-US" sz="1600" dirty="0" err="1">
                <a:solidFill>
                  <a:srgbClr val="444444"/>
                </a:solidFill>
                <a:latin typeface="Arial"/>
                <a:ea typeface="Calibri"/>
                <a:cs typeface="Calibri"/>
              </a:rPr>
              <a:t>är</a:t>
            </a:r>
            <a:r>
              <a:rPr lang="en-US" sz="1600" dirty="0">
                <a:solidFill>
                  <a:srgbClr val="444444"/>
                </a:solidFill>
                <a:latin typeface="Arial"/>
                <a:ea typeface="Calibri"/>
                <a:cs typeface="Calibri"/>
              </a:rPr>
              <a:t> </a:t>
            </a:r>
            <a:r>
              <a:rPr lang="en-US" sz="1600" dirty="0" err="1">
                <a:solidFill>
                  <a:srgbClr val="444444"/>
                </a:solidFill>
                <a:latin typeface="Arial"/>
                <a:ea typeface="Calibri"/>
                <a:cs typeface="Calibri"/>
              </a:rPr>
              <a:t>ineffektivt</a:t>
            </a:r>
            <a:r>
              <a:rPr lang="en-US" sz="1600" dirty="0">
                <a:solidFill>
                  <a:srgbClr val="444444"/>
                </a:solidFill>
                <a:latin typeface="Arial"/>
                <a:ea typeface="Calibri"/>
                <a:cs typeface="Calibri"/>
              </a:rPr>
              <a:t>? Vad </a:t>
            </a:r>
            <a:r>
              <a:rPr lang="en-US" sz="1600" dirty="0" err="1">
                <a:solidFill>
                  <a:srgbClr val="444444"/>
                </a:solidFill>
                <a:latin typeface="Arial"/>
                <a:ea typeface="Calibri"/>
                <a:cs typeface="Calibri"/>
              </a:rPr>
              <a:t>bidrar</a:t>
            </a:r>
            <a:r>
              <a:rPr lang="en-US" sz="1600" dirty="0">
                <a:solidFill>
                  <a:srgbClr val="444444"/>
                </a:solidFill>
                <a:latin typeface="Arial"/>
                <a:ea typeface="Calibri"/>
                <a:cs typeface="Calibri"/>
              </a:rPr>
              <a:t> till frustration?</a:t>
            </a:r>
          </a:p>
          <a:p>
            <a:pPr marL="285750" indent="-285750">
              <a:buFont typeface="Wingdings" panose="05000000000000000000" pitchFamily="2" charset="2"/>
              <a:buChar char="Ø"/>
            </a:pPr>
            <a:r>
              <a:rPr lang="en-US" sz="1600" dirty="0" err="1">
                <a:solidFill>
                  <a:srgbClr val="444444"/>
                </a:solidFill>
                <a:latin typeface="Arial"/>
                <a:ea typeface="Calibri"/>
                <a:cs typeface="Calibri"/>
              </a:rPr>
              <a:t>Behövs</a:t>
            </a:r>
            <a:r>
              <a:rPr lang="en-US" sz="1600" dirty="0">
                <a:solidFill>
                  <a:srgbClr val="444444"/>
                </a:solidFill>
                <a:latin typeface="Arial"/>
                <a:ea typeface="Calibri"/>
                <a:cs typeface="Calibri"/>
              </a:rPr>
              <a:t> </a:t>
            </a:r>
            <a:r>
              <a:rPr lang="en-US" sz="1600" dirty="0" err="1">
                <a:solidFill>
                  <a:srgbClr val="444444"/>
                </a:solidFill>
                <a:latin typeface="Arial"/>
                <a:ea typeface="Calibri"/>
                <a:cs typeface="Calibri"/>
              </a:rPr>
              <a:t>utskrivningsplaneringsmöten</a:t>
            </a:r>
            <a:r>
              <a:rPr lang="en-US" sz="1600" dirty="0">
                <a:solidFill>
                  <a:srgbClr val="444444"/>
                </a:solidFill>
                <a:latin typeface="Arial"/>
                <a:ea typeface="Calibri"/>
                <a:cs typeface="Calibri"/>
              </a:rPr>
              <a:t> för </a:t>
            </a:r>
            <a:r>
              <a:rPr lang="en-US" sz="1600" dirty="0" err="1">
                <a:solidFill>
                  <a:srgbClr val="444444"/>
                </a:solidFill>
                <a:latin typeface="Arial"/>
                <a:ea typeface="Calibri"/>
                <a:cs typeface="Calibri"/>
              </a:rPr>
              <a:t>samtliga</a:t>
            </a:r>
            <a:r>
              <a:rPr lang="en-US" sz="1600" dirty="0">
                <a:solidFill>
                  <a:srgbClr val="444444"/>
                </a:solidFill>
                <a:latin typeface="Arial"/>
                <a:ea typeface="Calibri"/>
                <a:cs typeface="Calibri"/>
              </a:rPr>
              <a:t> </a:t>
            </a:r>
            <a:r>
              <a:rPr lang="en-US" sz="1600" dirty="0" err="1">
                <a:solidFill>
                  <a:srgbClr val="444444"/>
                </a:solidFill>
                <a:latin typeface="Arial"/>
                <a:ea typeface="Calibri"/>
                <a:cs typeface="Calibri"/>
              </a:rPr>
              <a:t>patienter</a:t>
            </a:r>
            <a:r>
              <a:rPr lang="en-US" sz="1600" dirty="0">
                <a:solidFill>
                  <a:srgbClr val="444444"/>
                </a:solidFill>
                <a:latin typeface="Arial"/>
                <a:ea typeface="Calibri"/>
                <a:cs typeface="Calibri"/>
              </a:rPr>
              <a:t>? </a:t>
            </a:r>
            <a:endParaRPr lang="en-US" sz="1600" dirty="0">
              <a:solidFill>
                <a:srgbClr val="000000"/>
              </a:solidFill>
              <a:latin typeface="Arial"/>
              <a:ea typeface="Calibri"/>
              <a:cs typeface="Arial"/>
            </a:endParaRPr>
          </a:p>
          <a:p>
            <a:pPr marL="285750" indent="-285750">
              <a:buFont typeface="Wingdings" panose="05000000000000000000" pitchFamily="2" charset="2"/>
              <a:buChar char="Ø"/>
            </a:pPr>
            <a:r>
              <a:rPr lang="en-US" sz="1600" dirty="0">
                <a:solidFill>
                  <a:srgbClr val="444444"/>
                </a:solidFill>
                <a:latin typeface="Arial"/>
                <a:ea typeface="Calibri"/>
                <a:cs typeface="Calibri"/>
              </a:rPr>
              <a:t>​</a:t>
            </a:r>
            <a:r>
              <a:rPr lang="en-US" sz="1600" dirty="0">
                <a:solidFill>
                  <a:srgbClr val="444444"/>
                </a:solidFill>
                <a:latin typeface="Arial"/>
                <a:ea typeface="Calibri"/>
                <a:cs typeface="Arial"/>
              </a:rPr>
              <a:t>Kan man </a:t>
            </a:r>
            <a:r>
              <a:rPr lang="en-US" sz="1600" dirty="0" err="1">
                <a:solidFill>
                  <a:srgbClr val="444444"/>
                </a:solidFill>
                <a:latin typeface="Arial"/>
                <a:ea typeface="Calibri"/>
                <a:cs typeface="Arial"/>
              </a:rPr>
              <a:t>prioritera</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att</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lägga</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mer</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tid</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på</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komplexa</a:t>
            </a:r>
            <a:r>
              <a:rPr lang="en-US" sz="1600" dirty="0">
                <a:solidFill>
                  <a:srgbClr val="444444"/>
                </a:solidFill>
                <a:latin typeface="Arial"/>
                <a:ea typeface="Calibri"/>
                <a:cs typeface="Arial"/>
              </a:rPr>
              <a:t>, </a:t>
            </a:r>
            <a:r>
              <a:rPr lang="en-US" sz="1600" dirty="0" err="1">
                <a:solidFill>
                  <a:srgbClr val="444444"/>
                </a:solidFill>
                <a:latin typeface="Arial"/>
                <a:ea typeface="Calibri"/>
                <a:cs typeface="Arial"/>
              </a:rPr>
              <a:t>multisjuka</a:t>
            </a:r>
            <a:r>
              <a:rPr lang="en-US" sz="1600" dirty="0">
                <a:solidFill>
                  <a:srgbClr val="444444"/>
                </a:solidFill>
                <a:latin typeface="Arial"/>
                <a:ea typeface="Calibri"/>
                <a:cs typeface="Arial"/>
              </a:rPr>
              <a:t> med </a:t>
            </a:r>
            <a:r>
              <a:rPr lang="en-US" sz="1600" dirty="0" err="1">
                <a:solidFill>
                  <a:srgbClr val="444444"/>
                </a:solidFill>
                <a:latin typeface="Arial"/>
                <a:ea typeface="Calibri"/>
                <a:cs typeface="Arial"/>
              </a:rPr>
              <a:t>stora</a:t>
            </a:r>
            <a:r>
              <a:rPr lang="en-US" sz="1600" dirty="0">
                <a:solidFill>
                  <a:srgbClr val="444444"/>
                </a:solidFill>
                <a:latin typeface="Arial"/>
                <a:ea typeface="Calibri"/>
                <a:cs typeface="Arial"/>
              </a:rPr>
              <a:t> vård- och </a:t>
            </a:r>
            <a:r>
              <a:rPr lang="en-US" sz="1600" dirty="0" err="1">
                <a:solidFill>
                  <a:srgbClr val="444444"/>
                </a:solidFill>
                <a:latin typeface="Arial"/>
                <a:ea typeface="Calibri"/>
                <a:cs typeface="Arial"/>
              </a:rPr>
              <a:t>omsorgsbehov</a:t>
            </a:r>
            <a:r>
              <a:rPr lang="en-US" sz="1600" dirty="0">
                <a:solidFill>
                  <a:srgbClr val="444444"/>
                </a:solidFill>
                <a:latin typeface="Arial"/>
                <a:ea typeface="Calibri"/>
                <a:cs typeface="Arial"/>
              </a:rPr>
              <a:t> och </a:t>
            </a:r>
            <a:r>
              <a:rPr lang="en-US" sz="1600" dirty="0" err="1">
                <a:solidFill>
                  <a:srgbClr val="444444"/>
                </a:solidFill>
                <a:latin typeface="Arial"/>
                <a:ea typeface="Calibri"/>
                <a:cs typeface="Arial"/>
              </a:rPr>
              <a:t>stor</a:t>
            </a:r>
            <a:r>
              <a:rPr lang="en-US" sz="1600" dirty="0">
                <a:solidFill>
                  <a:srgbClr val="444444"/>
                </a:solidFill>
                <a:latin typeface="Arial"/>
                <a:ea typeface="Calibri"/>
                <a:cs typeface="Arial"/>
              </a:rPr>
              <a:t> risk för </a:t>
            </a:r>
            <a:r>
              <a:rPr lang="en-US" sz="1600" dirty="0" err="1">
                <a:solidFill>
                  <a:srgbClr val="444444"/>
                </a:solidFill>
                <a:latin typeface="Arial"/>
                <a:ea typeface="Calibri"/>
                <a:cs typeface="Arial"/>
              </a:rPr>
              <a:t>återinläggning</a:t>
            </a:r>
            <a:r>
              <a:rPr lang="en-US" sz="1600" dirty="0">
                <a:solidFill>
                  <a:srgbClr val="444444"/>
                </a:solidFill>
                <a:latin typeface="Arial"/>
                <a:ea typeface="Calibri"/>
                <a:cs typeface="Arial"/>
              </a:rPr>
              <a:t>? </a:t>
            </a:r>
            <a:endParaRPr lang="en-US" sz="1600" dirty="0">
              <a:solidFill>
                <a:srgbClr val="000000"/>
              </a:solidFill>
              <a:latin typeface="Arial"/>
              <a:ea typeface="Calibri"/>
              <a:cs typeface="Arial"/>
            </a:endParaRPr>
          </a:p>
        </p:txBody>
      </p:sp>
    </p:spTree>
    <p:extLst>
      <p:ext uri="{BB962C8B-B14F-4D97-AF65-F5344CB8AC3E}">
        <p14:creationId xmlns:p14="http://schemas.microsoft.com/office/powerpoint/2010/main" val="498403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63A7E7-E3A5-F037-1EB8-FD958B88B8D6}"/>
              </a:ext>
            </a:extLst>
          </p:cNvPr>
          <p:cNvSpPr>
            <a:spLocks noGrp="1"/>
          </p:cNvSpPr>
          <p:nvPr>
            <p:ph type="title"/>
          </p:nvPr>
        </p:nvSpPr>
        <p:spPr/>
        <p:txBody>
          <a:bodyPr/>
          <a:lstStyle/>
          <a:p>
            <a:r>
              <a:rPr lang="sv-SE" dirty="0"/>
              <a:t>Rutiner och utbildningsfilmer</a:t>
            </a:r>
          </a:p>
        </p:txBody>
      </p:sp>
      <p:sp>
        <p:nvSpPr>
          <p:cNvPr id="4" name="Platshållare för datum 3">
            <a:extLst>
              <a:ext uri="{FF2B5EF4-FFF2-40B4-BE49-F238E27FC236}">
                <a16:creationId xmlns:a16="http://schemas.microsoft.com/office/drawing/2014/main" id="{B82C0852-EDE9-2691-55F8-939CDBA80FA3}"/>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69269A74-C8D8-44A5-D80E-F5E0BA07EA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8E6C9DE-2B86-A386-24A5-A847B384D1BF}"/>
              </a:ext>
            </a:extLst>
          </p:cNvPr>
          <p:cNvSpPr>
            <a:spLocks noGrp="1"/>
          </p:cNvSpPr>
          <p:nvPr>
            <p:ph type="sldNum" sz="quarter" idx="12"/>
          </p:nvPr>
        </p:nvSpPr>
        <p:spPr/>
        <p:txBody>
          <a:bodyPr/>
          <a:lstStyle/>
          <a:p>
            <a:fld id="{130DDE8C-17E0-4539-9C15-C1E9D231907F}" type="slidenum">
              <a:rPr lang="sv-SE" smtClean="0"/>
              <a:pPr/>
              <a:t>2</a:t>
            </a:fld>
            <a:endParaRPr lang="sv-SE" dirty="0"/>
          </a:p>
        </p:txBody>
      </p:sp>
      <p:sp>
        <p:nvSpPr>
          <p:cNvPr id="3" name="textruta 2">
            <a:extLst>
              <a:ext uri="{FF2B5EF4-FFF2-40B4-BE49-F238E27FC236}">
                <a16:creationId xmlns:a16="http://schemas.microsoft.com/office/drawing/2014/main" id="{E404F309-8D4E-D50A-C09D-08C5581E41DF}"/>
              </a:ext>
            </a:extLst>
          </p:cNvPr>
          <p:cNvSpPr txBox="1"/>
          <p:nvPr/>
        </p:nvSpPr>
        <p:spPr>
          <a:xfrm>
            <a:off x="3049089" y="5987018"/>
            <a:ext cx="6093822" cy="369332"/>
          </a:xfrm>
          <a:prstGeom prst="rect">
            <a:avLst/>
          </a:prstGeom>
          <a:noFill/>
        </p:spPr>
        <p:txBody>
          <a:bodyPr wrap="square">
            <a:spAutoFit/>
          </a:bodyPr>
          <a:lstStyle/>
          <a:p>
            <a:r>
              <a:rPr lang="sv-SE" dirty="0"/>
              <a:t>Länk till rutiner och utbildningsfilmer: </a:t>
            </a:r>
            <a:r>
              <a:rPr lang="sv-SE" dirty="0">
                <a:hlinkClick r:id="rId3"/>
              </a:rPr>
              <a:t>Link - COSMIC</a:t>
            </a:r>
            <a:endParaRPr lang="sv-SE" dirty="0"/>
          </a:p>
        </p:txBody>
      </p:sp>
      <p:pic>
        <p:nvPicPr>
          <p:cNvPr id="8" name="Bildobjekt 7">
            <a:extLst>
              <a:ext uri="{FF2B5EF4-FFF2-40B4-BE49-F238E27FC236}">
                <a16:creationId xmlns:a16="http://schemas.microsoft.com/office/drawing/2014/main" id="{9DAF5B5F-C487-7443-089F-7998C6D61673}"/>
              </a:ext>
            </a:extLst>
          </p:cNvPr>
          <p:cNvPicPr>
            <a:picLocks noChangeAspect="1"/>
          </p:cNvPicPr>
          <p:nvPr/>
        </p:nvPicPr>
        <p:blipFill>
          <a:blip r:embed="rId4"/>
          <a:stretch>
            <a:fillRect/>
          </a:stretch>
        </p:blipFill>
        <p:spPr>
          <a:xfrm>
            <a:off x="410546" y="1575708"/>
            <a:ext cx="11483003" cy="4028164"/>
          </a:xfrm>
          <a:prstGeom prst="rect">
            <a:avLst/>
          </a:prstGeom>
        </p:spPr>
      </p:pic>
    </p:spTree>
    <p:extLst>
      <p:ext uri="{BB962C8B-B14F-4D97-AF65-F5344CB8AC3E}">
        <p14:creationId xmlns:p14="http://schemas.microsoft.com/office/powerpoint/2010/main" val="3687204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63A7E7-E3A5-F037-1EB8-FD958B88B8D6}"/>
              </a:ext>
            </a:extLst>
          </p:cNvPr>
          <p:cNvSpPr>
            <a:spLocks noGrp="1"/>
          </p:cNvSpPr>
          <p:nvPr>
            <p:ph type="title"/>
          </p:nvPr>
        </p:nvSpPr>
        <p:spPr/>
        <p:txBody>
          <a:bodyPr/>
          <a:lstStyle/>
          <a:p>
            <a:r>
              <a:rPr lang="sv-SE" dirty="0"/>
              <a:t>Rutiner och utbildningsfilmer</a:t>
            </a:r>
          </a:p>
        </p:txBody>
      </p:sp>
      <p:sp>
        <p:nvSpPr>
          <p:cNvPr id="4" name="Platshållare för datum 3">
            <a:extLst>
              <a:ext uri="{FF2B5EF4-FFF2-40B4-BE49-F238E27FC236}">
                <a16:creationId xmlns:a16="http://schemas.microsoft.com/office/drawing/2014/main" id="{B82C0852-EDE9-2691-55F8-939CDBA80FA3}"/>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69269A74-C8D8-44A5-D80E-F5E0BA07EA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8E6C9DE-2B86-A386-24A5-A847B384D1BF}"/>
              </a:ext>
            </a:extLst>
          </p:cNvPr>
          <p:cNvSpPr>
            <a:spLocks noGrp="1"/>
          </p:cNvSpPr>
          <p:nvPr>
            <p:ph type="sldNum" sz="quarter" idx="12"/>
          </p:nvPr>
        </p:nvSpPr>
        <p:spPr/>
        <p:txBody>
          <a:bodyPr/>
          <a:lstStyle/>
          <a:p>
            <a:fld id="{130DDE8C-17E0-4539-9C15-C1E9D231907F}" type="slidenum">
              <a:rPr lang="sv-SE" smtClean="0"/>
              <a:pPr/>
              <a:t>3</a:t>
            </a:fld>
            <a:endParaRPr lang="sv-SE" dirty="0"/>
          </a:p>
        </p:txBody>
      </p:sp>
      <p:sp>
        <p:nvSpPr>
          <p:cNvPr id="10" name="textruta 9">
            <a:extLst>
              <a:ext uri="{FF2B5EF4-FFF2-40B4-BE49-F238E27FC236}">
                <a16:creationId xmlns:a16="http://schemas.microsoft.com/office/drawing/2014/main" id="{34AE00F3-37B3-32EE-4462-D8F86ECA0E19}"/>
              </a:ext>
            </a:extLst>
          </p:cNvPr>
          <p:cNvSpPr txBox="1"/>
          <p:nvPr/>
        </p:nvSpPr>
        <p:spPr>
          <a:xfrm>
            <a:off x="1959779" y="5956457"/>
            <a:ext cx="7520940" cy="646331"/>
          </a:xfrm>
          <a:prstGeom prst="rect">
            <a:avLst/>
          </a:prstGeom>
          <a:noFill/>
        </p:spPr>
        <p:txBody>
          <a:bodyPr wrap="square">
            <a:spAutoFit/>
          </a:bodyPr>
          <a:lstStyle/>
          <a:p>
            <a:r>
              <a:rPr lang="sv-SE" dirty="0"/>
              <a:t>Länk till rutiner och utbildningsfilmer: </a:t>
            </a:r>
            <a:r>
              <a:rPr lang="sv-SE" dirty="0">
                <a:hlinkClick r:id="rId3"/>
              </a:rPr>
              <a:t>Cosmic Link - Region Dalarna Plus</a:t>
            </a:r>
            <a:endParaRPr lang="sv-SE" dirty="0"/>
          </a:p>
          <a:p>
            <a:endParaRPr lang="sv-SE" dirty="0"/>
          </a:p>
        </p:txBody>
      </p:sp>
      <p:pic>
        <p:nvPicPr>
          <p:cNvPr id="7" name="Bildobjekt 6">
            <a:extLst>
              <a:ext uri="{FF2B5EF4-FFF2-40B4-BE49-F238E27FC236}">
                <a16:creationId xmlns:a16="http://schemas.microsoft.com/office/drawing/2014/main" id="{12D4ADA6-FCFE-C26B-C87C-30150D7BD18A}"/>
              </a:ext>
            </a:extLst>
          </p:cNvPr>
          <p:cNvPicPr>
            <a:picLocks noChangeAspect="1"/>
          </p:cNvPicPr>
          <p:nvPr/>
        </p:nvPicPr>
        <p:blipFill>
          <a:blip r:embed="rId4"/>
          <a:stretch>
            <a:fillRect/>
          </a:stretch>
        </p:blipFill>
        <p:spPr>
          <a:xfrm>
            <a:off x="1959779" y="1586593"/>
            <a:ext cx="7906426" cy="4406327"/>
          </a:xfrm>
          <a:prstGeom prst="rect">
            <a:avLst/>
          </a:prstGeom>
        </p:spPr>
      </p:pic>
    </p:spTree>
    <p:extLst>
      <p:ext uri="{BB962C8B-B14F-4D97-AF65-F5344CB8AC3E}">
        <p14:creationId xmlns:p14="http://schemas.microsoft.com/office/powerpoint/2010/main" val="129744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A674B1-717C-6641-4054-71D1F1321F29}"/>
              </a:ext>
            </a:extLst>
          </p:cNvPr>
          <p:cNvSpPr>
            <a:spLocks noGrp="1"/>
          </p:cNvSpPr>
          <p:nvPr>
            <p:ph type="title"/>
          </p:nvPr>
        </p:nvSpPr>
        <p:spPr/>
        <p:txBody>
          <a:bodyPr/>
          <a:lstStyle/>
          <a:p>
            <a:r>
              <a:rPr lang="sv-SE" dirty="0">
                <a:cs typeface="Arial"/>
              </a:rPr>
              <a:t>Förväntansglapp - informationsdelning</a:t>
            </a:r>
            <a:endParaRPr lang="sv-SE" dirty="0"/>
          </a:p>
        </p:txBody>
      </p:sp>
      <p:sp>
        <p:nvSpPr>
          <p:cNvPr id="4" name="Platshållare för datum 3">
            <a:extLst>
              <a:ext uri="{FF2B5EF4-FFF2-40B4-BE49-F238E27FC236}">
                <a16:creationId xmlns:a16="http://schemas.microsoft.com/office/drawing/2014/main" id="{4F124F1D-4767-B44C-E33F-98C5CD032696}"/>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9EC2A39D-69F4-85E2-9ABF-13CFC39F342C}"/>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A593496-ABB6-6772-C563-9AA5F810808B}"/>
              </a:ext>
            </a:extLst>
          </p:cNvPr>
          <p:cNvSpPr>
            <a:spLocks noGrp="1"/>
          </p:cNvSpPr>
          <p:nvPr>
            <p:ph type="sldNum" sz="quarter" idx="12"/>
          </p:nvPr>
        </p:nvSpPr>
        <p:spPr/>
        <p:txBody>
          <a:bodyPr/>
          <a:lstStyle/>
          <a:p>
            <a:fld id="{130DDE8C-17E0-4539-9C15-C1E9D231907F}" type="slidenum">
              <a:rPr lang="sv-SE" smtClean="0"/>
              <a:pPr/>
              <a:t>4</a:t>
            </a:fld>
            <a:endParaRPr lang="sv-SE" dirty="0"/>
          </a:p>
        </p:txBody>
      </p:sp>
      <p:pic>
        <p:nvPicPr>
          <p:cNvPr id="7" name="Bildobjekt 6" descr="En bild som visar text, skärmbild, tecknad serie, design&#10;&#10;AI-genererat innehåll kan vara felaktigt.">
            <a:extLst>
              <a:ext uri="{FF2B5EF4-FFF2-40B4-BE49-F238E27FC236}">
                <a16:creationId xmlns:a16="http://schemas.microsoft.com/office/drawing/2014/main" id="{90C476FA-221D-C598-F447-837B2C911A97}"/>
              </a:ext>
            </a:extLst>
          </p:cNvPr>
          <p:cNvPicPr>
            <a:picLocks noChangeAspect="1"/>
          </p:cNvPicPr>
          <p:nvPr/>
        </p:nvPicPr>
        <p:blipFill>
          <a:blip r:embed="rId3"/>
          <a:stretch>
            <a:fillRect/>
          </a:stretch>
        </p:blipFill>
        <p:spPr>
          <a:xfrm>
            <a:off x="6101176" y="2048635"/>
            <a:ext cx="4683125" cy="3466410"/>
          </a:xfrm>
          <a:prstGeom prst="rect">
            <a:avLst/>
          </a:prstGeom>
        </p:spPr>
      </p:pic>
      <p:pic>
        <p:nvPicPr>
          <p:cNvPr id="8" name="Bildobjekt 7" descr="En bild som visar Barnkonst, tecknad serie, rita, illustration&#10;&#10;AI-genererat innehåll kan vara felaktigt.">
            <a:extLst>
              <a:ext uri="{FF2B5EF4-FFF2-40B4-BE49-F238E27FC236}">
                <a16:creationId xmlns:a16="http://schemas.microsoft.com/office/drawing/2014/main" id="{C7B4CD02-EC8F-37D8-BEE5-3F9AF5A7A8B9}"/>
              </a:ext>
            </a:extLst>
          </p:cNvPr>
          <p:cNvPicPr>
            <a:picLocks noChangeAspect="1"/>
          </p:cNvPicPr>
          <p:nvPr/>
        </p:nvPicPr>
        <p:blipFill>
          <a:blip r:embed="rId4"/>
          <a:srcRect r="820" b="2133"/>
          <a:stretch>
            <a:fillRect/>
          </a:stretch>
        </p:blipFill>
        <p:spPr>
          <a:xfrm>
            <a:off x="923924" y="1580183"/>
            <a:ext cx="4005226" cy="4061876"/>
          </a:xfrm>
          <a:prstGeom prst="rect">
            <a:avLst/>
          </a:prstGeom>
        </p:spPr>
      </p:pic>
    </p:spTree>
    <p:extLst>
      <p:ext uri="{BB962C8B-B14F-4D97-AF65-F5344CB8AC3E}">
        <p14:creationId xmlns:p14="http://schemas.microsoft.com/office/powerpoint/2010/main" val="1518086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1046D6-3EE0-D95F-1CBE-FB0B7F7F7838}"/>
              </a:ext>
            </a:extLst>
          </p:cNvPr>
          <p:cNvSpPr>
            <a:spLocks noGrp="1"/>
          </p:cNvSpPr>
          <p:nvPr>
            <p:ph type="title"/>
          </p:nvPr>
        </p:nvSpPr>
        <p:spPr/>
        <p:txBody>
          <a:bodyPr/>
          <a:lstStyle/>
          <a:p>
            <a:r>
              <a:rPr lang="sv-SE">
                <a:cs typeface="Arial"/>
              </a:rPr>
              <a:t>Framgångsfaktorer</a:t>
            </a:r>
            <a:endParaRPr lang="sv-SE"/>
          </a:p>
        </p:txBody>
      </p:sp>
      <p:sp>
        <p:nvSpPr>
          <p:cNvPr id="3" name="Platshållare för innehåll 2">
            <a:extLst>
              <a:ext uri="{FF2B5EF4-FFF2-40B4-BE49-F238E27FC236}">
                <a16:creationId xmlns:a16="http://schemas.microsoft.com/office/drawing/2014/main" id="{EAB9B450-8F94-9EA0-A656-4580AA36AA9D}"/>
              </a:ext>
            </a:extLst>
          </p:cNvPr>
          <p:cNvSpPr>
            <a:spLocks noGrp="1"/>
          </p:cNvSpPr>
          <p:nvPr>
            <p:ph idx="1"/>
          </p:nvPr>
        </p:nvSpPr>
        <p:spPr>
          <a:xfrm>
            <a:off x="1068915" y="1790360"/>
            <a:ext cx="8201608" cy="4351337"/>
          </a:xfrm>
        </p:spPr>
        <p:txBody>
          <a:bodyPr vert="horz" lIns="91440" tIns="45720" rIns="91440" bIns="45720" rtlCol="0" anchor="t">
            <a:normAutofit/>
          </a:bodyPr>
          <a:lstStyle/>
          <a:p>
            <a:pPr marL="0" indent="0">
              <a:buNone/>
            </a:pPr>
            <a:r>
              <a:rPr lang="sv-SE" dirty="0">
                <a:cs typeface="Arial"/>
              </a:rPr>
              <a:t>God samverkan!!</a:t>
            </a:r>
          </a:p>
          <a:p>
            <a:pPr lvl="1"/>
            <a:r>
              <a:rPr lang="sv-SE" dirty="0"/>
              <a:t>Patientsäkerheten i första hand!</a:t>
            </a:r>
            <a:endParaRPr lang="sv-SE" dirty="0">
              <a:cs typeface="Arial"/>
            </a:endParaRPr>
          </a:p>
          <a:p>
            <a:pPr lvl="1"/>
            <a:r>
              <a:rPr lang="sv-SE" dirty="0">
                <a:cs typeface="Arial"/>
              </a:rPr>
              <a:t>Situation snarare än systemet</a:t>
            </a:r>
            <a:endParaRPr lang="sv-SE" dirty="0"/>
          </a:p>
          <a:p>
            <a:pPr lvl="1"/>
            <a:r>
              <a:rPr lang="sv-SE" dirty="0">
                <a:cs typeface="Arial"/>
              </a:rPr>
              <a:t>Lyft blicken - vad är enklast eller bäst för personen?</a:t>
            </a:r>
            <a:endParaRPr lang="sv-SE" dirty="0"/>
          </a:p>
          <a:p>
            <a:pPr lvl="1"/>
            <a:r>
              <a:rPr lang="sv-SE" dirty="0"/>
              <a:t>Tydlig och strukturerad kommunikation</a:t>
            </a:r>
            <a:endParaRPr lang="sv-SE" dirty="0">
              <a:cs typeface="Arial"/>
            </a:endParaRPr>
          </a:p>
          <a:p>
            <a:pPr lvl="1"/>
            <a:r>
              <a:rPr lang="sv-SE" dirty="0"/>
              <a:t>Patient och närståendedelaktighet</a:t>
            </a:r>
            <a:endParaRPr lang="sv-SE" dirty="0">
              <a:cs typeface="Arial"/>
            </a:endParaRPr>
          </a:p>
          <a:p>
            <a:pPr lvl="1"/>
            <a:r>
              <a:rPr lang="sv-SE" dirty="0"/>
              <a:t>Tydlig ansv</a:t>
            </a:r>
            <a:r>
              <a:rPr lang="sv-SE" dirty="0">
                <a:cs typeface="Arial"/>
              </a:rPr>
              <a:t>arsfördelning:</a:t>
            </a:r>
          </a:p>
          <a:p>
            <a:pPr lvl="2">
              <a:buFont typeface="Wingdings,Sans-Serif" panose="020B0604020202020204" pitchFamily="34" charset="0"/>
              <a:buChar char="ü"/>
            </a:pPr>
            <a:r>
              <a:rPr lang="sv-SE" dirty="0">
                <a:cs typeface="Arial"/>
              </a:rPr>
              <a:t>Upprätta en utskrivningsplan – alla aktörer skriver sin del</a:t>
            </a:r>
          </a:p>
          <a:p>
            <a:pPr lvl="2">
              <a:buFont typeface="Wingdings,Sans-Serif" panose="020B0604020202020204" pitchFamily="34" charset="0"/>
              <a:buChar char="ü"/>
            </a:pPr>
            <a:r>
              <a:rPr lang="sv-SE" dirty="0">
                <a:cs typeface="Arial"/>
              </a:rPr>
              <a:t>Slutenvården informerar om status och behov</a:t>
            </a:r>
            <a:endParaRPr lang="sv-SE" dirty="0"/>
          </a:p>
          <a:p>
            <a:pPr lvl="2">
              <a:buFont typeface="Wingdings,Sans-Serif" panose="020B0604020202020204" pitchFamily="34" charset="0"/>
              <a:buChar char="ü"/>
            </a:pPr>
            <a:r>
              <a:rPr lang="sv-SE" dirty="0">
                <a:cs typeface="Arial"/>
              </a:rPr>
              <a:t>Öppenvården planerar hem personen</a:t>
            </a:r>
          </a:p>
          <a:p>
            <a:pPr lvl="1"/>
            <a:endParaRPr lang="sv-SE" sz="2000" dirty="0">
              <a:cs typeface="Arial"/>
            </a:endParaRPr>
          </a:p>
          <a:p>
            <a:pPr marL="0" indent="0">
              <a:buNone/>
            </a:pPr>
            <a:endParaRPr lang="sv-SE" dirty="0">
              <a:cs typeface="Arial"/>
            </a:endParaRPr>
          </a:p>
          <a:p>
            <a:pPr marL="0" indent="0">
              <a:buNone/>
            </a:pPr>
            <a:endParaRPr lang="sv-SE" dirty="0">
              <a:cs typeface="Arial"/>
            </a:endParaRPr>
          </a:p>
          <a:p>
            <a:pPr marL="0" indent="0">
              <a:buNone/>
            </a:pPr>
            <a:endParaRPr lang="sv-SE" dirty="0">
              <a:cs typeface="Arial"/>
            </a:endParaRPr>
          </a:p>
        </p:txBody>
      </p:sp>
      <p:sp>
        <p:nvSpPr>
          <p:cNvPr id="4" name="Platshållare för datum 3">
            <a:extLst>
              <a:ext uri="{FF2B5EF4-FFF2-40B4-BE49-F238E27FC236}">
                <a16:creationId xmlns:a16="http://schemas.microsoft.com/office/drawing/2014/main" id="{0C090D8B-92FA-B899-550A-38D1911E9FD0}"/>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D248C58E-0B97-675D-39E4-CFDED1DEBEDC}"/>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F765385-656F-42B6-59B8-B3523BE34FA0}"/>
              </a:ext>
            </a:extLst>
          </p:cNvPr>
          <p:cNvSpPr>
            <a:spLocks noGrp="1"/>
          </p:cNvSpPr>
          <p:nvPr>
            <p:ph type="sldNum" sz="quarter" idx="12"/>
          </p:nvPr>
        </p:nvSpPr>
        <p:spPr/>
        <p:txBody>
          <a:bodyPr/>
          <a:lstStyle/>
          <a:p>
            <a:fld id="{130DDE8C-17E0-4539-9C15-C1E9D231907F}" type="slidenum">
              <a:rPr lang="sv-SE" smtClean="0"/>
              <a:pPr/>
              <a:t>5</a:t>
            </a:fld>
            <a:endParaRPr lang="sv-SE" dirty="0"/>
          </a:p>
        </p:txBody>
      </p:sp>
    </p:spTree>
    <p:extLst>
      <p:ext uri="{BB962C8B-B14F-4D97-AF65-F5344CB8AC3E}">
        <p14:creationId xmlns:p14="http://schemas.microsoft.com/office/powerpoint/2010/main" val="241144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9F7642-1294-2869-BED4-4034C30B9B9A}"/>
              </a:ext>
            </a:extLst>
          </p:cNvPr>
          <p:cNvSpPr>
            <a:spLocks noGrp="1"/>
          </p:cNvSpPr>
          <p:nvPr>
            <p:ph type="title"/>
          </p:nvPr>
        </p:nvSpPr>
        <p:spPr/>
        <p:txBody>
          <a:bodyPr/>
          <a:lstStyle/>
          <a:p>
            <a:r>
              <a:rPr lang="sv-SE" dirty="0"/>
              <a:t>Utskrivningsprocessen</a:t>
            </a:r>
          </a:p>
        </p:txBody>
      </p:sp>
      <p:sp>
        <p:nvSpPr>
          <p:cNvPr id="4" name="Platshållare för datum 3">
            <a:extLst>
              <a:ext uri="{FF2B5EF4-FFF2-40B4-BE49-F238E27FC236}">
                <a16:creationId xmlns:a16="http://schemas.microsoft.com/office/drawing/2014/main" id="{DFE64BD8-ED39-A8F2-EA12-53E1B59DFE21}"/>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362C60F0-C852-AD10-B33F-B8F40A6A934D}"/>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B7E2932-F0E5-09FB-3F77-312FC0E1D2A8}"/>
              </a:ext>
            </a:extLst>
          </p:cNvPr>
          <p:cNvSpPr>
            <a:spLocks noGrp="1"/>
          </p:cNvSpPr>
          <p:nvPr>
            <p:ph type="sldNum" sz="quarter" idx="12"/>
          </p:nvPr>
        </p:nvSpPr>
        <p:spPr/>
        <p:txBody>
          <a:bodyPr/>
          <a:lstStyle/>
          <a:p>
            <a:fld id="{130DDE8C-17E0-4539-9C15-C1E9D231907F}" type="slidenum">
              <a:rPr lang="sv-SE" smtClean="0"/>
              <a:pPr/>
              <a:t>6</a:t>
            </a:fld>
            <a:endParaRPr lang="sv-SE" dirty="0"/>
          </a:p>
        </p:txBody>
      </p:sp>
      <p:pic>
        <p:nvPicPr>
          <p:cNvPr id="3" name="Bildobjekt 2" descr="En bild som visar text, skärmbild, Teckensnitt, nummer&#10;&#10;AI-genererat innehåll kan vara felaktigt.">
            <a:extLst>
              <a:ext uri="{FF2B5EF4-FFF2-40B4-BE49-F238E27FC236}">
                <a16:creationId xmlns:a16="http://schemas.microsoft.com/office/drawing/2014/main" id="{9A790E6D-A448-957B-636A-87ED251CAF98}"/>
              </a:ext>
            </a:extLst>
          </p:cNvPr>
          <p:cNvPicPr>
            <a:picLocks noChangeAspect="1"/>
          </p:cNvPicPr>
          <p:nvPr/>
        </p:nvPicPr>
        <p:blipFill>
          <a:blip r:embed="rId3"/>
          <a:stretch>
            <a:fillRect/>
          </a:stretch>
        </p:blipFill>
        <p:spPr>
          <a:xfrm>
            <a:off x="1231900" y="2143055"/>
            <a:ext cx="9461500" cy="4121291"/>
          </a:xfrm>
          <a:prstGeom prst="rect">
            <a:avLst/>
          </a:prstGeom>
        </p:spPr>
      </p:pic>
    </p:spTree>
    <p:extLst>
      <p:ext uri="{BB962C8B-B14F-4D97-AF65-F5344CB8AC3E}">
        <p14:creationId xmlns:p14="http://schemas.microsoft.com/office/powerpoint/2010/main" val="343717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63A7E7-E3A5-F037-1EB8-FD958B88B8D6}"/>
              </a:ext>
            </a:extLst>
          </p:cNvPr>
          <p:cNvSpPr>
            <a:spLocks noGrp="1"/>
          </p:cNvSpPr>
          <p:nvPr>
            <p:ph type="title"/>
          </p:nvPr>
        </p:nvSpPr>
        <p:spPr/>
        <p:txBody>
          <a:bodyPr/>
          <a:lstStyle/>
          <a:p>
            <a:r>
              <a:rPr lang="sv-SE" dirty="0"/>
              <a:t>Inskrivningsmeddelande</a:t>
            </a:r>
          </a:p>
        </p:txBody>
      </p:sp>
      <p:sp>
        <p:nvSpPr>
          <p:cNvPr id="4" name="Platshållare för datum 3">
            <a:extLst>
              <a:ext uri="{FF2B5EF4-FFF2-40B4-BE49-F238E27FC236}">
                <a16:creationId xmlns:a16="http://schemas.microsoft.com/office/drawing/2014/main" id="{B82C0852-EDE9-2691-55F8-939CDBA80FA3}"/>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69269A74-C8D8-44A5-D80E-F5E0BA07EAD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8E6C9DE-2B86-A386-24A5-A847B384D1BF}"/>
              </a:ext>
            </a:extLst>
          </p:cNvPr>
          <p:cNvSpPr>
            <a:spLocks noGrp="1"/>
          </p:cNvSpPr>
          <p:nvPr>
            <p:ph type="sldNum" sz="quarter" idx="12"/>
          </p:nvPr>
        </p:nvSpPr>
        <p:spPr/>
        <p:txBody>
          <a:bodyPr/>
          <a:lstStyle/>
          <a:p>
            <a:fld id="{130DDE8C-17E0-4539-9C15-C1E9D231907F}" type="slidenum">
              <a:rPr lang="sv-SE" smtClean="0"/>
              <a:pPr/>
              <a:t>7</a:t>
            </a:fld>
            <a:endParaRPr lang="sv-SE" dirty="0"/>
          </a:p>
        </p:txBody>
      </p:sp>
      <p:pic>
        <p:nvPicPr>
          <p:cNvPr id="15" name="Bildobjekt 14">
            <a:extLst>
              <a:ext uri="{FF2B5EF4-FFF2-40B4-BE49-F238E27FC236}">
                <a16:creationId xmlns:a16="http://schemas.microsoft.com/office/drawing/2014/main" id="{B3F0E9E2-056D-AB91-FEFB-A966CF631584}"/>
              </a:ext>
            </a:extLst>
          </p:cNvPr>
          <p:cNvPicPr>
            <a:picLocks noChangeAspect="1"/>
          </p:cNvPicPr>
          <p:nvPr/>
        </p:nvPicPr>
        <p:blipFill>
          <a:blip r:embed="rId3"/>
          <a:stretch>
            <a:fillRect/>
          </a:stretch>
        </p:blipFill>
        <p:spPr>
          <a:xfrm>
            <a:off x="4509407" y="3623498"/>
            <a:ext cx="2003758" cy="2507390"/>
          </a:xfrm>
          <a:prstGeom prst="rect">
            <a:avLst/>
          </a:prstGeom>
        </p:spPr>
      </p:pic>
      <p:pic>
        <p:nvPicPr>
          <p:cNvPr id="8" name="Bildobjekt 7">
            <a:extLst>
              <a:ext uri="{FF2B5EF4-FFF2-40B4-BE49-F238E27FC236}">
                <a16:creationId xmlns:a16="http://schemas.microsoft.com/office/drawing/2014/main" id="{07FB792D-BB9B-7B4A-425A-053BF760EE4E}"/>
              </a:ext>
            </a:extLst>
          </p:cNvPr>
          <p:cNvPicPr>
            <a:picLocks noChangeAspect="1"/>
          </p:cNvPicPr>
          <p:nvPr/>
        </p:nvPicPr>
        <p:blipFill>
          <a:blip r:embed="rId4"/>
          <a:srcRect l="733" t="1404"/>
          <a:stretch>
            <a:fillRect/>
          </a:stretch>
        </p:blipFill>
        <p:spPr>
          <a:xfrm>
            <a:off x="7618601" y="1495517"/>
            <a:ext cx="3620899" cy="4755115"/>
          </a:xfrm>
          <a:prstGeom prst="rect">
            <a:avLst/>
          </a:prstGeom>
        </p:spPr>
      </p:pic>
      <p:sp>
        <p:nvSpPr>
          <p:cNvPr id="9" name="Platshållare för innehåll 2">
            <a:extLst>
              <a:ext uri="{FF2B5EF4-FFF2-40B4-BE49-F238E27FC236}">
                <a16:creationId xmlns:a16="http://schemas.microsoft.com/office/drawing/2014/main" id="{F1EAC265-A2F1-EA2F-B0A6-189AD6DCDB2C}"/>
              </a:ext>
            </a:extLst>
          </p:cNvPr>
          <p:cNvSpPr>
            <a:spLocks noGrp="1"/>
          </p:cNvSpPr>
          <p:nvPr>
            <p:ph idx="1"/>
          </p:nvPr>
        </p:nvSpPr>
        <p:spPr>
          <a:xfrm>
            <a:off x="410547" y="1825626"/>
            <a:ext cx="11370906" cy="1803400"/>
          </a:xfrm>
        </p:spPr>
        <p:txBody>
          <a:bodyPr vert="horz" lIns="91440" tIns="45720" rIns="91440" bIns="45720" rtlCol="0" anchor="t">
            <a:noAutofit/>
          </a:bodyPr>
          <a:lstStyle/>
          <a:p>
            <a:r>
              <a:rPr lang="sv-SE" sz="2400" dirty="0"/>
              <a:t>Inskrivningsorsak meddelas </a:t>
            </a:r>
            <a:br>
              <a:rPr lang="sv-SE" sz="2400" dirty="0"/>
            </a:br>
            <a:r>
              <a:rPr lang="sv-SE" sz="2400" dirty="0"/>
              <a:t>i inskrivningsmeddelandet</a:t>
            </a:r>
            <a:endParaRPr lang="sv-SE" sz="2400" dirty="0">
              <a:cs typeface="Arial"/>
            </a:endParaRPr>
          </a:p>
          <a:p>
            <a:r>
              <a:rPr lang="sv-SE" sz="2400"/>
              <a:t>Komplettera med </a:t>
            </a:r>
            <a:r>
              <a:rPr lang="sv-SE" sz="2400" i="1"/>
              <a:t>ADL - aktiviteter</a:t>
            </a:r>
            <a:r>
              <a:rPr lang="sv-SE" sz="2400" i="1" dirty="0"/>
              <a:t> </a:t>
            </a:r>
            <a:br>
              <a:rPr lang="sv-SE" sz="2400" i="1" dirty="0"/>
            </a:br>
            <a:r>
              <a:rPr lang="sv-SE" sz="2400" i="1" dirty="0"/>
              <a:t>i det dagliga livet </a:t>
            </a:r>
            <a:r>
              <a:rPr lang="sv-SE" sz="2400" dirty="0"/>
              <a:t>för att beskriva nytt </a:t>
            </a:r>
            <a:br>
              <a:rPr lang="sv-SE" sz="2400" dirty="0"/>
            </a:br>
            <a:r>
              <a:rPr lang="sv-SE" sz="2400" dirty="0"/>
              <a:t>status och hjälpbehov</a:t>
            </a:r>
            <a:endParaRPr lang="sv-SE" sz="2400" dirty="0">
              <a:cs typeface="Arial"/>
            </a:endParaRPr>
          </a:p>
          <a:p>
            <a:pPr marL="0" indent="0">
              <a:buNone/>
            </a:pPr>
            <a:endParaRPr lang="sv-SE" dirty="0"/>
          </a:p>
        </p:txBody>
      </p:sp>
    </p:spTree>
    <p:extLst>
      <p:ext uri="{BB962C8B-B14F-4D97-AF65-F5344CB8AC3E}">
        <p14:creationId xmlns:p14="http://schemas.microsoft.com/office/powerpoint/2010/main" val="4155682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310494-0EA4-F8A9-92E2-4A90B9FA1463}"/>
              </a:ext>
            </a:extLst>
          </p:cNvPr>
          <p:cNvSpPr>
            <a:spLocks noGrp="1"/>
          </p:cNvSpPr>
          <p:nvPr>
            <p:ph type="title"/>
          </p:nvPr>
        </p:nvSpPr>
        <p:spPr/>
        <p:txBody>
          <a:bodyPr/>
          <a:lstStyle/>
          <a:p>
            <a:r>
              <a:rPr lang="sv-SE" dirty="0"/>
              <a:t>ADL – aktiviteter i det dagliga livet</a:t>
            </a:r>
          </a:p>
        </p:txBody>
      </p:sp>
      <p:sp>
        <p:nvSpPr>
          <p:cNvPr id="4" name="Platshållare för datum 3">
            <a:extLst>
              <a:ext uri="{FF2B5EF4-FFF2-40B4-BE49-F238E27FC236}">
                <a16:creationId xmlns:a16="http://schemas.microsoft.com/office/drawing/2014/main" id="{E7D17B19-22A0-FB6A-A5C6-D900A32549A9}"/>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838B0FE4-E34D-6A32-714F-E816060AEF3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EBB00870-09A0-4091-AD08-C9187CD07BCB}"/>
              </a:ext>
            </a:extLst>
          </p:cNvPr>
          <p:cNvSpPr>
            <a:spLocks noGrp="1"/>
          </p:cNvSpPr>
          <p:nvPr>
            <p:ph type="sldNum" sz="quarter" idx="12"/>
          </p:nvPr>
        </p:nvSpPr>
        <p:spPr/>
        <p:txBody>
          <a:bodyPr/>
          <a:lstStyle/>
          <a:p>
            <a:fld id="{130DDE8C-17E0-4539-9C15-C1E9D231907F}" type="slidenum">
              <a:rPr lang="sv-SE" smtClean="0"/>
              <a:pPr/>
              <a:t>8</a:t>
            </a:fld>
            <a:endParaRPr lang="sv-SE" dirty="0"/>
          </a:p>
        </p:txBody>
      </p:sp>
      <p:pic>
        <p:nvPicPr>
          <p:cNvPr id="8" name="Bildobjekt 7">
            <a:extLst>
              <a:ext uri="{FF2B5EF4-FFF2-40B4-BE49-F238E27FC236}">
                <a16:creationId xmlns:a16="http://schemas.microsoft.com/office/drawing/2014/main" id="{6F000ED7-C7D8-41CE-54DA-0CB6B4CB82BF}"/>
              </a:ext>
            </a:extLst>
          </p:cNvPr>
          <p:cNvPicPr>
            <a:picLocks noChangeAspect="1"/>
          </p:cNvPicPr>
          <p:nvPr/>
        </p:nvPicPr>
        <p:blipFill>
          <a:blip r:embed="rId3"/>
          <a:srcRect l="488" t="596" b="1987"/>
          <a:stretch>
            <a:fillRect/>
          </a:stretch>
        </p:blipFill>
        <p:spPr>
          <a:xfrm>
            <a:off x="2170444" y="1688123"/>
            <a:ext cx="7384852" cy="4491613"/>
          </a:xfrm>
          <a:prstGeom prst="rect">
            <a:avLst/>
          </a:prstGeom>
        </p:spPr>
      </p:pic>
    </p:spTree>
    <p:extLst>
      <p:ext uri="{BB962C8B-B14F-4D97-AF65-F5344CB8AC3E}">
        <p14:creationId xmlns:p14="http://schemas.microsoft.com/office/powerpoint/2010/main" val="247474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94D12A-722D-D0BD-BE04-116DD33093F3}"/>
              </a:ext>
            </a:extLst>
          </p:cNvPr>
          <p:cNvSpPr>
            <a:spLocks noGrp="1"/>
          </p:cNvSpPr>
          <p:nvPr>
            <p:ph type="title"/>
          </p:nvPr>
        </p:nvSpPr>
        <p:spPr/>
        <p:txBody>
          <a:bodyPr/>
          <a:lstStyle/>
          <a:p>
            <a:r>
              <a:rPr lang="sv-SE" dirty="0"/>
              <a:t>Meddelandetitlar</a:t>
            </a:r>
          </a:p>
        </p:txBody>
      </p:sp>
      <p:sp>
        <p:nvSpPr>
          <p:cNvPr id="3" name="Platshållare för innehåll 2">
            <a:extLst>
              <a:ext uri="{FF2B5EF4-FFF2-40B4-BE49-F238E27FC236}">
                <a16:creationId xmlns:a16="http://schemas.microsoft.com/office/drawing/2014/main" id="{17B9ADA1-BBCC-B3C1-F8D7-2F518D22F9A7}"/>
              </a:ext>
            </a:extLst>
          </p:cNvPr>
          <p:cNvSpPr>
            <a:spLocks noGrp="1"/>
          </p:cNvSpPr>
          <p:nvPr>
            <p:ph idx="1"/>
          </p:nvPr>
        </p:nvSpPr>
        <p:spPr/>
        <p:txBody>
          <a:bodyPr vert="horz" lIns="91440" tIns="45720" rIns="91440" bIns="45720" rtlCol="0" anchor="t">
            <a:normAutofit/>
          </a:bodyPr>
          <a:lstStyle/>
          <a:p>
            <a:r>
              <a:rPr lang="sv-SE" sz="2400" dirty="0"/>
              <a:t>Viktigt att notera vad respektive meddelandetitlar är tänkta att användas för – Obs! använd inte i andra syften!</a:t>
            </a:r>
            <a:endParaRPr lang="sv-SE" sz="2400" dirty="0">
              <a:cs typeface="Arial"/>
            </a:endParaRPr>
          </a:p>
          <a:p>
            <a:r>
              <a:rPr lang="sv-SE" sz="2400" dirty="0"/>
              <a:t>Använd svar/trådning för bättre struktur</a:t>
            </a:r>
            <a:endParaRPr lang="sv-SE" sz="2400" dirty="0">
              <a:cs typeface="Arial"/>
            </a:endParaRPr>
          </a:p>
          <a:p>
            <a:r>
              <a:rPr lang="sv-SE" sz="2400" dirty="0"/>
              <a:t>Vårdbegäran ska inte förväxlas med Uppdrag hemsjukvård</a:t>
            </a:r>
            <a:endParaRPr lang="sv-SE" sz="2400" dirty="0">
              <a:cs typeface="Arial"/>
            </a:endParaRPr>
          </a:p>
          <a:p>
            <a:r>
              <a:rPr lang="sv-SE" sz="2400" dirty="0">
                <a:cs typeface="Arial"/>
              </a:rPr>
              <a:t>Samordningsspår (färgspår) används inte i Region dalarna</a:t>
            </a:r>
          </a:p>
          <a:p>
            <a:endParaRPr lang="sv-SE" sz="2400" dirty="0">
              <a:cs typeface="Arial"/>
            </a:endParaRPr>
          </a:p>
          <a:p>
            <a:pPr lvl="1">
              <a:buFont typeface="Courier New" panose="020B0604020202020204" pitchFamily="34" charset="0"/>
              <a:buChar char="o"/>
            </a:pPr>
            <a:r>
              <a:rPr lang="sv-SE" sz="2000" dirty="0">
                <a:cs typeface="Arial"/>
              </a:rPr>
              <a:t>Behov av fler meddelandetitlar?</a:t>
            </a:r>
          </a:p>
          <a:p>
            <a:pPr marL="914400" lvl="2" indent="0">
              <a:buNone/>
            </a:pPr>
            <a:r>
              <a:rPr lang="sv-SE" sz="1600" dirty="0">
                <a:cs typeface="Arial"/>
              </a:rPr>
              <a:t>Maila: </a:t>
            </a:r>
            <a:r>
              <a:rPr lang="sv-SE" sz="1600" dirty="0">
                <a:cs typeface="Arial"/>
                <a:hlinkClick r:id="rId3"/>
              </a:rPr>
              <a:t>johanna.sorensen@regiondalarna.se</a:t>
            </a:r>
            <a:r>
              <a:rPr lang="sv-SE" sz="1600" dirty="0">
                <a:cs typeface="Arial"/>
              </a:rPr>
              <a:t> eller </a:t>
            </a:r>
            <a:r>
              <a:rPr lang="sv-SE" sz="1600" dirty="0">
                <a:cs typeface="Arial"/>
                <a:hlinkClick r:id="rId4"/>
              </a:rPr>
              <a:t>asa.koivisto@regiondalarna.se</a:t>
            </a:r>
            <a:endParaRPr lang="sv-SE" sz="1600" dirty="0">
              <a:cs typeface="Arial"/>
            </a:endParaRPr>
          </a:p>
          <a:p>
            <a:pPr lvl="2">
              <a:buFont typeface="Wingdings" panose="020B0604020202020204" pitchFamily="34" charset="0"/>
              <a:buChar char="§"/>
            </a:pPr>
            <a:endParaRPr lang="sv-SE" sz="1600" dirty="0">
              <a:cs typeface="Arial"/>
            </a:endParaRPr>
          </a:p>
          <a:p>
            <a:endParaRPr lang="sv-SE" dirty="0">
              <a:cs typeface="Arial"/>
            </a:endParaRPr>
          </a:p>
        </p:txBody>
      </p:sp>
      <p:sp>
        <p:nvSpPr>
          <p:cNvPr id="4" name="Platshållare för datum 3">
            <a:extLst>
              <a:ext uri="{FF2B5EF4-FFF2-40B4-BE49-F238E27FC236}">
                <a16:creationId xmlns:a16="http://schemas.microsoft.com/office/drawing/2014/main" id="{5479CFB1-96F1-498E-F4A3-0D242A83BA62}"/>
              </a:ext>
            </a:extLst>
          </p:cNvPr>
          <p:cNvSpPr>
            <a:spLocks noGrp="1"/>
          </p:cNvSpPr>
          <p:nvPr>
            <p:ph type="dt" sz="half" idx="10"/>
          </p:nvPr>
        </p:nvSpPr>
        <p:spPr/>
        <p:txBody>
          <a:bodyPr/>
          <a:lstStyle/>
          <a:p>
            <a:fld id="{A36EF070-D4A1-4BBC-95E2-C540A084EC01}" type="datetime1">
              <a:rPr lang="sv-SE" smtClean="0"/>
              <a:t>2026-03-02</a:t>
            </a:fld>
            <a:endParaRPr lang="sv-SE" dirty="0"/>
          </a:p>
        </p:txBody>
      </p:sp>
      <p:sp>
        <p:nvSpPr>
          <p:cNvPr id="5" name="Platshållare för sidfot 4">
            <a:extLst>
              <a:ext uri="{FF2B5EF4-FFF2-40B4-BE49-F238E27FC236}">
                <a16:creationId xmlns:a16="http://schemas.microsoft.com/office/drawing/2014/main" id="{741EB738-4020-0678-7EC0-62F0DAE5073D}"/>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B659967-5A13-EF3E-0F68-C324AC4F77FC}"/>
              </a:ext>
            </a:extLst>
          </p:cNvPr>
          <p:cNvSpPr>
            <a:spLocks noGrp="1"/>
          </p:cNvSpPr>
          <p:nvPr>
            <p:ph type="sldNum" sz="quarter" idx="12"/>
          </p:nvPr>
        </p:nvSpPr>
        <p:spPr/>
        <p:txBody>
          <a:bodyPr/>
          <a:lstStyle/>
          <a:p>
            <a:fld id="{130DDE8C-17E0-4539-9C15-C1E9D231907F}" type="slidenum">
              <a:rPr lang="sv-SE" smtClean="0"/>
              <a:pPr/>
              <a:t>9</a:t>
            </a:fld>
            <a:endParaRPr lang="sv-SE" dirty="0"/>
          </a:p>
        </p:txBody>
      </p:sp>
    </p:spTree>
    <p:extLst>
      <p:ext uri="{BB962C8B-B14F-4D97-AF65-F5344CB8AC3E}">
        <p14:creationId xmlns:p14="http://schemas.microsoft.com/office/powerpoint/2010/main" val="890793982"/>
      </p:ext>
    </p:extLst>
  </p:cSld>
  <p:clrMapOvr>
    <a:masterClrMapping/>
  </p:clrMapOvr>
</p:sld>
</file>

<file path=ppt/theme/theme1.xml><?xml version="1.0" encoding="utf-8"?>
<a:theme xmlns:a="http://schemas.openxmlformats.org/drawingml/2006/main" name="VCdag">
  <a:themeElements>
    <a:clrScheme name="Ltd">
      <a:dk1>
        <a:sysClr val="windowText" lastClr="000000"/>
      </a:dk1>
      <a:lt1>
        <a:sysClr val="window" lastClr="FFFFFF"/>
      </a:lt1>
      <a:dk2>
        <a:srgbClr val="F15060"/>
      </a:dk2>
      <a:lt2>
        <a:srgbClr val="E7E6E6"/>
      </a:lt2>
      <a:accent1>
        <a:srgbClr val="00B4E4"/>
      </a:accent1>
      <a:accent2>
        <a:srgbClr val="28B29A"/>
      </a:accent2>
      <a:accent3>
        <a:srgbClr val="FFD378"/>
      </a:accent3>
      <a:accent4>
        <a:srgbClr val="AEDDEF"/>
      </a:accent4>
      <a:accent5>
        <a:srgbClr val="6ACEC3"/>
      </a:accent5>
      <a:accent6>
        <a:srgbClr val="FAE9BA"/>
      </a:accent6>
      <a:hlink>
        <a:srgbClr val="0074A2"/>
      </a:hlink>
      <a:folHlink>
        <a:srgbClr val="0074A2"/>
      </a:folHlink>
    </a:clrScheme>
    <a:fontScheme name="L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d_standard.potx" id="{151680F3-6FC2-4960-B137-648106B7FBF2}" vid="{FDF325D6-299B-47C8-B8D0-086DBBEE1ED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92633998396E14985E9A9B78BBA6459" ma:contentTypeVersion="3" ma:contentTypeDescription="Skapa ett nytt dokument." ma:contentTypeScope="" ma:versionID="624521b306d16fa2a2e9f483095e4c13">
  <xsd:schema xmlns:xsd="http://www.w3.org/2001/XMLSchema" xmlns:xs="http://www.w3.org/2001/XMLSchema" xmlns:p="http://schemas.microsoft.com/office/2006/metadata/properties" xmlns:ns2="7efd050c-cb48-4327-a15b-de10c895d6e6" targetNamespace="http://schemas.microsoft.com/office/2006/metadata/properties" ma:root="true" ma:fieldsID="2444128b802c848a05242edc3d7756f3" ns2:_="">
    <xsd:import namespace="7efd050c-cb48-4327-a15b-de10c895d6e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fd050c-cb48-4327-a15b-de10c895d6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B3ADD-DCDF-4A07-9C45-CA476A044990}">
  <ds:schemaRefs>
    <ds:schemaRef ds:uri="http://schemas.microsoft.com/office/2006/documentManagement/types"/>
    <ds:schemaRef ds:uri="http://schemas.microsoft.com/office/infopath/2007/PartnerControls"/>
    <ds:schemaRef ds:uri="7efd050c-cb48-4327-a15b-de10c895d6e6"/>
    <ds:schemaRef ds:uri="http://www.w3.org/XML/1998/namespace"/>
    <ds:schemaRef ds:uri="http://purl.org/dc/terms/"/>
    <ds:schemaRef ds:uri="http://purl.org/dc/elements/1.1/"/>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8B799CB-EBAF-42F9-A11A-45D37207A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fd050c-cb48-4327-a15b-de10c895d6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024E15-E290-4AB3-AE13-73E4633A1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4159</TotalTime>
  <Words>1319</Words>
  <Application>Microsoft Office PowerPoint</Application>
  <PresentationFormat>Bredbild</PresentationFormat>
  <Paragraphs>202</Paragraphs>
  <Slides>15</Slides>
  <Notes>14</Notes>
  <HiddenSlides>0</HiddenSlides>
  <MMClips>0</MMClips>
  <ScaleCrop>false</ScaleCrop>
  <HeadingPairs>
    <vt:vector size="6" baseType="variant">
      <vt:variant>
        <vt:lpstr>Använt teckensnitt</vt:lpstr>
      </vt:variant>
      <vt:variant>
        <vt:i4>7</vt:i4>
      </vt:variant>
      <vt:variant>
        <vt:lpstr>Tema</vt:lpstr>
      </vt:variant>
      <vt:variant>
        <vt:i4>3</vt:i4>
      </vt:variant>
      <vt:variant>
        <vt:lpstr>Bildrubriker</vt:lpstr>
      </vt:variant>
      <vt:variant>
        <vt:i4>15</vt:i4>
      </vt:variant>
    </vt:vector>
  </HeadingPairs>
  <TitlesOfParts>
    <vt:vector size="25" baseType="lpstr">
      <vt:lpstr>Arial</vt:lpstr>
      <vt:lpstr>Arial Black</vt:lpstr>
      <vt:lpstr>Calibri</vt:lpstr>
      <vt:lpstr>Calibri Light</vt:lpstr>
      <vt:lpstr>Courier New</vt:lpstr>
      <vt:lpstr>Wingdings</vt:lpstr>
      <vt:lpstr>Wingdings,Sans-Serif</vt:lpstr>
      <vt:lpstr>VCdag</vt:lpstr>
      <vt:lpstr>Office-tema</vt:lpstr>
      <vt:lpstr>Standard - Röd</vt:lpstr>
      <vt:lpstr>Forum Link</vt:lpstr>
      <vt:lpstr>Rutiner och utbildningsfilmer</vt:lpstr>
      <vt:lpstr>Rutiner och utbildningsfilmer</vt:lpstr>
      <vt:lpstr>Förväntansglapp - informationsdelning</vt:lpstr>
      <vt:lpstr>Framgångsfaktorer</vt:lpstr>
      <vt:lpstr>Utskrivningsprocessen</vt:lpstr>
      <vt:lpstr>Inskrivningsmeddelande</vt:lpstr>
      <vt:lpstr>ADL – aktiviteter i det dagliga livet</vt:lpstr>
      <vt:lpstr>Meddelandetitlar</vt:lpstr>
      <vt:lpstr>Aktörer</vt:lpstr>
      <vt:lpstr>Link – Egenvårdsbedömning / Uppdrag hemsjukvård</vt:lpstr>
      <vt:lpstr>Uppdrag hemsjukvård efter utskrivning</vt:lpstr>
      <vt:lpstr>1177 Journal</vt:lpstr>
      <vt:lpstr>Avsluta samordningsärende</vt:lpstr>
      <vt:lpstr>Diskussion</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Dalarna - Standard Powerpointmall</dc:title>
  <dc:creator>Jansson Markus /Central förvaltning Kommunikationsenhet /Falun</dc:creator>
  <cp:lastModifiedBy>Koivisto Åsa /Akut Medicin Geriatrik och Rehabilitering Avesta /Avesta</cp:lastModifiedBy>
  <cp:revision>445</cp:revision>
  <cp:lastPrinted>2023-09-25T06:46:51Z</cp:lastPrinted>
  <dcterms:created xsi:type="dcterms:W3CDTF">2016-11-14T14:16:14Z</dcterms:created>
  <dcterms:modified xsi:type="dcterms:W3CDTF">2026-03-02T09:52:09Z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35d67994db9475aa58636ebfce59533">
    <vt:lpwstr>sv - svenska|fc4bf42e-8ca5-492e-bdac-5e5e0115cfa8</vt:lpwstr>
  </property>
  <property fmtid="{D5CDD505-2E9C-101B-9397-08002B2CF9AE}" pid="3" name="ContentTypeId">
    <vt:lpwstr>0x010100192633998396E14985E9A9B78BBA6459</vt:lpwstr>
  </property>
  <property fmtid="{D5CDD505-2E9C-101B-9397-08002B2CF9AE}" pid="4" name="TaxCatchAll">
    <vt:lpwstr>7;#sv - svenska</vt:lpwstr>
  </property>
  <property fmtid="{D5CDD505-2E9C-101B-9397-08002B2CF9AE}" pid="5" name="LD_GallerForVerksamhet">
    <vt:lpwstr>3;#LD|30ac7822-68c2-42d2-8d58-accf1e3539f2</vt:lpwstr>
  </property>
  <property fmtid="{D5CDD505-2E9C-101B-9397-08002B2CF9AE}" pid="6" name="LD_Process">
    <vt:lpwstr/>
  </property>
  <property fmtid="{D5CDD505-2E9C-101B-9397-08002B2CF9AE}" pid="7" name="LD_Forfattning">
    <vt:lpwstr/>
  </property>
  <property fmtid="{D5CDD505-2E9C-101B-9397-08002B2CF9AE}" pid="8" name="LD_Nyckelord">
    <vt:lpwstr/>
  </property>
  <property fmtid="{D5CDD505-2E9C-101B-9397-08002B2CF9AE}" pid="9" name="LD_Dokumentsamling">
    <vt:lpwstr>73;#powerpointmall|8a709a16-dce5-48c9-b324-adb936197cd8</vt:lpwstr>
  </property>
  <property fmtid="{D5CDD505-2E9C-101B-9397-08002B2CF9AE}" pid="10" name="LD_Dokumenttyp">
    <vt:lpwstr>11;#Standarddokument|4d12e0b9-1967-41ec-b4ec-5579d11176b8</vt:lpwstr>
  </property>
  <property fmtid="{D5CDD505-2E9C-101B-9397-08002B2CF9AE}" pid="11" name="eb7deb89d2814b7b90e1fef0bccd24ec">
    <vt:lpwstr/>
  </property>
  <property fmtid="{D5CDD505-2E9C-101B-9397-08002B2CF9AE}" pid="12" name="c37888536a3e4198892c360a23f46821">
    <vt:lpwstr/>
  </property>
  <property fmtid="{D5CDD505-2E9C-101B-9397-08002B2CF9AE}" pid="13" name="e4631235004c4161a9f23c41f2f2c9d6">
    <vt:lpwstr/>
  </property>
  <property fmtid="{D5CDD505-2E9C-101B-9397-08002B2CF9AE}" pid="14" name="LD_Diagnos">
    <vt:lpwstr/>
  </property>
  <property fmtid="{D5CDD505-2E9C-101B-9397-08002B2CF9AE}" pid="15" name="LD_Sprak">
    <vt:lpwstr>1;#sv - svenska|fc4bf42e-8ca5-492e-bdac-5e5e0115cfa8</vt:lpwstr>
  </property>
  <property fmtid="{D5CDD505-2E9C-101B-9397-08002B2CF9AE}" pid="16" name="LD_MeSHterm">
    <vt:lpwstr/>
  </property>
  <property fmtid="{D5CDD505-2E9C-101B-9397-08002B2CF9AE}" pid="17" name="_dlc_DocIdItemGuid">
    <vt:lpwstr>b1950605-e71d-4556-ba93-ba9f3e2d9387</vt:lpwstr>
  </property>
  <property fmtid="{D5CDD505-2E9C-101B-9397-08002B2CF9AE}" pid="18" name="Granskning">
    <vt:lpwstr/>
  </property>
  <property fmtid="{D5CDD505-2E9C-101B-9397-08002B2CF9AE}" pid="19" name="Order">
    <vt:r8>13100</vt:r8>
  </property>
  <property fmtid="{D5CDD505-2E9C-101B-9397-08002B2CF9AE}" pid="20" name="xd_ProgID">
    <vt:lpwstr/>
  </property>
  <property fmtid="{D5CDD505-2E9C-101B-9397-08002B2CF9AE}" pid="21" name="TemplateUrl">
    <vt:lpwstr/>
  </property>
  <property fmtid="{D5CDD505-2E9C-101B-9397-08002B2CF9AE}" pid="22" name="_CopySource">
    <vt:lpwstr>http://ar.ltdalarna.se/arbetsrum/OHAR4G1Q/4G8V/Lists/informerande/Region Dalarna - Standard Powerpointmall.pptx</vt:lpwstr>
  </property>
  <property fmtid="{D5CDD505-2E9C-101B-9397-08002B2CF9AE}" pid="23" name="Godkännande och publicering">
    <vt:lpwstr>http://ar.ltdalarna.se/arbetsrum/OHAR4G8V/_layouts/15/wrkstat.aspx?List=e2cb74c8-5506-42ab-9948-d2124701e8af&amp;WorkflowInstanceName=2764bc3e-dcb7-4b64-ae73-fd1857e40813, Godkänt</vt:lpwstr>
  </property>
  <property fmtid="{D5CDD505-2E9C-101B-9397-08002B2CF9AE}" pid="24" name="LD_GiltigtTill">
    <vt:filetime>2022-09-30T13:56:29Z</vt:filetime>
  </property>
  <property fmtid="{D5CDD505-2E9C-101B-9397-08002B2CF9AE}" pid="25" name="LD_Ledningssytem">
    <vt:lpwstr/>
  </property>
  <property fmtid="{D5CDD505-2E9C-101B-9397-08002B2CF9AE}" pid="26" name="LD_Gallringsfrist">
    <vt:lpwstr>13;#3 år|8a73ccd2-b425-41f1-973a-0e59e31951c0</vt:lpwstr>
  </property>
  <property fmtid="{D5CDD505-2E9C-101B-9397-08002B2CF9AE}" pid="27" name="eac6bf53512a4c808e5d567ea0a3e5f0">
    <vt:lpwstr>3 år|8a73ccd2-b425-41f1-973a-0e59e31951c0</vt:lpwstr>
  </property>
</Properties>
</file>