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notesMasterIdLst>
    <p:notesMasterId r:id="rId23"/>
  </p:notesMasterIdLst>
  <p:sldIdLst>
    <p:sldId id="292" r:id="rId5"/>
    <p:sldId id="334" r:id="rId6"/>
    <p:sldId id="326" r:id="rId7"/>
    <p:sldId id="321" r:id="rId8"/>
    <p:sldId id="324" r:id="rId9"/>
    <p:sldId id="320" r:id="rId10"/>
    <p:sldId id="333" r:id="rId11"/>
    <p:sldId id="309" r:id="rId12"/>
    <p:sldId id="316" r:id="rId13"/>
    <p:sldId id="330" r:id="rId14"/>
    <p:sldId id="335" r:id="rId15"/>
    <p:sldId id="331" r:id="rId16"/>
    <p:sldId id="329" r:id="rId17"/>
    <p:sldId id="318" r:id="rId18"/>
    <p:sldId id="327" r:id="rId19"/>
    <p:sldId id="317" r:id="rId20"/>
    <p:sldId id="328" r:id="rId21"/>
    <p:sldId id="311" r:id="rId2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Österberg Lisa /Extern /B3 Consulting Group AB" initials="ÖL//CGA" lastIdx="2" clrIdx="0">
    <p:extLst>
      <p:ext uri="{19B8F6BF-5375-455C-9EA6-DF929625EA0E}">
        <p15:presenceInfo xmlns:p15="http://schemas.microsoft.com/office/powerpoint/2012/main" userId="S-1-5-21-910452376-877226765-825688854-1583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3747"/>
    <a:srgbClr val="424242"/>
    <a:srgbClr val="969696"/>
    <a:srgbClr val="FFD378"/>
    <a:srgbClr val="F15060"/>
    <a:srgbClr val="F1F1F1"/>
    <a:srgbClr val="E6E6E6"/>
    <a:srgbClr val="2CA6D5"/>
    <a:srgbClr val="C80000"/>
    <a:srgbClr val="E600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19" autoAdjust="0"/>
    <p:restoredTop sz="93935" autoAdjust="0"/>
  </p:normalViewPr>
  <p:slideViewPr>
    <p:cSldViewPr snapToGrid="0">
      <p:cViewPr varScale="1">
        <p:scale>
          <a:sx n="104" d="100"/>
          <a:sy n="104" d="100"/>
        </p:scale>
        <p:origin x="570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123" d="100"/>
          <a:sy n="123" d="100"/>
        </p:scale>
        <p:origin x="4904" y="80"/>
      </p:cViewPr>
      <p:guideLst/>
    </p:cSldViewPr>
  </p:notesViewPr>
  <p:gridSpacing cx="864000" cy="864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FAC39-4481-4ED3-BD9B-446AF8A56E80}" type="datetimeFigureOut">
              <a:rPr lang="sv-SE" smtClean="0"/>
              <a:t>2025-10-06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D479F-A9FA-4460-8A06-25113FD032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6921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D479F-A9FA-4460-8A06-25113FD03249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6921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Blir tydligare för användaren vilken roll och vilken enhet man </a:t>
            </a:r>
            <a:r>
              <a:rPr lang="sv-SE"/>
              <a:t>jobbar på.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D479F-A9FA-4460-8A06-25113FD03249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7885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D479F-A9FA-4460-8A06-25113FD03249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9366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akgrundsbild">
    <p:bg>
      <p:bgPr>
        <a:solidFill>
          <a:srgbClr val="DB3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"/>
          <p:cNvSpPr>
            <a:spLocks noGrp="1"/>
          </p:cNvSpPr>
          <p:nvPr>
            <p:ph type="ctrTitle"/>
          </p:nvPr>
        </p:nvSpPr>
        <p:spPr>
          <a:xfrm>
            <a:off x="1524000" y="995363"/>
            <a:ext cx="9144000" cy="2306637"/>
          </a:xfrm>
          <a:ln w="50800">
            <a:noFill/>
          </a:ln>
        </p:spPr>
        <p:txBody>
          <a:bodyPr lIns="0" tIns="0" rIns="0" bIns="0" anchor="b">
            <a:noAutofit/>
          </a:bodyPr>
          <a:lstStyle>
            <a:lvl1pPr algn="ctr"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"/>
          <p:cNvSpPr>
            <a:spLocks noGrp="1"/>
          </p:cNvSpPr>
          <p:nvPr>
            <p:ph type="subTitle" idx="1"/>
          </p:nvPr>
        </p:nvSpPr>
        <p:spPr>
          <a:xfrm>
            <a:off x="1524000" y="3556000"/>
            <a:ext cx="9144000" cy="1622919"/>
          </a:xfrm>
          <a:prstGeom prst="rect">
            <a:avLst/>
          </a:prstGeom>
          <a:ln w="50800" cap="rnd" cmpd="sng">
            <a:noFill/>
          </a:ln>
        </p:spPr>
        <p:txBody>
          <a:bodyPr lIns="0" tIns="0" rIns="0" bIns="0"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om du vill redigera mall för underrubrikformat</a:t>
            </a:r>
          </a:p>
        </p:txBody>
      </p:sp>
      <p:sp>
        <p:nvSpPr>
          <p:cNvPr id="6" name="Platshållare för bild" title="Bakgrundsbild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6788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i full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" title="Beskrivning för bild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grpSp>
        <p:nvGrpSpPr>
          <p:cNvPr id="3" name="Logotyp"/>
          <p:cNvGrpSpPr>
            <a:grpSpLocks noChangeAspect="1"/>
          </p:cNvGrpSpPr>
          <p:nvPr userDrawn="1"/>
        </p:nvGrpSpPr>
        <p:grpSpPr>
          <a:xfrm>
            <a:off x="10765506" y="125717"/>
            <a:ext cx="1134134" cy="432000"/>
            <a:chOff x="-2576825" y="3432175"/>
            <a:chExt cx="1679575" cy="639763"/>
          </a:xfrm>
          <a:solidFill>
            <a:schemeClr val="bg1"/>
          </a:solidFill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-1871975" y="3689350"/>
              <a:ext cx="100013" cy="168275"/>
            </a:xfrm>
            <a:custGeom>
              <a:avLst/>
              <a:gdLst>
                <a:gd name="T0" fmla="*/ 63 w 63"/>
                <a:gd name="T1" fmla="*/ 84 h 106"/>
                <a:gd name="T2" fmla="*/ 29 w 63"/>
                <a:gd name="T3" fmla="*/ 84 h 106"/>
                <a:gd name="T4" fmla="*/ 29 w 63"/>
                <a:gd name="T5" fmla="*/ 65 h 106"/>
                <a:gd name="T6" fmla="*/ 60 w 63"/>
                <a:gd name="T7" fmla="*/ 65 h 106"/>
                <a:gd name="T8" fmla="*/ 60 w 63"/>
                <a:gd name="T9" fmla="*/ 41 h 106"/>
                <a:gd name="T10" fmla="*/ 29 w 63"/>
                <a:gd name="T11" fmla="*/ 41 h 106"/>
                <a:gd name="T12" fmla="*/ 29 w 63"/>
                <a:gd name="T13" fmla="*/ 24 h 106"/>
                <a:gd name="T14" fmla="*/ 63 w 63"/>
                <a:gd name="T15" fmla="*/ 24 h 106"/>
                <a:gd name="T16" fmla="*/ 63 w 63"/>
                <a:gd name="T17" fmla="*/ 0 h 106"/>
                <a:gd name="T18" fmla="*/ 0 w 63"/>
                <a:gd name="T19" fmla="*/ 0 h 106"/>
                <a:gd name="T20" fmla="*/ 0 w 63"/>
                <a:gd name="T21" fmla="*/ 106 h 106"/>
                <a:gd name="T22" fmla="*/ 63 w 63"/>
                <a:gd name="T23" fmla="*/ 106 h 106"/>
                <a:gd name="T24" fmla="*/ 63 w 63"/>
                <a:gd name="T25" fmla="*/ 8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106">
                  <a:moveTo>
                    <a:pt x="63" y="84"/>
                  </a:moveTo>
                  <a:lnTo>
                    <a:pt x="29" y="84"/>
                  </a:lnTo>
                  <a:lnTo>
                    <a:pt x="29" y="65"/>
                  </a:lnTo>
                  <a:lnTo>
                    <a:pt x="60" y="65"/>
                  </a:lnTo>
                  <a:lnTo>
                    <a:pt x="60" y="41"/>
                  </a:lnTo>
                  <a:lnTo>
                    <a:pt x="29" y="41"/>
                  </a:lnTo>
                  <a:lnTo>
                    <a:pt x="29" y="24"/>
                  </a:lnTo>
                  <a:lnTo>
                    <a:pt x="63" y="24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63" y="106"/>
                  </a:lnTo>
                  <a:lnTo>
                    <a:pt x="63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-1757675" y="3681413"/>
              <a:ext cx="177800" cy="184150"/>
            </a:xfrm>
            <a:custGeom>
              <a:avLst/>
              <a:gdLst>
                <a:gd name="T0" fmla="*/ 24 w 47"/>
                <a:gd name="T1" fmla="*/ 48 h 48"/>
                <a:gd name="T2" fmla="*/ 42 w 47"/>
                <a:gd name="T3" fmla="*/ 39 h 48"/>
                <a:gd name="T4" fmla="*/ 47 w 47"/>
                <a:gd name="T5" fmla="*/ 22 h 48"/>
                <a:gd name="T6" fmla="*/ 24 w 47"/>
                <a:gd name="T7" fmla="*/ 22 h 48"/>
                <a:gd name="T8" fmla="*/ 24 w 47"/>
                <a:gd name="T9" fmla="*/ 31 h 48"/>
                <a:gd name="T10" fmla="*/ 33 w 47"/>
                <a:gd name="T11" fmla="*/ 31 h 48"/>
                <a:gd name="T12" fmla="*/ 24 w 47"/>
                <a:gd name="T13" fmla="*/ 38 h 48"/>
                <a:gd name="T14" fmla="*/ 12 w 47"/>
                <a:gd name="T15" fmla="*/ 25 h 48"/>
                <a:gd name="T16" fmla="*/ 24 w 47"/>
                <a:gd name="T17" fmla="*/ 10 h 48"/>
                <a:gd name="T18" fmla="*/ 33 w 47"/>
                <a:gd name="T19" fmla="*/ 18 h 48"/>
                <a:gd name="T20" fmla="*/ 44 w 47"/>
                <a:gd name="T21" fmla="*/ 13 h 48"/>
                <a:gd name="T22" fmla="*/ 24 w 47"/>
                <a:gd name="T23" fmla="*/ 0 h 48"/>
                <a:gd name="T24" fmla="*/ 0 w 47"/>
                <a:gd name="T25" fmla="*/ 24 h 48"/>
                <a:gd name="T26" fmla="*/ 24 w 47"/>
                <a:gd name="T2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48">
                  <a:moveTo>
                    <a:pt x="24" y="48"/>
                  </a:moveTo>
                  <a:cubicBezTo>
                    <a:pt x="31" y="48"/>
                    <a:pt x="38" y="45"/>
                    <a:pt x="42" y="39"/>
                  </a:cubicBezTo>
                  <a:cubicBezTo>
                    <a:pt x="46" y="34"/>
                    <a:pt x="46" y="28"/>
                    <a:pt x="47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6"/>
                    <a:pt x="29" y="38"/>
                    <a:pt x="24" y="38"/>
                  </a:cubicBezTo>
                  <a:cubicBezTo>
                    <a:pt x="16" y="38"/>
                    <a:pt x="12" y="31"/>
                    <a:pt x="12" y="25"/>
                  </a:cubicBezTo>
                  <a:cubicBezTo>
                    <a:pt x="12" y="18"/>
                    <a:pt x="16" y="10"/>
                    <a:pt x="24" y="10"/>
                  </a:cubicBezTo>
                  <a:cubicBezTo>
                    <a:pt x="28" y="10"/>
                    <a:pt x="32" y="13"/>
                    <a:pt x="33" y="18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0" y="5"/>
                    <a:pt x="33" y="0"/>
                    <a:pt x="24" y="0"/>
                  </a:cubicBezTo>
                  <a:cubicBezTo>
                    <a:pt x="10" y="0"/>
                    <a:pt x="0" y="10"/>
                    <a:pt x="0" y="24"/>
                  </a:cubicBezTo>
                  <a:cubicBezTo>
                    <a:pt x="0" y="38"/>
                    <a:pt x="10" y="48"/>
                    <a:pt x="24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-1564000" y="3689350"/>
              <a:ext cx="44450" cy="168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" name="Freeform 8"/>
            <p:cNvSpPr>
              <a:spLocks noEditPoints="1"/>
            </p:cNvSpPr>
            <p:nvPr/>
          </p:nvSpPr>
          <p:spPr bwMode="auto">
            <a:xfrm>
              <a:off x="-1500500" y="3681413"/>
              <a:ext cx="185738" cy="184150"/>
            </a:xfrm>
            <a:custGeom>
              <a:avLst/>
              <a:gdLst>
                <a:gd name="T0" fmla="*/ 49 w 49"/>
                <a:gd name="T1" fmla="*/ 23 h 48"/>
                <a:gd name="T2" fmla="*/ 25 w 49"/>
                <a:gd name="T3" fmla="*/ 0 h 48"/>
                <a:gd name="T4" fmla="*/ 0 w 49"/>
                <a:gd name="T5" fmla="*/ 23 h 48"/>
                <a:gd name="T6" fmla="*/ 25 w 49"/>
                <a:gd name="T7" fmla="*/ 48 h 48"/>
                <a:gd name="T8" fmla="*/ 49 w 49"/>
                <a:gd name="T9" fmla="*/ 23 h 48"/>
                <a:gd name="T10" fmla="*/ 25 w 49"/>
                <a:gd name="T11" fmla="*/ 37 h 48"/>
                <a:gd name="T12" fmla="*/ 12 w 49"/>
                <a:gd name="T13" fmla="*/ 23 h 48"/>
                <a:gd name="T14" fmla="*/ 25 w 49"/>
                <a:gd name="T15" fmla="*/ 12 h 48"/>
                <a:gd name="T16" fmla="*/ 37 w 49"/>
                <a:gd name="T17" fmla="*/ 23 h 48"/>
                <a:gd name="T18" fmla="*/ 25 w 49"/>
                <a:gd name="T19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49" y="23"/>
                  </a:moveTo>
                  <a:cubicBezTo>
                    <a:pt x="49" y="10"/>
                    <a:pt x="37" y="0"/>
                    <a:pt x="25" y="0"/>
                  </a:cubicBezTo>
                  <a:cubicBezTo>
                    <a:pt x="12" y="0"/>
                    <a:pt x="0" y="10"/>
                    <a:pt x="0" y="23"/>
                  </a:cubicBezTo>
                  <a:cubicBezTo>
                    <a:pt x="0" y="38"/>
                    <a:pt x="10" y="48"/>
                    <a:pt x="25" y="48"/>
                  </a:cubicBezTo>
                  <a:cubicBezTo>
                    <a:pt x="39" y="48"/>
                    <a:pt x="49" y="38"/>
                    <a:pt x="49" y="23"/>
                  </a:cubicBezTo>
                  <a:moveTo>
                    <a:pt x="25" y="37"/>
                  </a:moveTo>
                  <a:cubicBezTo>
                    <a:pt x="18" y="37"/>
                    <a:pt x="12" y="31"/>
                    <a:pt x="12" y="23"/>
                  </a:cubicBezTo>
                  <a:cubicBezTo>
                    <a:pt x="12" y="17"/>
                    <a:pt x="18" y="12"/>
                    <a:pt x="25" y="12"/>
                  </a:cubicBezTo>
                  <a:cubicBezTo>
                    <a:pt x="31" y="12"/>
                    <a:pt x="37" y="17"/>
                    <a:pt x="37" y="23"/>
                  </a:cubicBezTo>
                  <a:cubicBezTo>
                    <a:pt x="37" y="31"/>
                    <a:pt x="31" y="37"/>
                    <a:pt x="2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-1295713" y="3689350"/>
              <a:ext cx="171450" cy="168275"/>
            </a:xfrm>
            <a:custGeom>
              <a:avLst/>
              <a:gdLst>
                <a:gd name="T0" fmla="*/ 29 w 108"/>
                <a:gd name="T1" fmla="*/ 41 h 106"/>
                <a:gd name="T2" fmla="*/ 29 w 108"/>
                <a:gd name="T3" fmla="*/ 41 h 106"/>
                <a:gd name="T4" fmla="*/ 79 w 108"/>
                <a:gd name="T5" fmla="*/ 106 h 106"/>
                <a:gd name="T6" fmla="*/ 108 w 108"/>
                <a:gd name="T7" fmla="*/ 106 h 106"/>
                <a:gd name="T8" fmla="*/ 108 w 108"/>
                <a:gd name="T9" fmla="*/ 0 h 106"/>
                <a:gd name="T10" fmla="*/ 79 w 108"/>
                <a:gd name="T11" fmla="*/ 0 h 106"/>
                <a:gd name="T12" fmla="*/ 79 w 108"/>
                <a:gd name="T13" fmla="*/ 65 h 106"/>
                <a:gd name="T14" fmla="*/ 79 w 108"/>
                <a:gd name="T15" fmla="*/ 65 h 106"/>
                <a:gd name="T16" fmla="*/ 29 w 108"/>
                <a:gd name="T17" fmla="*/ 0 h 106"/>
                <a:gd name="T18" fmla="*/ 0 w 108"/>
                <a:gd name="T19" fmla="*/ 0 h 106"/>
                <a:gd name="T20" fmla="*/ 0 w 108"/>
                <a:gd name="T21" fmla="*/ 106 h 106"/>
                <a:gd name="T22" fmla="*/ 29 w 108"/>
                <a:gd name="T23" fmla="*/ 106 h 106"/>
                <a:gd name="T24" fmla="*/ 29 w 108"/>
                <a:gd name="T25" fmla="*/ 4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06">
                  <a:moveTo>
                    <a:pt x="29" y="41"/>
                  </a:moveTo>
                  <a:lnTo>
                    <a:pt x="29" y="41"/>
                  </a:lnTo>
                  <a:lnTo>
                    <a:pt x="79" y="106"/>
                  </a:lnTo>
                  <a:lnTo>
                    <a:pt x="108" y="106"/>
                  </a:lnTo>
                  <a:lnTo>
                    <a:pt x="108" y="0"/>
                  </a:lnTo>
                  <a:lnTo>
                    <a:pt x="79" y="0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9" y="106"/>
                  </a:lnTo>
                  <a:lnTo>
                    <a:pt x="2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" name="Freeform 10"/>
            <p:cNvSpPr>
              <a:spLocks noEditPoints="1"/>
            </p:cNvSpPr>
            <p:nvPr/>
          </p:nvSpPr>
          <p:spPr bwMode="auto">
            <a:xfrm>
              <a:off x="-2022788" y="3903663"/>
              <a:ext cx="147638" cy="168275"/>
            </a:xfrm>
            <a:custGeom>
              <a:avLst/>
              <a:gdLst>
                <a:gd name="T0" fmla="*/ 17 w 39"/>
                <a:gd name="T1" fmla="*/ 0 h 44"/>
                <a:gd name="T2" fmla="*/ 0 w 39"/>
                <a:gd name="T3" fmla="*/ 0 h 44"/>
                <a:gd name="T4" fmla="*/ 0 w 39"/>
                <a:gd name="T5" fmla="*/ 44 h 44"/>
                <a:gd name="T6" fmla="*/ 17 w 39"/>
                <a:gd name="T7" fmla="*/ 44 h 44"/>
                <a:gd name="T8" fmla="*/ 39 w 39"/>
                <a:gd name="T9" fmla="*/ 22 h 44"/>
                <a:gd name="T10" fmla="*/ 17 w 39"/>
                <a:gd name="T11" fmla="*/ 0 h 44"/>
                <a:gd name="T12" fmla="*/ 15 w 39"/>
                <a:gd name="T13" fmla="*/ 35 h 44"/>
                <a:gd name="T14" fmla="*/ 12 w 39"/>
                <a:gd name="T15" fmla="*/ 35 h 44"/>
                <a:gd name="T16" fmla="*/ 12 w 39"/>
                <a:gd name="T17" fmla="*/ 10 h 44"/>
                <a:gd name="T18" fmla="*/ 15 w 39"/>
                <a:gd name="T19" fmla="*/ 10 h 44"/>
                <a:gd name="T20" fmla="*/ 27 w 39"/>
                <a:gd name="T21" fmla="*/ 22 h 44"/>
                <a:gd name="T22" fmla="*/ 15 w 39"/>
                <a:gd name="T23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44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29" y="44"/>
                    <a:pt x="39" y="35"/>
                    <a:pt x="39" y="22"/>
                  </a:cubicBezTo>
                  <a:cubicBezTo>
                    <a:pt x="39" y="10"/>
                    <a:pt x="29" y="0"/>
                    <a:pt x="17" y="0"/>
                  </a:cubicBezTo>
                  <a:moveTo>
                    <a:pt x="15" y="35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2" y="10"/>
                    <a:pt x="27" y="14"/>
                    <a:pt x="27" y="22"/>
                  </a:cubicBezTo>
                  <a:cubicBezTo>
                    <a:pt x="27" y="31"/>
                    <a:pt x="22" y="35"/>
                    <a:pt x="15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" name="Freeform 11"/>
            <p:cNvSpPr>
              <a:spLocks noEditPoints="1"/>
            </p:cNvSpPr>
            <p:nvPr/>
          </p:nvSpPr>
          <p:spPr bwMode="auto">
            <a:xfrm>
              <a:off x="-18783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69 w 109"/>
                <a:gd name="T15" fmla="*/ 0 h 106"/>
                <a:gd name="T16" fmla="*/ 40 w 109"/>
                <a:gd name="T17" fmla="*/ 0 h 106"/>
                <a:gd name="T18" fmla="*/ 43 w 109"/>
                <a:gd name="T19" fmla="*/ 67 h 106"/>
                <a:gd name="T20" fmla="*/ 55 w 109"/>
                <a:gd name="T21" fmla="*/ 34 h 106"/>
                <a:gd name="T22" fmla="*/ 55 w 109"/>
                <a:gd name="T23" fmla="*/ 34 h 106"/>
                <a:gd name="T24" fmla="*/ 67 w 109"/>
                <a:gd name="T25" fmla="*/ 67 h 106"/>
                <a:gd name="T26" fmla="*/ 43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69" y="0"/>
                  </a:lnTo>
                  <a:lnTo>
                    <a:pt x="40" y="0"/>
                  </a:lnTo>
                  <a:close/>
                  <a:moveTo>
                    <a:pt x="43" y="67"/>
                  </a:moveTo>
                  <a:lnTo>
                    <a:pt x="55" y="34"/>
                  </a:lnTo>
                  <a:lnTo>
                    <a:pt x="55" y="34"/>
                  </a:lnTo>
                  <a:lnTo>
                    <a:pt x="67" y="67"/>
                  </a:lnTo>
                  <a:lnTo>
                    <a:pt x="43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-1692588" y="3903663"/>
              <a:ext cx="98425" cy="168275"/>
            </a:xfrm>
            <a:custGeom>
              <a:avLst/>
              <a:gdLst>
                <a:gd name="T0" fmla="*/ 28 w 62"/>
                <a:gd name="T1" fmla="*/ 0 h 106"/>
                <a:gd name="T2" fmla="*/ 0 w 62"/>
                <a:gd name="T3" fmla="*/ 0 h 106"/>
                <a:gd name="T4" fmla="*/ 0 w 62"/>
                <a:gd name="T5" fmla="*/ 106 h 106"/>
                <a:gd name="T6" fmla="*/ 62 w 62"/>
                <a:gd name="T7" fmla="*/ 106 h 106"/>
                <a:gd name="T8" fmla="*/ 62 w 62"/>
                <a:gd name="T9" fmla="*/ 84 h 106"/>
                <a:gd name="T10" fmla="*/ 28 w 62"/>
                <a:gd name="T11" fmla="*/ 84 h 106"/>
                <a:gd name="T12" fmla="*/ 28 w 62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6">
                  <a:moveTo>
                    <a:pt x="28" y="0"/>
                  </a:moveTo>
                  <a:lnTo>
                    <a:pt x="0" y="0"/>
                  </a:lnTo>
                  <a:lnTo>
                    <a:pt x="0" y="106"/>
                  </a:lnTo>
                  <a:lnTo>
                    <a:pt x="62" y="106"/>
                  </a:lnTo>
                  <a:lnTo>
                    <a:pt x="62" y="84"/>
                  </a:lnTo>
                  <a:lnTo>
                    <a:pt x="28" y="84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" name="Freeform 13"/>
            <p:cNvSpPr>
              <a:spLocks noEditPoints="1"/>
            </p:cNvSpPr>
            <p:nvPr/>
          </p:nvSpPr>
          <p:spPr bwMode="auto">
            <a:xfrm>
              <a:off x="-15862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71 w 109"/>
                <a:gd name="T15" fmla="*/ 0 h 106"/>
                <a:gd name="T16" fmla="*/ 40 w 109"/>
                <a:gd name="T17" fmla="*/ 0 h 106"/>
                <a:gd name="T18" fmla="*/ 42 w 109"/>
                <a:gd name="T19" fmla="*/ 67 h 106"/>
                <a:gd name="T20" fmla="*/ 54 w 109"/>
                <a:gd name="T21" fmla="*/ 34 h 106"/>
                <a:gd name="T22" fmla="*/ 54 w 109"/>
                <a:gd name="T23" fmla="*/ 34 h 106"/>
                <a:gd name="T24" fmla="*/ 66 w 109"/>
                <a:gd name="T25" fmla="*/ 67 h 106"/>
                <a:gd name="T26" fmla="*/ 42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71" y="0"/>
                  </a:lnTo>
                  <a:lnTo>
                    <a:pt x="40" y="0"/>
                  </a:lnTo>
                  <a:close/>
                  <a:moveTo>
                    <a:pt x="42" y="67"/>
                  </a:moveTo>
                  <a:lnTo>
                    <a:pt x="54" y="34"/>
                  </a:lnTo>
                  <a:lnTo>
                    <a:pt x="54" y="34"/>
                  </a:lnTo>
                  <a:lnTo>
                    <a:pt x="66" y="67"/>
                  </a:lnTo>
                  <a:lnTo>
                    <a:pt x="42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auto">
            <a:xfrm>
              <a:off x="-1402075" y="3903663"/>
              <a:ext cx="141288" cy="168275"/>
            </a:xfrm>
            <a:custGeom>
              <a:avLst/>
              <a:gdLst>
                <a:gd name="T0" fmla="*/ 32 w 37"/>
                <a:gd name="T1" fmla="*/ 14 h 44"/>
                <a:gd name="T2" fmla="*/ 17 w 37"/>
                <a:gd name="T3" fmla="*/ 0 h 44"/>
                <a:gd name="T4" fmla="*/ 0 w 37"/>
                <a:gd name="T5" fmla="*/ 0 h 44"/>
                <a:gd name="T6" fmla="*/ 0 w 37"/>
                <a:gd name="T7" fmla="*/ 44 h 44"/>
                <a:gd name="T8" fmla="*/ 11 w 37"/>
                <a:gd name="T9" fmla="*/ 44 h 44"/>
                <a:gd name="T10" fmla="*/ 11 w 37"/>
                <a:gd name="T11" fmla="*/ 27 h 44"/>
                <a:gd name="T12" fmla="*/ 11 w 37"/>
                <a:gd name="T13" fmla="*/ 27 h 44"/>
                <a:gd name="T14" fmla="*/ 22 w 37"/>
                <a:gd name="T15" fmla="*/ 44 h 44"/>
                <a:gd name="T16" fmla="*/ 37 w 37"/>
                <a:gd name="T17" fmla="*/ 44 h 44"/>
                <a:gd name="T18" fmla="*/ 23 w 37"/>
                <a:gd name="T19" fmla="*/ 26 h 44"/>
                <a:gd name="T20" fmla="*/ 32 w 37"/>
                <a:gd name="T21" fmla="*/ 14 h 44"/>
                <a:gd name="T22" fmla="*/ 12 w 37"/>
                <a:gd name="T23" fmla="*/ 20 h 44"/>
                <a:gd name="T24" fmla="*/ 11 w 37"/>
                <a:gd name="T25" fmla="*/ 20 h 44"/>
                <a:gd name="T26" fmla="*/ 11 w 37"/>
                <a:gd name="T27" fmla="*/ 9 h 44"/>
                <a:gd name="T28" fmla="*/ 12 w 37"/>
                <a:gd name="T29" fmla="*/ 9 h 44"/>
                <a:gd name="T30" fmla="*/ 20 w 37"/>
                <a:gd name="T31" fmla="*/ 14 h 44"/>
                <a:gd name="T32" fmla="*/ 12 w 37"/>
                <a:gd name="T33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32" y="14"/>
                  </a:moveTo>
                  <a:cubicBezTo>
                    <a:pt x="32" y="4"/>
                    <a:pt x="26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9" y="25"/>
                    <a:pt x="32" y="20"/>
                    <a:pt x="32" y="14"/>
                  </a:cubicBezTo>
                  <a:moveTo>
                    <a:pt x="12" y="20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6" y="9"/>
                    <a:pt x="20" y="10"/>
                    <a:pt x="20" y="14"/>
                  </a:cubicBezTo>
                  <a:cubicBezTo>
                    <a:pt x="20" y="19"/>
                    <a:pt x="16" y="20"/>
                    <a:pt x="12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-1249675" y="3903663"/>
              <a:ext cx="166688" cy="168275"/>
            </a:xfrm>
            <a:custGeom>
              <a:avLst/>
              <a:gdLst>
                <a:gd name="T0" fmla="*/ 76 w 105"/>
                <a:gd name="T1" fmla="*/ 65 h 106"/>
                <a:gd name="T2" fmla="*/ 76 w 105"/>
                <a:gd name="T3" fmla="*/ 65 h 106"/>
                <a:gd name="T4" fmla="*/ 26 w 105"/>
                <a:gd name="T5" fmla="*/ 0 h 106"/>
                <a:gd name="T6" fmla="*/ 0 w 105"/>
                <a:gd name="T7" fmla="*/ 0 h 106"/>
                <a:gd name="T8" fmla="*/ 0 w 105"/>
                <a:gd name="T9" fmla="*/ 106 h 106"/>
                <a:gd name="T10" fmla="*/ 26 w 105"/>
                <a:gd name="T11" fmla="*/ 106 h 106"/>
                <a:gd name="T12" fmla="*/ 26 w 105"/>
                <a:gd name="T13" fmla="*/ 41 h 106"/>
                <a:gd name="T14" fmla="*/ 26 w 105"/>
                <a:gd name="T15" fmla="*/ 41 h 106"/>
                <a:gd name="T16" fmla="*/ 76 w 105"/>
                <a:gd name="T17" fmla="*/ 106 h 106"/>
                <a:gd name="T18" fmla="*/ 105 w 105"/>
                <a:gd name="T19" fmla="*/ 106 h 106"/>
                <a:gd name="T20" fmla="*/ 105 w 105"/>
                <a:gd name="T21" fmla="*/ 0 h 106"/>
                <a:gd name="T22" fmla="*/ 76 w 105"/>
                <a:gd name="T23" fmla="*/ 0 h 106"/>
                <a:gd name="T24" fmla="*/ 76 w 105"/>
                <a:gd name="T25" fmla="*/ 6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06">
                  <a:moveTo>
                    <a:pt x="76" y="65"/>
                  </a:moveTo>
                  <a:lnTo>
                    <a:pt x="76" y="65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6" y="106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76" y="106"/>
                  </a:lnTo>
                  <a:lnTo>
                    <a:pt x="105" y="106"/>
                  </a:lnTo>
                  <a:lnTo>
                    <a:pt x="105" y="0"/>
                  </a:lnTo>
                  <a:lnTo>
                    <a:pt x="76" y="0"/>
                  </a:lnTo>
                  <a:lnTo>
                    <a:pt x="76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5" name="Freeform 16"/>
            <p:cNvSpPr>
              <a:spLocks noEditPoints="1"/>
            </p:cNvSpPr>
            <p:nvPr/>
          </p:nvSpPr>
          <p:spPr bwMode="auto">
            <a:xfrm>
              <a:off x="-1075050" y="3903663"/>
              <a:ext cx="177800" cy="168275"/>
            </a:xfrm>
            <a:custGeom>
              <a:avLst/>
              <a:gdLst>
                <a:gd name="T0" fmla="*/ 71 w 112"/>
                <a:gd name="T1" fmla="*/ 0 h 106"/>
                <a:gd name="T2" fmla="*/ 43 w 112"/>
                <a:gd name="T3" fmla="*/ 0 h 106"/>
                <a:gd name="T4" fmla="*/ 0 w 112"/>
                <a:gd name="T5" fmla="*/ 106 h 106"/>
                <a:gd name="T6" fmla="*/ 31 w 112"/>
                <a:gd name="T7" fmla="*/ 106 h 106"/>
                <a:gd name="T8" fmla="*/ 38 w 112"/>
                <a:gd name="T9" fmla="*/ 89 h 106"/>
                <a:gd name="T10" fmla="*/ 76 w 112"/>
                <a:gd name="T11" fmla="*/ 89 h 106"/>
                <a:gd name="T12" fmla="*/ 83 w 112"/>
                <a:gd name="T13" fmla="*/ 106 h 106"/>
                <a:gd name="T14" fmla="*/ 112 w 112"/>
                <a:gd name="T15" fmla="*/ 106 h 106"/>
                <a:gd name="T16" fmla="*/ 71 w 112"/>
                <a:gd name="T17" fmla="*/ 0 h 106"/>
                <a:gd name="T18" fmla="*/ 45 w 112"/>
                <a:gd name="T19" fmla="*/ 67 h 106"/>
                <a:gd name="T20" fmla="*/ 57 w 112"/>
                <a:gd name="T21" fmla="*/ 34 h 106"/>
                <a:gd name="T22" fmla="*/ 57 w 112"/>
                <a:gd name="T23" fmla="*/ 34 h 106"/>
                <a:gd name="T24" fmla="*/ 69 w 112"/>
                <a:gd name="T25" fmla="*/ 67 h 106"/>
                <a:gd name="T26" fmla="*/ 45 w 112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06">
                  <a:moveTo>
                    <a:pt x="71" y="0"/>
                  </a:moveTo>
                  <a:lnTo>
                    <a:pt x="43" y="0"/>
                  </a:lnTo>
                  <a:lnTo>
                    <a:pt x="0" y="106"/>
                  </a:lnTo>
                  <a:lnTo>
                    <a:pt x="31" y="106"/>
                  </a:lnTo>
                  <a:lnTo>
                    <a:pt x="38" y="89"/>
                  </a:lnTo>
                  <a:lnTo>
                    <a:pt x="76" y="89"/>
                  </a:lnTo>
                  <a:lnTo>
                    <a:pt x="83" y="106"/>
                  </a:lnTo>
                  <a:lnTo>
                    <a:pt x="112" y="106"/>
                  </a:lnTo>
                  <a:lnTo>
                    <a:pt x="71" y="0"/>
                  </a:lnTo>
                  <a:close/>
                  <a:moveTo>
                    <a:pt x="45" y="67"/>
                  </a:moveTo>
                  <a:lnTo>
                    <a:pt x="57" y="34"/>
                  </a:lnTo>
                  <a:lnTo>
                    <a:pt x="57" y="34"/>
                  </a:lnTo>
                  <a:lnTo>
                    <a:pt x="69" y="67"/>
                  </a:lnTo>
                  <a:lnTo>
                    <a:pt x="45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-2576825" y="3432175"/>
              <a:ext cx="587375" cy="639763"/>
            </a:xfrm>
            <a:custGeom>
              <a:avLst/>
              <a:gdLst>
                <a:gd name="T0" fmla="*/ 155 w 155"/>
                <a:gd name="T1" fmla="*/ 46 h 167"/>
                <a:gd name="T2" fmla="*/ 139 w 155"/>
                <a:gd name="T3" fmla="*/ 16 h 167"/>
                <a:gd name="T4" fmla="*/ 139 w 155"/>
                <a:gd name="T5" fmla="*/ 0 h 167"/>
                <a:gd name="T6" fmla="*/ 125 w 155"/>
                <a:gd name="T7" fmla="*/ 8 h 167"/>
                <a:gd name="T8" fmla="*/ 116 w 155"/>
                <a:gd name="T9" fmla="*/ 8 h 167"/>
                <a:gd name="T10" fmla="*/ 73 w 155"/>
                <a:gd name="T11" fmla="*/ 33 h 167"/>
                <a:gd name="T12" fmla="*/ 73 w 155"/>
                <a:gd name="T13" fmla="*/ 33 h 167"/>
                <a:gd name="T14" fmla="*/ 65 w 155"/>
                <a:gd name="T15" fmla="*/ 49 h 167"/>
                <a:gd name="T16" fmla="*/ 26 w 155"/>
                <a:gd name="T17" fmla="*/ 51 h 167"/>
                <a:gd name="T18" fmla="*/ 0 w 155"/>
                <a:gd name="T19" fmla="*/ 77 h 167"/>
                <a:gd name="T20" fmla="*/ 0 w 155"/>
                <a:gd name="T21" fmla="*/ 167 h 167"/>
                <a:gd name="T22" fmla="*/ 16 w 155"/>
                <a:gd name="T23" fmla="*/ 167 h 167"/>
                <a:gd name="T24" fmla="*/ 28 w 155"/>
                <a:gd name="T25" fmla="*/ 117 h 167"/>
                <a:gd name="T26" fmla="*/ 59 w 155"/>
                <a:gd name="T27" fmla="*/ 118 h 167"/>
                <a:gd name="T28" fmla="*/ 92 w 155"/>
                <a:gd name="T29" fmla="*/ 116 h 167"/>
                <a:gd name="T30" fmla="*/ 98 w 155"/>
                <a:gd name="T31" fmla="*/ 167 h 167"/>
                <a:gd name="T32" fmla="*/ 114 w 155"/>
                <a:gd name="T33" fmla="*/ 167 h 167"/>
                <a:gd name="T34" fmla="*/ 131 w 155"/>
                <a:gd name="T35" fmla="*/ 53 h 167"/>
                <a:gd name="T36" fmla="*/ 147 w 155"/>
                <a:gd name="T37" fmla="*/ 56 h 167"/>
                <a:gd name="T38" fmla="*/ 155 w 155"/>
                <a:gd name="T39" fmla="*/ 4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167">
                  <a:moveTo>
                    <a:pt x="155" y="46"/>
                  </a:moveTo>
                  <a:cubicBezTo>
                    <a:pt x="139" y="16"/>
                    <a:pt x="139" y="16"/>
                    <a:pt x="139" y="16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2" y="8"/>
                    <a:pt x="119" y="8"/>
                    <a:pt x="116" y="8"/>
                  </a:cubicBezTo>
                  <a:cubicBezTo>
                    <a:pt x="98" y="8"/>
                    <a:pt x="82" y="18"/>
                    <a:pt x="73" y="3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12" y="51"/>
                    <a:pt x="0" y="63"/>
                    <a:pt x="0" y="77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6" y="167"/>
                    <a:pt x="16" y="167"/>
                    <a:pt x="16" y="167"/>
                  </a:cubicBezTo>
                  <a:cubicBezTo>
                    <a:pt x="16" y="134"/>
                    <a:pt x="28" y="117"/>
                    <a:pt x="28" y="117"/>
                  </a:cubicBezTo>
                  <a:cubicBezTo>
                    <a:pt x="38" y="118"/>
                    <a:pt x="48" y="118"/>
                    <a:pt x="59" y="118"/>
                  </a:cubicBezTo>
                  <a:cubicBezTo>
                    <a:pt x="70" y="118"/>
                    <a:pt x="81" y="118"/>
                    <a:pt x="92" y="116"/>
                  </a:cubicBezTo>
                  <a:cubicBezTo>
                    <a:pt x="98" y="167"/>
                    <a:pt x="98" y="167"/>
                    <a:pt x="98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80"/>
                    <a:pt x="131" y="53"/>
                    <a:pt x="131" y="53"/>
                  </a:cubicBezTo>
                  <a:cubicBezTo>
                    <a:pt x="147" y="56"/>
                    <a:pt x="147" y="56"/>
                    <a:pt x="147" y="56"/>
                  </a:cubicBezTo>
                  <a:cubicBezTo>
                    <a:pt x="150" y="54"/>
                    <a:pt x="153" y="50"/>
                    <a:pt x="155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7" name="Freeform 18"/>
            <p:cNvSpPr>
              <a:spLocks noEditPoints="1"/>
            </p:cNvSpPr>
            <p:nvPr/>
          </p:nvSpPr>
          <p:spPr bwMode="auto">
            <a:xfrm>
              <a:off x="-2022788" y="3689350"/>
              <a:ext cx="139700" cy="168275"/>
            </a:xfrm>
            <a:custGeom>
              <a:avLst/>
              <a:gdLst>
                <a:gd name="T0" fmla="*/ 12 w 37"/>
                <a:gd name="T1" fmla="*/ 27 h 44"/>
                <a:gd name="T2" fmla="*/ 12 w 37"/>
                <a:gd name="T3" fmla="*/ 27 h 44"/>
                <a:gd name="T4" fmla="*/ 23 w 37"/>
                <a:gd name="T5" fmla="*/ 44 h 44"/>
                <a:gd name="T6" fmla="*/ 37 w 37"/>
                <a:gd name="T7" fmla="*/ 44 h 44"/>
                <a:gd name="T8" fmla="*/ 23 w 37"/>
                <a:gd name="T9" fmla="*/ 26 h 44"/>
                <a:gd name="T10" fmla="*/ 33 w 37"/>
                <a:gd name="T11" fmla="*/ 14 h 44"/>
                <a:gd name="T12" fmla="*/ 18 w 37"/>
                <a:gd name="T13" fmla="*/ 0 h 44"/>
                <a:gd name="T14" fmla="*/ 0 w 37"/>
                <a:gd name="T15" fmla="*/ 0 h 44"/>
                <a:gd name="T16" fmla="*/ 0 w 37"/>
                <a:gd name="T17" fmla="*/ 44 h 44"/>
                <a:gd name="T18" fmla="*/ 12 w 37"/>
                <a:gd name="T19" fmla="*/ 44 h 44"/>
                <a:gd name="T20" fmla="*/ 12 w 37"/>
                <a:gd name="T21" fmla="*/ 27 h 44"/>
                <a:gd name="T22" fmla="*/ 12 w 37"/>
                <a:gd name="T23" fmla="*/ 9 h 44"/>
                <a:gd name="T24" fmla="*/ 13 w 37"/>
                <a:gd name="T25" fmla="*/ 9 h 44"/>
                <a:gd name="T26" fmla="*/ 21 w 37"/>
                <a:gd name="T27" fmla="*/ 14 h 44"/>
                <a:gd name="T28" fmla="*/ 13 w 37"/>
                <a:gd name="T29" fmla="*/ 20 h 44"/>
                <a:gd name="T30" fmla="*/ 12 w 37"/>
                <a:gd name="T31" fmla="*/ 20 h 44"/>
                <a:gd name="T32" fmla="*/ 12 w 37"/>
                <a:gd name="T33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12" y="27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0" y="25"/>
                    <a:pt x="33" y="20"/>
                    <a:pt x="33" y="14"/>
                  </a:cubicBezTo>
                  <a:cubicBezTo>
                    <a:pt x="33" y="4"/>
                    <a:pt x="27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44"/>
                    <a:pt x="12" y="44"/>
                    <a:pt x="12" y="44"/>
                  </a:cubicBezTo>
                  <a:lnTo>
                    <a:pt x="12" y="27"/>
                  </a:lnTo>
                  <a:close/>
                  <a:moveTo>
                    <a:pt x="12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7" y="9"/>
                    <a:pt x="21" y="10"/>
                    <a:pt x="21" y="14"/>
                  </a:cubicBezTo>
                  <a:cubicBezTo>
                    <a:pt x="21" y="19"/>
                    <a:pt x="17" y="20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3599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" title="Beskrivning för bild 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32" name="Platshållare för bild" title="Beskrivning för bild 2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02148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" title="Beskrivning för bild 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064400" cy="3429000"/>
          </a:xfrm>
        </p:spPr>
        <p:txBody>
          <a:bodyPr/>
          <a:lstStyle/>
          <a:p>
            <a:endParaRPr lang="sv-SE"/>
          </a:p>
        </p:txBody>
      </p:sp>
      <p:sp>
        <p:nvSpPr>
          <p:cNvPr id="28" name="Platshållare för bild" title="Beskrivning för bild 2"/>
          <p:cNvSpPr>
            <a:spLocks noGrp="1"/>
          </p:cNvSpPr>
          <p:nvPr>
            <p:ph type="pic" sz="quarter" idx="12"/>
          </p:nvPr>
        </p:nvSpPr>
        <p:spPr>
          <a:xfrm>
            <a:off x="4072270" y="0"/>
            <a:ext cx="4040372" cy="3429000"/>
          </a:xfrm>
        </p:spPr>
        <p:txBody>
          <a:bodyPr/>
          <a:lstStyle/>
          <a:p>
            <a:endParaRPr lang="sv-SE"/>
          </a:p>
        </p:txBody>
      </p:sp>
      <p:sp>
        <p:nvSpPr>
          <p:cNvPr id="32" name="Platshållare för bild" title="Beskrivning för bild 3"/>
          <p:cNvSpPr>
            <a:spLocks noGrp="1"/>
          </p:cNvSpPr>
          <p:nvPr>
            <p:ph type="pic" sz="quarter" idx="14"/>
          </p:nvPr>
        </p:nvSpPr>
        <p:spPr>
          <a:xfrm>
            <a:off x="8127600" y="0"/>
            <a:ext cx="4064400" cy="3429000"/>
          </a:xfrm>
        </p:spPr>
        <p:txBody>
          <a:bodyPr/>
          <a:lstStyle/>
          <a:p>
            <a:endParaRPr lang="sv-SE"/>
          </a:p>
        </p:txBody>
      </p:sp>
      <p:sp>
        <p:nvSpPr>
          <p:cNvPr id="27" name="Platshållare för bild" title="Beskrivning för bild 4"/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4064400" cy="3429000"/>
          </a:xfrm>
        </p:spPr>
        <p:txBody>
          <a:bodyPr/>
          <a:lstStyle/>
          <a:p>
            <a:endParaRPr lang="sv-SE"/>
          </a:p>
        </p:txBody>
      </p:sp>
      <p:sp>
        <p:nvSpPr>
          <p:cNvPr id="11" name="Platshållare för text"/>
          <p:cNvSpPr>
            <a:spLocks noGrp="1"/>
          </p:cNvSpPr>
          <p:nvPr>
            <p:ph type="body" sz="quarter" idx="15"/>
          </p:nvPr>
        </p:nvSpPr>
        <p:spPr>
          <a:xfrm>
            <a:off x="4076400" y="3429000"/>
            <a:ext cx="4039200" cy="3429000"/>
          </a:xfrm>
          <a:solidFill>
            <a:schemeClr val="accent1"/>
          </a:solidFill>
        </p:spPr>
        <p:txBody>
          <a:bodyPr lIns="180000" tIns="180000" rIns="180000" bIns="180000"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800" b="1">
                <a:solidFill>
                  <a:schemeClr val="bg1"/>
                </a:solidFill>
              </a:defRPr>
            </a:lvl2pPr>
            <a:lvl3pPr marL="914400" indent="0">
              <a:buNone/>
              <a:defRPr sz="2800" b="1">
                <a:solidFill>
                  <a:schemeClr val="bg1"/>
                </a:solidFill>
              </a:defRPr>
            </a:lvl3pPr>
            <a:lvl4pPr marL="1371600" indent="0">
              <a:buNone/>
              <a:defRPr sz="2800" b="1">
                <a:solidFill>
                  <a:schemeClr val="bg1"/>
                </a:solidFill>
              </a:defRPr>
            </a:lvl4pPr>
            <a:lvl5pPr marL="1828800" indent="0">
              <a:buNone/>
              <a:defRPr sz="2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31" name="Platshållare för bild" title="Beskrivning för bild 5"/>
          <p:cNvSpPr>
            <a:spLocks noGrp="1"/>
          </p:cNvSpPr>
          <p:nvPr>
            <p:ph type="pic" sz="quarter" idx="13"/>
          </p:nvPr>
        </p:nvSpPr>
        <p:spPr>
          <a:xfrm>
            <a:off x="8127600" y="3429000"/>
            <a:ext cx="4064400" cy="342900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737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" title="Textblock med avslutande text"/>
          <p:cNvSpPr>
            <a:spLocks noGrp="1"/>
          </p:cNvSpPr>
          <p:nvPr>
            <p:ph type="ctrTitle" hasCustomPrompt="1"/>
          </p:nvPr>
        </p:nvSpPr>
        <p:spPr>
          <a:xfrm>
            <a:off x="695325" y="2032426"/>
            <a:ext cx="10801349" cy="2306637"/>
          </a:xfrm>
          <a:ln w="50800">
            <a:noFill/>
          </a:ln>
        </p:spPr>
        <p:txBody>
          <a:bodyPr lIns="0" tIns="0" rIns="0" bIns="0" anchor="ctr"/>
          <a:lstStyle>
            <a:lvl1pPr algn="ctr"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Avslutande text</a:t>
            </a:r>
          </a:p>
        </p:txBody>
      </p:sp>
      <p:grpSp>
        <p:nvGrpSpPr>
          <p:cNvPr id="2" name="Logotyp" title="Region Dalarnas logotyp"/>
          <p:cNvGrpSpPr>
            <a:grpSpLocks noChangeAspect="1"/>
          </p:cNvGrpSpPr>
          <p:nvPr userDrawn="1"/>
        </p:nvGrpSpPr>
        <p:grpSpPr>
          <a:xfrm>
            <a:off x="4914611" y="5408725"/>
            <a:ext cx="2362778" cy="900000"/>
            <a:chOff x="-2576825" y="3432175"/>
            <a:chExt cx="1679575" cy="639763"/>
          </a:xfrm>
          <a:solidFill>
            <a:schemeClr val="bg1"/>
          </a:solidFill>
        </p:grpSpPr>
        <p:sp>
          <p:nvSpPr>
            <p:cNvPr id="3" name="Freeform 5" title="Region Dalarnas logotyp"/>
            <p:cNvSpPr>
              <a:spLocks/>
            </p:cNvSpPr>
            <p:nvPr/>
          </p:nvSpPr>
          <p:spPr bwMode="auto">
            <a:xfrm>
              <a:off x="-1871975" y="3689350"/>
              <a:ext cx="100013" cy="168275"/>
            </a:xfrm>
            <a:custGeom>
              <a:avLst/>
              <a:gdLst>
                <a:gd name="T0" fmla="*/ 63 w 63"/>
                <a:gd name="T1" fmla="*/ 84 h 106"/>
                <a:gd name="T2" fmla="*/ 29 w 63"/>
                <a:gd name="T3" fmla="*/ 84 h 106"/>
                <a:gd name="T4" fmla="*/ 29 w 63"/>
                <a:gd name="T5" fmla="*/ 65 h 106"/>
                <a:gd name="T6" fmla="*/ 60 w 63"/>
                <a:gd name="T7" fmla="*/ 65 h 106"/>
                <a:gd name="T8" fmla="*/ 60 w 63"/>
                <a:gd name="T9" fmla="*/ 41 h 106"/>
                <a:gd name="T10" fmla="*/ 29 w 63"/>
                <a:gd name="T11" fmla="*/ 41 h 106"/>
                <a:gd name="T12" fmla="*/ 29 w 63"/>
                <a:gd name="T13" fmla="*/ 24 h 106"/>
                <a:gd name="T14" fmla="*/ 63 w 63"/>
                <a:gd name="T15" fmla="*/ 24 h 106"/>
                <a:gd name="T16" fmla="*/ 63 w 63"/>
                <a:gd name="T17" fmla="*/ 0 h 106"/>
                <a:gd name="T18" fmla="*/ 0 w 63"/>
                <a:gd name="T19" fmla="*/ 0 h 106"/>
                <a:gd name="T20" fmla="*/ 0 w 63"/>
                <a:gd name="T21" fmla="*/ 106 h 106"/>
                <a:gd name="T22" fmla="*/ 63 w 63"/>
                <a:gd name="T23" fmla="*/ 106 h 106"/>
                <a:gd name="T24" fmla="*/ 63 w 63"/>
                <a:gd name="T25" fmla="*/ 8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106">
                  <a:moveTo>
                    <a:pt x="63" y="84"/>
                  </a:moveTo>
                  <a:lnTo>
                    <a:pt x="29" y="84"/>
                  </a:lnTo>
                  <a:lnTo>
                    <a:pt x="29" y="65"/>
                  </a:lnTo>
                  <a:lnTo>
                    <a:pt x="60" y="65"/>
                  </a:lnTo>
                  <a:lnTo>
                    <a:pt x="60" y="41"/>
                  </a:lnTo>
                  <a:lnTo>
                    <a:pt x="29" y="41"/>
                  </a:lnTo>
                  <a:lnTo>
                    <a:pt x="29" y="24"/>
                  </a:lnTo>
                  <a:lnTo>
                    <a:pt x="63" y="24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63" y="106"/>
                  </a:lnTo>
                  <a:lnTo>
                    <a:pt x="63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" name="Freeform 6" title="Region Dalarnas logotyp"/>
            <p:cNvSpPr>
              <a:spLocks/>
            </p:cNvSpPr>
            <p:nvPr/>
          </p:nvSpPr>
          <p:spPr bwMode="auto">
            <a:xfrm>
              <a:off x="-1757675" y="3681413"/>
              <a:ext cx="177800" cy="184150"/>
            </a:xfrm>
            <a:custGeom>
              <a:avLst/>
              <a:gdLst>
                <a:gd name="T0" fmla="*/ 24 w 47"/>
                <a:gd name="T1" fmla="*/ 48 h 48"/>
                <a:gd name="T2" fmla="*/ 42 w 47"/>
                <a:gd name="T3" fmla="*/ 39 h 48"/>
                <a:gd name="T4" fmla="*/ 47 w 47"/>
                <a:gd name="T5" fmla="*/ 22 h 48"/>
                <a:gd name="T6" fmla="*/ 24 w 47"/>
                <a:gd name="T7" fmla="*/ 22 h 48"/>
                <a:gd name="T8" fmla="*/ 24 w 47"/>
                <a:gd name="T9" fmla="*/ 31 h 48"/>
                <a:gd name="T10" fmla="*/ 33 w 47"/>
                <a:gd name="T11" fmla="*/ 31 h 48"/>
                <a:gd name="T12" fmla="*/ 24 w 47"/>
                <a:gd name="T13" fmla="*/ 38 h 48"/>
                <a:gd name="T14" fmla="*/ 12 w 47"/>
                <a:gd name="T15" fmla="*/ 25 h 48"/>
                <a:gd name="T16" fmla="*/ 24 w 47"/>
                <a:gd name="T17" fmla="*/ 10 h 48"/>
                <a:gd name="T18" fmla="*/ 33 w 47"/>
                <a:gd name="T19" fmla="*/ 18 h 48"/>
                <a:gd name="T20" fmla="*/ 44 w 47"/>
                <a:gd name="T21" fmla="*/ 13 h 48"/>
                <a:gd name="T22" fmla="*/ 24 w 47"/>
                <a:gd name="T23" fmla="*/ 0 h 48"/>
                <a:gd name="T24" fmla="*/ 0 w 47"/>
                <a:gd name="T25" fmla="*/ 24 h 48"/>
                <a:gd name="T26" fmla="*/ 24 w 47"/>
                <a:gd name="T2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48">
                  <a:moveTo>
                    <a:pt x="24" y="48"/>
                  </a:moveTo>
                  <a:cubicBezTo>
                    <a:pt x="31" y="48"/>
                    <a:pt x="38" y="45"/>
                    <a:pt x="42" y="39"/>
                  </a:cubicBezTo>
                  <a:cubicBezTo>
                    <a:pt x="46" y="34"/>
                    <a:pt x="46" y="28"/>
                    <a:pt x="47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6"/>
                    <a:pt x="29" y="38"/>
                    <a:pt x="24" y="38"/>
                  </a:cubicBezTo>
                  <a:cubicBezTo>
                    <a:pt x="16" y="38"/>
                    <a:pt x="12" y="31"/>
                    <a:pt x="12" y="25"/>
                  </a:cubicBezTo>
                  <a:cubicBezTo>
                    <a:pt x="12" y="18"/>
                    <a:pt x="16" y="10"/>
                    <a:pt x="24" y="10"/>
                  </a:cubicBezTo>
                  <a:cubicBezTo>
                    <a:pt x="28" y="10"/>
                    <a:pt x="32" y="13"/>
                    <a:pt x="33" y="18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0" y="5"/>
                    <a:pt x="33" y="0"/>
                    <a:pt x="24" y="0"/>
                  </a:cubicBezTo>
                  <a:cubicBezTo>
                    <a:pt x="10" y="0"/>
                    <a:pt x="0" y="10"/>
                    <a:pt x="0" y="24"/>
                  </a:cubicBezTo>
                  <a:cubicBezTo>
                    <a:pt x="0" y="38"/>
                    <a:pt x="10" y="48"/>
                    <a:pt x="24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" name="Rectangle 7" title="Region Dalarnas logotyp"/>
            <p:cNvSpPr>
              <a:spLocks noChangeArrowheads="1"/>
            </p:cNvSpPr>
            <p:nvPr/>
          </p:nvSpPr>
          <p:spPr bwMode="auto">
            <a:xfrm>
              <a:off x="-1564000" y="3689350"/>
              <a:ext cx="44450" cy="168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" name="Freeform 8" title="Region Dalarnas logotyp"/>
            <p:cNvSpPr>
              <a:spLocks noEditPoints="1"/>
            </p:cNvSpPr>
            <p:nvPr/>
          </p:nvSpPr>
          <p:spPr bwMode="auto">
            <a:xfrm>
              <a:off x="-1500500" y="3681413"/>
              <a:ext cx="185738" cy="184150"/>
            </a:xfrm>
            <a:custGeom>
              <a:avLst/>
              <a:gdLst>
                <a:gd name="T0" fmla="*/ 49 w 49"/>
                <a:gd name="T1" fmla="*/ 23 h 48"/>
                <a:gd name="T2" fmla="*/ 25 w 49"/>
                <a:gd name="T3" fmla="*/ 0 h 48"/>
                <a:gd name="T4" fmla="*/ 0 w 49"/>
                <a:gd name="T5" fmla="*/ 23 h 48"/>
                <a:gd name="T6" fmla="*/ 25 w 49"/>
                <a:gd name="T7" fmla="*/ 48 h 48"/>
                <a:gd name="T8" fmla="*/ 49 w 49"/>
                <a:gd name="T9" fmla="*/ 23 h 48"/>
                <a:gd name="T10" fmla="*/ 25 w 49"/>
                <a:gd name="T11" fmla="*/ 37 h 48"/>
                <a:gd name="T12" fmla="*/ 12 w 49"/>
                <a:gd name="T13" fmla="*/ 23 h 48"/>
                <a:gd name="T14" fmla="*/ 25 w 49"/>
                <a:gd name="T15" fmla="*/ 12 h 48"/>
                <a:gd name="T16" fmla="*/ 37 w 49"/>
                <a:gd name="T17" fmla="*/ 23 h 48"/>
                <a:gd name="T18" fmla="*/ 25 w 49"/>
                <a:gd name="T19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49" y="23"/>
                  </a:moveTo>
                  <a:cubicBezTo>
                    <a:pt x="49" y="10"/>
                    <a:pt x="37" y="0"/>
                    <a:pt x="25" y="0"/>
                  </a:cubicBezTo>
                  <a:cubicBezTo>
                    <a:pt x="12" y="0"/>
                    <a:pt x="0" y="10"/>
                    <a:pt x="0" y="23"/>
                  </a:cubicBezTo>
                  <a:cubicBezTo>
                    <a:pt x="0" y="38"/>
                    <a:pt x="10" y="48"/>
                    <a:pt x="25" y="48"/>
                  </a:cubicBezTo>
                  <a:cubicBezTo>
                    <a:pt x="39" y="48"/>
                    <a:pt x="49" y="38"/>
                    <a:pt x="49" y="23"/>
                  </a:cubicBezTo>
                  <a:moveTo>
                    <a:pt x="25" y="37"/>
                  </a:moveTo>
                  <a:cubicBezTo>
                    <a:pt x="18" y="37"/>
                    <a:pt x="12" y="31"/>
                    <a:pt x="12" y="23"/>
                  </a:cubicBezTo>
                  <a:cubicBezTo>
                    <a:pt x="12" y="17"/>
                    <a:pt x="18" y="12"/>
                    <a:pt x="25" y="12"/>
                  </a:cubicBezTo>
                  <a:cubicBezTo>
                    <a:pt x="31" y="12"/>
                    <a:pt x="37" y="17"/>
                    <a:pt x="37" y="23"/>
                  </a:cubicBezTo>
                  <a:cubicBezTo>
                    <a:pt x="37" y="31"/>
                    <a:pt x="31" y="37"/>
                    <a:pt x="2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" name="Freeform 9" title="Region Dalarnas logotyp"/>
            <p:cNvSpPr>
              <a:spLocks/>
            </p:cNvSpPr>
            <p:nvPr/>
          </p:nvSpPr>
          <p:spPr bwMode="auto">
            <a:xfrm>
              <a:off x="-1295713" y="3689350"/>
              <a:ext cx="171450" cy="168275"/>
            </a:xfrm>
            <a:custGeom>
              <a:avLst/>
              <a:gdLst>
                <a:gd name="T0" fmla="*/ 29 w 108"/>
                <a:gd name="T1" fmla="*/ 41 h 106"/>
                <a:gd name="T2" fmla="*/ 29 w 108"/>
                <a:gd name="T3" fmla="*/ 41 h 106"/>
                <a:gd name="T4" fmla="*/ 79 w 108"/>
                <a:gd name="T5" fmla="*/ 106 h 106"/>
                <a:gd name="T6" fmla="*/ 108 w 108"/>
                <a:gd name="T7" fmla="*/ 106 h 106"/>
                <a:gd name="T8" fmla="*/ 108 w 108"/>
                <a:gd name="T9" fmla="*/ 0 h 106"/>
                <a:gd name="T10" fmla="*/ 79 w 108"/>
                <a:gd name="T11" fmla="*/ 0 h 106"/>
                <a:gd name="T12" fmla="*/ 79 w 108"/>
                <a:gd name="T13" fmla="*/ 65 h 106"/>
                <a:gd name="T14" fmla="*/ 79 w 108"/>
                <a:gd name="T15" fmla="*/ 65 h 106"/>
                <a:gd name="T16" fmla="*/ 29 w 108"/>
                <a:gd name="T17" fmla="*/ 0 h 106"/>
                <a:gd name="T18" fmla="*/ 0 w 108"/>
                <a:gd name="T19" fmla="*/ 0 h 106"/>
                <a:gd name="T20" fmla="*/ 0 w 108"/>
                <a:gd name="T21" fmla="*/ 106 h 106"/>
                <a:gd name="T22" fmla="*/ 29 w 108"/>
                <a:gd name="T23" fmla="*/ 106 h 106"/>
                <a:gd name="T24" fmla="*/ 29 w 108"/>
                <a:gd name="T25" fmla="*/ 4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06">
                  <a:moveTo>
                    <a:pt x="29" y="41"/>
                  </a:moveTo>
                  <a:lnTo>
                    <a:pt x="29" y="41"/>
                  </a:lnTo>
                  <a:lnTo>
                    <a:pt x="79" y="106"/>
                  </a:lnTo>
                  <a:lnTo>
                    <a:pt x="108" y="106"/>
                  </a:lnTo>
                  <a:lnTo>
                    <a:pt x="108" y="0"/>
                  </a:lnTo>
                  <a:lnTo>
                    <a:pt x="79" y="0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9" y="106"/>
                  </a:lnTo>
                  <a:lnTo>
                    <a:pt x="2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" name="Freeform 10" title="Region Dalarnas logotyp"/>
            <p:cNvSpPr>
              <a:spLocks noEditPoints="1"/>
            </p:cNvSpPr>
            <p:nvPr/>
          </p:nvSpPr>
          <p:spPr bwMode="auto">
            <a:xfrm>
              <a:off x="-2022788" y="3903663"/>
              <a:ext cx="147638" cy="168275"/>
            </a:xfrm>
            <a:custGeom>
              <a:avLst/>
              <a:gdLst>
                <a:gd name="T0" fmla="*/ 17 w 39"/>
                <a:gd name="T1" fmla="*/ 0 h 44"/>
                <a:gd name="T2" fmla="*/ 0 w 39"/>
                <a:gd name="T3" fmla="*/ 0 h 44"/>
                <a:gd name="T4" fmla="*/ 0 w 39"/>
                <a:gd name="T5" fmla="*/ 44 h 44"/>
                <a:gd name="T6" fmla="*/ 17 w 39"/>
                <a:gd name="T7" fmla="*/ 44 h 44"/>
                <a:gd name="T8" fmla="*/ 39 w 39"/>
                <a:gd name="T9" fmla="*/ 22 h 44"/>
                <a:gd name="T10" fmla="*/ 17 w 39"/>
                <a:gd name="T11" fmla="*/ 0 h 44"/>
                <a:gd name="T12" fmla="*/ 15 w 39"/>
                <a:gd name="T13" fmla="*/ 35 h 44"/>
                <a:gd name="T14" fmla="*/ 12 w 39"/>
                <a:gd name="T15" fmla="*/ 35 h 44"/>
                <a:gd name="T16" fmla="*/ 12 w 39"/>
                <a:gd name="T17" fmla="*/ 10 h 44"/>
                <a:gd name="T18" fmla="*/ 15 w 39"/>
                <a:gd name="T19" fmla="*/ 10 h 44"/>
                <a:gd name="T20" fmla="*/ 27 w 39"/>
                <a:gd name="T21" fmla="*/ 22 h 44"/>
                <a:gd name="T22" fmla="*/ 15 w 39"/>
                <a:gd name="T23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44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29" y="44"/>
                    <a:pt x="39" y="35"/>
                    <a:pt x="39" y="22"/>
                  </a:cubicBezTo>
                  <a:cubicBezTo>
                    <a:pt x="39" y="10"/>
                    <a:pt x="29" y="0"/>
                    <a:pt x="17" y="0"/>
                  </a:cubicBezTo>
                  <a:moveTo>
                    <a:pt x="15" y="35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2" y="10"/>
                    <a:pt x="27" y="14"/>
                    <a:pt x="27" y="22"/>
                  </a:cubicBezTo>
                  <a:cubicBezTo>
                    <a:pt x="27" y="31"/>
                    <a:pt x="22" y="35"/>
                    <a:pt x="15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" name="Freeform 11" title="Region Dalarnas logotyp"/>
            <p:cNvSpPr>
              <a:spLocks noEditPoints="1"/>
            </p:cNvSpPr>
            <p:nvPr/>
          </p:nvSpPr>
          <p:spPr bwMode="auto">
            <a:xfrm>
              <a:off x="-18783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69 w 109"/>
                <a:gd name="T15" fmla="*/ 0 h 106"/>
                <a:gd name="T16" fmla="*/ 40 w 109"/>
                <a:gd name="T17" fmla="*/ 0 h 106"/>
                <a:gd name="T18" fmla="*/ 43 w 109"/>
                <a:gd name="T19" fmla="*/ 67 h 106"/>
                <a:gd name="T20" fmla="*/ 55 w 109"/>
                <a:gd name="T21" fmla="*/ 34 h 106"/>
                <a:gd name="T22" fmla="*/ 55 w 109"/>
                <a:gd name="T23" fmla="*/ 34 h 106"/>
                <a:gd name="T24" fmla="*/ 67 w 109"/>
                <a:gd name="T25" fmla="*/ 67 h 106"/>
                <a:gd name="T26" fmla="*/ 43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69" y="0"/>
                  </a:lnTo>
                  <a:lnTo>
                    <a:pt x="40" y="0"/>
                  </a:lnTo>
                  <a:close/>
                  <a:moveTo>
                    <a:pt x="43" y="67"/>
                  </a:moveTo>
                  <a:lnTo>
                    <a:pt x="55" y="34"/>
                  </a:lnTo>
                  <a:lnTo>
                    <a:pt x="55" y="34"/>
                  </a:lnTo>
                  <a:lnTo>
                    <a:pt x="67" y="67"/>
                  </a:lnTo>
                  <a:lnTo>
                    <a:pt x="43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" name="Freeform 12" title="Region Dalarnas logotyp"/>
            <p:cNvSpPr>
              <a:spLocks/>
            </p:cNvSpPr>
            <p:nvPr/>
          </p:nvSpPr>
          <p:spPr bwMode="auto">
            <a:xfrm>
              <a:off x="-1692588" y="3903663"/>
              <a:ext cx="98425" cy="168275"/>
            </a:xfrm>
            <a:custGeom>
              <a:avLst/>
              <a:gdLst>
                <a:gd name="T0" fmla="*/ 28 w 62"/>
                <a:gd name="T1" fmla="*/ 0 h 106"/>
                <a:gd name="T2" fmla="*/ 0 w 62"/>
                <a:gd name="T3" fmla="*/ 0 h 106"/>
                <a:gd name="T4" fmla="*/ 0 w 62"/>
                <a:gd name="T5" fmla="*/ 106 h 106"/>
                <a:gd name="T6" fmla="*/ 62 w 62"/>
                <a:gd name="T7" fmla="*/ 106 h 106"/>
                <a:gd name="T8" fmla="*/ 62 w 62"/>
                <a:gd name="T9" fmla="*/ 84 h 106"/>
                <a:gd name="T10" fmla="*/ 28 w 62"/>
                <a:gd name="T11" fmla="*/ 84 h 106"/>
                <a:gd name="T12" fmla="*/ 28 w 62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6">
                  <a:moveTo>
                    <a:pt x="28" y="0"/>
                  </a:moveTo>
                  <a:lnTo>
                    <a:pt x="0" y="0"/>
                  </a:lnTo>
                  <a:lnTo>
                    <a:pt x="0" y="106"/>
                  </a:lnTo>
                  <a:lnTo>
                    <a:pt x="62" y="106"/>
                  </a:lnTo>
                  <a:lnTo>
                    <a:pt x="62" y="84"/>
                  </a:lnTo>
                  <a:lnTo>
                    <a:pt x="28" y="84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1" name="Freeform 13" title="Region Dalarnas logotyp"/>
            <p:cNvSpPr>
              <a:spLocks noEditPoints="1"/>
            </p:cNvSpPr>
            <p:nvPr/>
          </p:nvSpPr>
          <p:spPr bwMode="auto">
            <a:xfrm>
              <a:off x="-15862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71 w 109"/>
                <a:gd name="T15" fmla="*/ 0 h 106"/>
                <a:gd name="T16" fmla="*/ 40 w 109"/>
                <a:gd name="T17" fmla="*/ 0 h 106"/>
                <a:gd name="T18" fmla="*/ 42 w 109"/>
                <a:gd name="T19" fmla="*/ 67 h 106"/>
                <a:gd name="T20" fmla="*/ 54 w 109"/>
                <a:gd name="T21" fmla="*/ 34 h 106"/>
                <a:gd name="T22" fmla="*/ 54 w 109"/>
                <a:gd name="T23" fmla="*/ 34 h 106"/>
                <a:gd name="T24" fmla="*/ 66 w 109"/>
                <a:gd name="T25" fmla="*/ 67 h 106"/>
                <a:gd name="T26" fmla="*/ 42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71" y="0"/>
                  </a:lnTo>
                  <a:lnTo>
                    <a:pt x="40" y="0"/>
                  </a:lnTo>
                  <a:close/>
                  <a:moveTo>
                    <a:pt x="42" y="67"/>
                  </a:moveTo>
                  <a:lnTo>
                    <a:pt x="54" y="34"/>
                  </a:lnTo>
                  <a:lnTo>
                    <a:pt x="54" y="34"/>
                  </a:lnTo>
                  <a:lnTo>
                    <a:pt x="66" y="67"/>
                  </a:lnTo>
                  <a:lnTo>
                    <a:pt x="42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" name="Freeform 14" title="Region Dalarnas logotyp"/>
            <p:cNvSpPr>
              <a:spLocks noEditPoints="1"/>
            </p:cNvSpPr>
            <p:nvPr/>
          </p:nvSpPr>
          <p:spPr bwMode="auto">
            <a:xfrm>
              <a:off x="-1402075" y="3903663"/>
              <a:ext cx="141288" cy="168275"/>
            </a:xfrm>
            <a:custGeom>
              <a:avLst/>
              <a:gdLst>
                <a:gd name="T0" fmla="*/ 32 w 37"/>
                <a:gd name="T1" fmla="*/ 14 h 44"/>
                <a:gd name="T2" fmla="*/ 17 w 37"/>
                <a:gd name="T3" fmla="*/ 0 h 44"/>
                <a:gd name="T4" fmla="*/ 0 w 37"/>
                <a:gd name="T5" fmla="*/ 0 h 44"/>
                <a:gd name="T6" fmla="*/ 0 w 37"/>
                <a:gd name="T7" fmla="*/ 44 h 44"/>
                <a:gd name="T8" fmla="*/ 11 w 37"/>
                <a:gd name="T9" fmla="*/ 44 h 44"/>
                <a:gd name="T10" fmla="*/ 11 w 37"/>
                <a:gd name="T11" fmla="*/ 27 h 44"/>
                <a:gd name="T12" fmla="*/ 11 w 37"/>
                <a:gd name="T13" fmla="*/ 27 h 44"/>
                <a:gd name="T14" fmla="*/ 22 w 37"/>
                <a:gd name="T15" fmla="*/ 44 h 44"/>
                <a:gd name="T16" fmla="*/ 37 w 37"/>
                <a:gd name="T17" fmla="*/ 44 h 44"/>
                <a:gd name="T18" fmla="*/ 23 w 37"/>
                <a:gd name="T19" fmla="*/ 26 h 44"/>
                <a:gd name="T20" fmla="*/ 32 w 37"/>
                <a:gd name="T21" fmla="*/ 14 h 44"/>
                <a:gd name="T22" fmla="*/ 12 w 37"/>
                <a:gd name="T23" fmla="*/ 20 h 44"/>
                <a:gd name="T24" fmla="*/ 11 w 37"/>
                <a:gd name="T25" fmla="*/ 20 h 44"/>
                <a:gd name="T26" fmla="*/ 11 w 37"/>
                <a:gd name="T27" fmla="*/ 9 h 44"/>
                <a:gd name="T28" fmla="*/ 12 w 37"/>
                <a:gd name="T29" fmla="*/ 9 h 44"/>
                <a:gd name="T30" fmla="*/ 20 w 37"/>
                <a:gd name="T31" fmla="*/ 14 h 44"/>
                <a:gd name="T32" fmla="*/ 12 w 37"/>
                <a:gd name="T33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32" y="14"/>
                  </a:moveTo>
                  <a:cubicBezTo>
                    <a:pt x="32" y="4"/>
                    <a:pt x="26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9" y="25"/>
                    <a:pt x="32" y="20"/>
                    <a:pt x="32" y="14"/>
                  </a:cubicBezTo>
                  <a:moveTo>
                    <a:pt x="12" y="20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6" y="9"/>
                    <a:pt x="20" y="10"/>
                    <a:pt x="20" y="14"/>
                  </a:cubicBezTo>
                  <a:cubicBezTo>
                    <a:pt x="20" y="19"/>
                    <a:pt x="16" y="20"/>
                    <a:pt x="12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" name="Freeform 15" title="Region Dalarnas logotyp"/>
            <p:cNvSpPr>
              <a:spLocks/>
            </p:cNvSpPr>
            <p:nvPr/>
          </p:nvSpPr>
          <p:spPr bwMode="auto">
            <a:xfrm>
              <a:off x="-1249675" y="3903663"/>
              <a:ext cx="166688" cy="168275"/>
            </a:xfrm>
            <a:custGeom>
              <a:avLst/>
              <a:gdLst>
                <a:gd name="T0" fmla="*/ 76 w 105"/>
                <a:gd name="T1" fmla="*/ 65 h 106"/>
                <a:gd name="T2" fmla="*/ 76 w 105"/>
                <a:gd name="T3" fmla="*/ 65 h 106"/>
                <a:gd name="T4" fmla="*/ 26 w 105"/>
                <a:gd name="T5" fmla="*/ 0 h 106"/>
                <a:gd name="T6" fmla="*/ 0 w 105"/>
                <a:gd name="T7" fmla="*/ 0 h 106"/>
                <a:gd name="T8" fmla="*/ 0 w 105"/>
                <a:gd name="T9" fmla="*/ 106 h 106"/>
                <a:gd name="T10" fmla="*/ 26 w 105"/>
                <a:gd name="T11" fmla="*/ 106 h 106"/>
                <a:gd name="T12" fmla="*/ 26 w 105"/>
                <a:gd name="T13" fmla="*/ 41 h 106"/>
                <a:gd name="T14" fmla="*/ 26 w 105"/>
                <a:gd name="T15" fmla="*/ 41 h 106"/>
                <a:gd name="T16" fmla="*/ 76 w 105"/>
                <a:gd name="T17" fmla="*/ 106 h 106"/>
                <a:gd name="T18" fmla="*/ 105 w 105"/>
                <a:gd name="T19" fmla="*/ 106 h 106"/>
                <a:gd name="T20" fmla="*/ 105 w 105"/>
                <a:gd name="T21" fmla="*/ 0 h 106"/>
                <a:gd name="T22" fmla="*/ 76 w 105"/>
                <a:gd name="T23" fmla="*/ 0 h 106"/>
                <a:gd name="T24" fmla="*/ 76 w 105"/>
                <a:gd name="T25" fmla="*/ 6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06">
                  <a:moveTo>
                    <a:pt x="76" y="65"/>
                  </a:moveTo>
                  <a:lnTo>
                    <a:pt x="76" y="65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6" y="106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76" y="106"/>
                  </a:lnTo>
                  <a:lnTo>
                    <a:pt x="105" y="106"/>
                  </a:lnTo>
                  <a:lnTo>
                    <a:pt x="105" y="0"/>
                  </a:lnTo>
                  <a:lnTo>
                    <a:pt x="76" y="0"/>
                  </a:lnTo>
                  <a:lnTo>
                    <a:pt x="76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" name="Freeform 16" title="Region Dalarnas logotyp"/>
            <p:cNvSpPr>
              <a:spLocks noEditPoints="1"/>
            </p:cNvSpPr>
            <p:nvPr/>
          </p:nvSpPr>
          <p:spPr bwMode="auto">
            <a:xfrm>
              <a:off x="-1075050" y="3903663"/>
              <a:ext cx="177800" cy="168275"/>
            </a:xfrm>
            <a:custGeom>
              <a:avLst/>
              <a:gdLst>
                <a:gd name="T0" fmla="*/ 71 w 112"/>
                <a:gd name="T1" fmla="*/ 0 h 106"/>
                <a:gd name="T2" fmla="*/ 43 w 112"/>
                <a:gd name="T3" fmla="*/ 0 h 106"/>
                <a:gd name="T4" fmla="*/ 0 w 112"/>
                <a:gd name="T5" fmla="*/ 106 h 106"/>
                <a:gd name="T6" fmla="*/ 31 w 112"/>
                <a:gd name="T7" fmla="*/ 106 h 106"/>
                <a:gd name="T8" fmla="*/ 38 w 112"/>
                <a:gd name="T9" fmla="*/ 89 h 106"/>
                <a:gd name="T10" fmla="*/ 76 w 112"/>
                <a:gd name="T11" fmla="*/ 89 h 106"/>
                <a:gd name="T12" fmla="*/ 83 w 112"/>
                <a:gd name="T13" fmla="*/ 106 h 106"/>
                <a:gd name="T14" fmla="*/ 112 w 112"/>
                <a:gd name="T15" fmla="*/ 106 h 106"/>
                <a:gd name="T16" fmla="*/ 71 w 112"/>
                <a:gd name="T17" fmla="*/ 0 h 106"/>
                <a:gd name="T18" fmla="*/ 45 w 112"/>
                <a:gd name="T19" fmla="*/ 67 h 106"/>
                <a:gd name="T20" fmla="*/ 57 w 112"/>
                <a:gd name="T21" fmla="*/ 34 h 106"/>
                <a:gd name="T22" fmla="*/ 57 w 112"/>
                <a:gd name="T23" fmla="*/ 34 h 106"/>
                <a:gd name="T24" fmla="*/ 69 w 112"/>
                <a:gd name="T25" fmla="*/ 67 h 106"/>
                <a:gd name="T26" fmla="*/ 45 w 112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06">
                  <a:moveTo>
                    <a:pt x="71" y="0"/>
                  </a:moveTo>
                  <a:lnTo>
                    <a:pt x="43" y="0"/>
                  </a:lnTo>
                  <a:lnTo>
                    <a:pt x="0" y="106"/>
                  </a:lnTo>
                  <a:lnTo>
                    <a:pt x="31" y="106"/>
                  </a:lnTo>
                  <a:lnTo>
                    <a:pt x="38" y="89"/>
                  </a:lnTo>
                  <a:lnTo>
                    <a:pt x="76" y="89"/>
                  </a:lnTo>
                  <a:lnTo>
                    <a:pt x="83" y="106"/>
                  </a:lnTo>
                  <a:lnTo>
                    <a:pt x="112" y="106"/>
                  </a:lnTo>
                  <a:lnTo>
                    <a:pt x="71" y="0"/>
                  </a:lnTo>
                  <a:close/>
                  <a:moveTo>
                    <a:pt x="45" y="67"/>
                  </a:moveTo>
                  <a:lnTo>
                    <a:pt x="57" y="34"/>
                  </a:lnTo>
                  <a:lnTo>
                    <a:pt x="57" y="34"/>
                  </a:lnTo>
                  <a:lnTo>
                    <a:pt x="69" y="67"/>
                  </a:lnTo>
                  <a:lnTo>
                    <a:pt x="45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5" name="Freeform 17" title="Region Dalarnas logotyp"/>
            <p:cNvSpPr>
              <a:spLocks/>
            </p:cNvSpPr>
            <p:nvPr/>
          </p:nvSpPr>
          <p:spPr bwMode="auto">
            <a:xfrm>
              <a:off x="-2576825" y="3432175"/>
              <a:ext cx="587375" cy="639763"/>
            </a:xfrm>
            <a:custGeom>
              <a:avLst/>
              <a:gdLst>
                <a:gd name="T0" fmla="*/ 155 w 155"/>
                <a:gd name="T1" fmla="*/ 46 h 167"/>
                <a:gd name="T2" fmla="*/ 139 w 155"/>
                <a:gd name="T3" fmla="*/ 16 h 167"/>
                <a:gd name="T4" fmla="*/ 139 w 155"/>
                <a:gd name="T5" fmla="*/ 0 h 167"/>
                <a:gd name="T6" fmla="*/ 125 w 155"/>
                <a:gd name="T7" fmla="*/ 8 h 167"/>
                <a:gd name="T8" fmla="*/ 116 w 155"/>
                <a:gd name="T9" fmla="*/ 8 h 167"/>
                <a:gd name="T10" fmla="*/ 73 w 155"/>
                <a:gd name="T11" fmla="*/ 33 h 167"/>
                <a:gd name="T12" fmla="*/ 73 w 155"/>
                <a:gd name="T13" fmla="*/ 33 h 167"/>
                <a:gd name="T14" fmla="*/ 65 w 155"/>
                <a:gd name="T15" fmla="*/ 49 h 167"/>
                <a:gd name="T16" fmla="*/ 26 w 155"/>
                <a:gd name="T17" fmla="*/ 51 h 167"/>
                <a:gd name="T18" fmla="*/ 0 w 155"/>
                <a:gd name="T19" fmla="*/ 77 h 167"/>
                <a:gd name="T20" fmla="*/ 0 w 155"/>
                <a:gd name="T21" fmla="*/ 167 h 167"/>
                <a:gd name="T22" fmla="*/ 16 w 155"/>
                <a:gd name="T23" fmla="*/ 167 h 167"/>
                <a:gd name="T24" fmla="*/ 28 w 155"/>
                <a:gd name="T25" fmla="*/ 117 h 167"/>
                <a:gd name="T26" fmla="*/ 59 w 155"/>
                <a:gd name="T27" fmla="*/ 118 h 167"/>
                <a:gd name="T28" fmla="*/ 92 w 155"/>
                <a:gd name="T29" fmla="*/ 116 h 167"/>
                <a:gd name="T30" fmla="*/ 98 w 155"/>
                <a:gd name="T31" fmla="*/ 167 h 167"/>
                <a:gd name="T32" fmla="*/ 114 w 155"/>
                <a:gd name="T33" fmla="*/ 167 h 167"/>
                <a:gd name="T34" fmla="*/ 131 w 155"/>
                <a:gd name="T35" fmla="*/ 53 h 167"/>
                <a:gd name="T36" fmla="*/ 147 w 155"/>
                <a:gd name="T37" fmla="*/ 56 h 167"/>
                <a:gd name="T38" fmla="*/ 155 w 155"/>
                <a:gd name="T39" fmla="*/ 4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167">
                  <a:moveTo>
                    <a:pt x="155" y="46"/>
                  </a:moveTo>
                  <a:cubicBezTo>
                    <a:pt x="139" y="16"/>
                    <a:pt x="139" y="16"/>
                    <a:pt x="139" y="16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2" y="8"/>
                    <a:pt x="119" y="8"/>
                    <a:pt x="116" y="8"/>
                  </a:cubicBezTo>
                  <a:cubicBezTo>
                    <a:pt x="98" y="8"/>
                    <a:pt x="82" y="18"/>
                    <a:pt x="73" y="3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12" y="51"/>
                    <a:pt x="0" y="63"/>
                    <a:pt x="0" y="77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6" y="167"/>
                    <a:pt x="16" y="167"/>
                    <a:pt x="16" y="167"/>
                  </a:cubicBezTo>
                  <a:cubicBezTo>
                    <a:pt x="16" y="134"/>
                    <a:pt x="28" y="117"/>
                    <a:pt x="28" y="117"/>
                  </a:cubicBezTo>
                  <a:cubicBezTo>
                    <a:pt x="38" y="118"/>
                    <a:pt x="48" y="118"/>
                    <a:pt x="59" y="118"/>
                  </a:cubicBezTo>
                  <a:cubicBezTo>
                    <a:pt x="70" y="118"/>
                    <a:pt x="81" y="118"/>
                    <a:pt x="92" y="116"/>
                  </a:cubicBezTo>
                  <a:cubicBezTo>
                    <a:pt x="98" y="167"/>
                    <a:pt x="98" y="167"/>
                    <a:pt x="98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80"/>
                    <a:pt x="131" y="53"/>
                    <a:pt x="131" y="53"/>
                  </a:cubicBezTo>
                  <a:cubicBezTo>
                    <a:pt x="147" y="56"/>
                    <a:pt x="147" y="56"/>
                    <a:pt x="147" y="56"/>
                  </a:cubicBezTo>
                  <a:cubicBezTo>
                    <a:pt x="150" y="54"/>
                    <a:pt x="153" y="50"/>
                    <a:pt x="155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6" name="Freeform 18" title="Region Dalarnas logotyp"/>
            <p:cNvSpPr>
              <a:spLocks noEditPoints="1"/>
            </p:cNvSpPr>
            <p:nvPr/>
          </p:nvSpPr>
          <p:spPr bwMode="auto">
            <a:xfrm>
              <a:off x="-2022788" y="3689350"/>
              <a:ext cx="139700" cy="168275"/>
            </a:xfrm>
            <a:custGeom>
              <a:avLst/>
              <a:gdLst>
                <a:gd name="T0" fmla="*/ 12 w 37"/>
                <a:gd name="T1" fmla="*/ 27 h 44"/>
                <a:gd name="T2" fmla="*/ 12 w 37"/>
                <a:gd name="T3" fmla="*/ 27 h 44"/>
                <a:gd name="T4" fmla="*/ 23 w 37"/>
                <a:gd name="T5" fmla="*/ 44 h 44"/>
                <a:gd name="T6" fmla="*/ 37 w 37"/>
                <a:gd name="T7" fmla="*/ 44 h 44"/>
                <a:gd name="T8" fmla="*/ 23 w 37"/>
                <a:gd name="T9" fmla="*/ 26 h 44"/>
                <a:gd name="T10" fmla="*/ 33 w 37"/>
                <a:gd name="T11" fmla="*/ 14 h 44"/>
                <a:gd name="T12" fmla="*/ 18 w 37"/>
                <a:gd name="T13" fmla="*/ 0 h 44"/>
                <a:gd name="T14" fmla="*/ 0 w 37"/>
                <a:gd name="T15" fmla="*/ 0 h 44"/>
                <a:gd name="T16" fmla="*/ 0 w 37"/>
                <a:gd name="T17" fmla="*/ 44 h 44"/>
                <a:gd name="T18" fmla="*/ 12 w 37"/>
                <a:gd name="T19" fmla="*/ 44 h 44"/>
                <a:gd name="T20" fmla="*/ 12 w 37"/>
                <a:gd name="T21" fmla="*/ 27 h 44"/>
                <a:gd name="T22" fmla="*/ 12 w 37"/>
                <a:gd name="T23" fmla="*/ 9 h 44"/>
                <a:gd name="T24" fmla="*/ 13 w 37"/>
                <a:gd name="T25" fmla="*/ 9 h 44"/>
                <a:gd name="T26" fmla="*/ 21 w 37"/>
                <a:gd name="T27" fmla="*/ 14 h 44"/>
                <a:gd name="T28" fmla="*/ 13 w 37"/>
                <a:gd name="T29" fmla="*/ 20 h 44"/>
                <a:gd name="T30" fmla="*/ 12 w 37"/>
                <a:gd name="T31" fmla="*/ 20 h 44"/>
                <a:gd name="T32" fmla="*/ 12 w 37"/>
                <a:gd name="T33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12" y="27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0" y="25"/>
                    <a:pt x="33" y="20"/>
                    <a:pt x="33" y="14"/>
                  </a:cubicBezTo>
                  <a:cubicBezTo>
                    <a:pt x="33" y="4"/>
                    <a:pt x="27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44"/>
                    <a:pt x="12" y="44"/>
                    <a:pt x="12" y="44"/>
                  </a:cubicBezTo>
                  <a:lnTo>
                    <a:pt x="12" y="27"/>
                  </a:lnTo>
                  <a:close/>
                  <a:moveTo>
                    <a:pt x="12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7" y="9"/>
                    <a:pt x="21" y="10"/>
                    <a:pt x="21" y="14"/>
                  </a:cubicBezTo>
                  <a:cubicBezTo>
                    <a:pt x="21" y="19"/>
                    <a:pt x="17" y="20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990531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bg>
      <p:bgPr>
        <a:solidFill>
          <a:srgbClr val="FFDDE2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95324" y="728664"/>
            <a:ext cx="6480000" cy="755650"/>
          </a:xfrm>
        </p:spPr>
        <p:txBody>
          <a:bodyPr lIns="0" tIns="0" rIns="0" bIns="0" anchor="t">
            <a:noAutofit/>
          </a:bodyPr>
          <a:lstStyle>
            <a:lvl1pPr>
              <a:defRPr sz="32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underrubrik"/>
          <p:cNvSpPr>
            <a:spLocks noGrp="1"/>
          </p:cNvSpPr>
          <p:nvPr>
            <p:ph type="body" idx="1" hasCustomPrompt="1"/>
          </p:nvPr>
        </p:nvSpPr>
        <p:spPr>
          <a:xfrm>
            <a:off x="695324" y="2076337"/>
            <a:ext cx="6480000" cy="42498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Innehåll</a:t>
            </a:r>
          </a:p>
        </p:txBody>
      </p:sp>
      <p:sp>
        <p:nvSpPr>
          <p:cNvPr id="30" name="Platshållare för text"/>
          <p:cNvSpPr>
            <a:spLocks noGrp="1"/>
          </p:cNvSpPr>
          <p:nvPr>
            <p:ph type="body" sz="quarter" idx="15" hasCustomPrompt="1"/>
          </p:nvPr>
        </p:nvSpPr>
        <p:spPr>
          <a:xfrm>
            <a:off x="695324" y="2578058"/>
            <a:ext cx="6480000" cy="3730667"/>
          </a:xfrm>
        </p:spPr>
        <p:txBody>
          <a:bodyPr lIns="0" tIns="0" rIns="0" bIns="0">
            <a:noAutofit/>
          </a:bodyPr>
          <a:lstStyle>
            <a:lvl1pPr marL="342900" indent="-342900">
              <a:buClr>
                <a:srgbClr val="DB3747"/>
              </a:buClr>
              <a:buSzPct val="130000"/>
              <a:buFont typeface="Arial Black" panose="020B0A04020102020204" pitchFamily="34" charset="0"/>
              <a:buChar char="›"/>
              <a:defRPr sz="2000" baseline="0"/>
            </a:lvl1pPr>
          </a:lstStyle>
          <a:p>
            <a:pPr lvl="0"/>
            <a:r>
              <a:rPr lang="sv-SE" dirty="0"/>
              <a:t>Innehåll</a:t>
            </a:r>
          </a:p>
          <a:p>
            <a:pPr lvl="0"/>
            <a:r>
              <a:rPr lang="sv-SE" dirty="0"/>
              <a:t>För</a:t>
            </a:r>
          </a:p>
          <a:p>
            <a:pPr lvl="0"/>
            <a:r>
              <a:rPr lang="sv-SE" dirty="0"/>
              <a:t>avsnittet</a:t>
            </a:r>
          </a:p>
        </p:txBody>
      </p:sp>
      <p:sp>
        <p:nvSpPr>
          <p:cNvPr id="23" name="Platshållare för bild" title="Fotobeskrivning"/>
          <p:cNvSpPr>
            <a:spLocks noGrp="1"/>
          </p:cNvSpPr>
          <p:nvPr>
            <p:ph type="pic" sz="quarter" idx="13"/>
          </p:nvPr>
        </p:nvSpPr>
        <p:spPr>
          <a:xfrm>
            <a:off x="7535862" y="0"/>
            <a:ext cx="4656137" cy="6858000"/>
          </a:xfrm>
        </p:spPr>
        <p:txBody>
          <a:bodyPr lIns="0" tIns="0" rIns="0" bIns="0"/>
          <a:lstStyle/>
          <a:p>
            <a:endParaRPr lang="sv-SE" dirty="0"/>
          </a:p>
        </p:txBody>
      </p:sp>
      <p:grpSp>
        <p:nvGrpSpPr>
          <p:cNvPr id="22" name="Logotyp" title="Region Dalarnas logotyp"/>
          <p:cNvGrpSpPr>
            <a:grpSpLocks noChangeAspect="1"/>
          </p:cNvGrpSpPr>
          <p:nvPr userDrawn="1"/>
        </p:nvGrpSpPr>
        <p:grpSpPr>
          <a:xfrm>
            <a:off x="10724551" y="190337"/>
            <a:ext cx="1134134" cy="432000"/>
            <a:chOff x="-2576825" y="3432175"/>
            <a:chExt cx="1679575" cy="639763"/>
          </a:xfrm>
          <a:solidFill>
            <a:schemeClr val="bg1"/>
          </a:solidFill>
        </p:grpSpPr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-1871975" y="3689350"/>
              <a:ext cx="100013" cy="168275"/>
            </a:xfrm>
            <a:custGeom>
              <a:avLst/>
              <a:gdLst>
                <a:gd name="T0" fmla="*/ 63 w 63"/>
                <a:gd name="T1" fmla="*/ 84 h 106"/>
                <a:gd name="T2" fmla="*/ 29 w 63"/>
                <a:gd name="T3" fmla="*/ 84 h 106"/>
                <a:gd name="T4" fmla="*/ 29 w 63"/>
                <a:gd name="T5" fmla="*/ 65 h 106"/>
                <a:gd name="T6" fmla="*/ 60 w 63"/>
                <a:gd name="T7" fmla="*/ 65 h 106"/>
                <a:gd name="T8" fmla="*/ 60 w 63"/>
                <a:gd name="T9" fmla="*/ 41 h 106"/>
                <a:gd name="T10" fmla="*/ 29 w 63"/>
                <a:gd name="T11" fmla="*/ 41 h 106"/>
                <a:gd name="T12" fmla="*/ 29 w 63"/>
                <a:gd name="T13" fmla="*/ 24 h 106"/>
                <a:gd name="T14" fmla="*/ 63 w 63"/>
                <a:gd name="T15" fmla="*/ 24 h 106"/>
                <a:gd name="T16" fmla="*/ 63 w 63"/>
                <a:gd name="T17" fmla="*/ 0 h 106"/>
                <a:gd name="T18" fmla="*/ 0 w 63"/>
                <a:gd name="T19" fmla="*/ 0 h 106"/>
                <a:gd name="T20" fmla="*/ 0 w 63"/>
                <a:gd name="T21" fmla="*/ 106 h 106"/>
                <a:gd name="T22" fmla="*/ 63 w 63"/>
                <a:gd name="T23" fmla="*/ 106 h 106"/>
                <a:gd name="T24" fmla="*/ 63 w 63"/>
                <a:gd name="T25" fmla="*/ 8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106">
                  <a:moveTo>
                    <a:pt x="63" y="84"/>
                  </a:moveTo>
                  <a:lnTo>
                    <a:pt x="29" y="84"/>
                  </a:lnTo>
                  <a:lnTo>
                    <a:pt x="29" y="65"/>
                  </a:lnTo>
                  <a:lnTo>
                    <a:pt x="60" y="65"/>
                  </a:lnTo>
                  <a:lnTo>
                    <a:pt x="60" y="41"/>
                  </a:lnTo>
                  <a:lnTo>
                    <a:pt x="29" y="41"/>
                  </a:lnTo>
                  <a:lnTo>
                    <a:pt x="29" y="24"/>
                  </a:lnTo>
                  <a:lnTo>
                    <a:pt x="63" y="24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63" y="106"/>
                  </a:lnTo>
                  <a:lnTo>
                    <a:pt x="63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-1757675" y="3681413"/>
              <a:ext cx="177800" cy="184150"/>
            </a:xfrm>
            <a:custGeom>
              <a:avLst/>
              <a:gdLst>
                <a:gd name="T0" fmla="*/ 24 w 47"/>
                <a:gd name="T1" fmla="*/ 48 h 48"/>
                <a:gd name="T2" fmla="*/ 42 w 47"/>
                <a:gd name="T3" fmla="*/ 39 h 48"/>
                <a:gd name="T4" fmla="*/ 47 w 47"/>
                <a:gd name="T5" fmla="*/ 22 h 48"/>
                <a:gd name="T6" fmla="*/ 24 w 47"/>
                <a:gd name="T7" fmla="*/ 22 h 48"/>
                <a:gd name="T8" fmla="*/ 24 w 47"/>
                <a:gd name="T9" fmla="*/ 31 h 48"/>
                <a:gd name="T10" fmla="*/ 33 w 47"/>
                <a:gd name="T11" fmla="*/ 31 h 48"/>
                <a:gd name="T12" fmla="*/ 24 w 47"/>
                <a:gd name="T13" fmla="*/ 38 h 48"/>
                <a:gd name="T14" fmla="*/ 12 w 47"/>
                <a:gd name="T15" fmla="*/ 25 h 48"/>
                <a:gd name="T16" fmla="*/ 24 w 47"/>
                <a:gd name="T17" fmla="*/ 10 h 48"/>
                <a:gd name="T18" fmla="*/ 33 w 47"/>
                <a:gd name="T19" fmla="*/ 18 h 48"/>
                <a:gd name="T20" fmla="*/ 44 w 47"/>
                <a:gd name="T21" fmla="*/ 13 h 48"/>
                <a:gd name="T22" fmla="*/ 24 w 47"/>
                <a:gd name="T23" fmla="*/ 0 h 48"/>
                <a:gd name="T24" fmla="*/ 0 w 47"/>
                <a:gd name="T25" fmla="*/ 24 h 48"/>
                <a:gd name="T26" fmla="*/ 24 w 47"/>
                <a:gd name="T2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48">
                  <a:moveTo>
                    <a:pt x="24" y="48"/>
                  </a:moveTo>
                  <a:cubicBezTo>
                    <a:pt x="31" y="48"/>
                    <a:pt x="38" y="45"/>
                    <a:pt x="42" y="39"/>
                  </a:cubicBezTo>
                  <a:cubicBezTo>
                    <a:pt x="46" y="34"/>
                    <a:pt x="46" y="28"/>
                    <a:pt x="47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6"/>
                    <a:pt x="29" y="38"/>
                    <a:pt x="24" y="38"/>
                  </a:cubicBezTo>
                  <a:cubicBezTo>
                    <a:pt x="16" y="38"/>
                    <a:pt x="12" y="31"/>
                    <a:pt x="12" y="25"/>
                  </a:cubicBezTo>
                  <a:cubicBezTo>
                    <a:pt x="12" y="18"/>
                    <a:pt x="16" y="10"/>
                    <a:pt x="24" y="10"/>
                  </a:cubicBezTo>
                  <a:cubicBezTo>
                    <a:pt x="28" y="10"/>
                    <a:pt x="32" y="13"/>
                    <a:pt x="33" y="18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0" y="5"/>
                    <a:pt x="33" y="0"/>
                    <a:pt x="24" y="0"/>
                  </a:cubicBezTo>
                  <a:cubicBezTo>
                    <a:pt x="10" y="0"/>
                    <a:pt x="0" y="10"/>
                    <a:pt x="0" y="24"/>
                  </a:cubicBezTo>
                  <a:cubicBezTo>
                    <a:pt x="0" y="38"/>
                    <a:pt x="10" y="48"/>
                    <a:pt x="24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-1564000" y="3689350"/>
              <a:ext cx="44450" cy="168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7" name="Freeform 8"/>
            <p:cNvSpPr>
              <a:spLocks noEditPoints="1"/>
            </p:cNvSpPr>
            <p:nvPr/>
          </p:nvSpPr>
          <p:spPr bwMode="auto">
            <a:xfrm>
              <a:off x="-1500500" y="3681413"/>
              <a:ext cx="185738" cy="184150"/>
            </a:xfrm>
            <a:custGeom>
              <a:avLst/>
              <a:gdLst>
                <a:gd name="T0" fmla="*/ 49 w 49"/>
                <a:gd name="T1" fmla="*/ 23 h 48"/>
                <a:gd name="T2" fmla="*/ 25 w 49"/>
                <a:gd name="T3" fmla="*/ 0 h 48"/>
                <a:gd name="T4" fmla="*/ 0 w 49"/>
                <a:gd name="T5" fmla="*/ 23 h 48"/>
                <a:gd name="T6" fmla="*/ 25 w 49"/>
                <a:gd name="T7" fmla="*/ 48 h 48"/>
                <a:gd name="T8" fmla="*/ 49 w 49"/>
                <a:gd name="T9" fmla="*/ 23 h 48"/>
                <a:gd name="T10" fmla="*/ 25 w 49"/>
                <a:gd name="T11" fmla="*/ 37 h 48"/>
                <a:gd name="T12" fmla="*/ 12 w 49"/>
                <a:gd name="T13" fmla="*/ 23 h 48"/>
                <a:gd name="T14" fmla="*/ 25 w 49"/>
                <a:gd name="T15" fmla="*/ 12 h 48"/>
                <a:gd name="T16" fmla="*/ 37 w 49"/>
                <a:gd name="T17" fmla="*/ 23 h 48"/>
                <a:gd name="T18" fmla="*/ 25 w 49"/>
                <a:gd name="T19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49" y="23"/>
                  </a:moveTo>
                  <a:cubicBezTo>
                    <a:pt x="49" y="10"/>
                    <a:pt x="37" y="0"/>
                    <a:pt x="25" y="0"/>
                  </a:cubicBezTo>
                  <a:cubicBezTo>
                    <a:pt x="12" y="0"/>
                    <a:pt x="0" y="10"/>
                    <a:pt x="0" y="23"/>
                  </a:cubicBezTo>
                  <a:cubicBezTo>
                    <a:pt x="0" y="38"/>
                    <a:pt x="10" y="48"/>
                    <a:pt x="25" y="48"/>
                  </a:cubicBezTo>
                  <a:cubicBezTo>
                    <a:pt x="39" y="48"/>
                    <a:pt x="49" y="38"/>
                    <a:pt x="49" y="23"/>
                  </a:cubicBezTo>
                  <a:moveTo>
                    <a:pt x="25" y="37"/>
                  </a:moveTo>
                  <a:cubicBezTo>
                    <a:pt x="18" y="37"/>
                    <a:pt x="12" y="31"/>
                    <a:pt x="12" y="23"/>
                  </a:cubicBezTo>
                  <a:cubicBezTo>
                    <a:pt x="12" y="17"/>
                    <a:pt x="18" y="12"/>
                    <a:pt x="25" y="12"/>
                  </a:cubicBezTo>
                  <a:cubicBezTo>
                    <a:pt x="31" y="12"/>
                    <a:pt x="37" y="17"/>
                    <a:pt x="37" y="23"/>
                  </a:cubicBezTo>
                  <a:cubicBezTo>
                    <a:pt x="37" y="31"/>
                    <a:pt x="31" y="37"/>
                    <a:pt x="2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-1295713" y="3689350"/>
              <a:ext cx="171450" cy="168275"/>
            </a:xfrm>
            <a:custGeom>
              <a:avLst/>
              <a:gdLst>
                <a:gd name="T0" fmla="*/ 29 w 108"/>
                <a:gd name="T1" fmla="*/ 41 h 106"/>
                <a:gd name="T2" fmla="*/ 29 w 108"/>
                <a:gd name="T3" fmla="*/ 41 h 106"/>
                <a:gd name="T4" fmla="*/ 79 w 108"/>
                <a:gd name="T5" fmla="*/ 106 h 106"/>
                <a:gd name="T6" fmla="*/ 108 w 108"/>
                <a:gd name="T7" fmla="*/ 106 h 106"/>
                <a:gd name="T8" fmla="*/ 108 w 108"/>
                <a:gd name="T9" fmla="*/ 0 h 106"/>
                <a:gd name="T10" fmla="*/ 79 w 108"/>
                <a:gd name="T11" fmla="*/ 0 h 106"/>
                <a:gd name="T12" fmla="*/ 79 w 108"/>
                <a:gd name="T13" fmla="*/ 65 h 106"/>
                <a:gd name="T14" fmla="*/ 79 w 108"/>
                <a:gd name="T15" fmla="*/ 65 h 106"/>
                <a:gd name="T16" fmla="*/ 29 w 108"/>
                <a:gd name="T17" fmla="*/ 0 h 106"/>
                <a:gd name="T18" fmla="*/ 0 w 108"/>
                <a:gd name="T19" fmla="*/ 0 h 106"/>
                <a:gd name="T20" fmla="*/ 0 w 108"/>
                <a:gd name="T21" fmla="*/ 106 h 106"/>
                <a:gd name="T22" fmla="*/ 29 w 108"/>
                <a:gd name="T23" fmla="*/ 106 h 106"/>
                <a:gd name="T24" fmla="*/ 29 w 108"/>
                <a:gd name="T25" fmla="*/ 4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06">
                  <a:moveTo>
                    <a:pt x="29" y="41"/>
                  </a:moveTo>
                  <a:lnTo>
                    <a:pt x="29" y="41"/>
                  </a:lnTo>
                  <a:lnTo>
                    <a:pt x="79" y="106"/>
                  </a:lnTo>
                  <a:lnTo>
                    <a:pt x="108" y="106"/>
                  </a:lnTo>
                  <a:lnTo>
                    <a:pt x="108" y="0"/>
                  </a:lnTo>
                  <a:lnTo>
                    <a:pt x="79" y="0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9" y="106"/>
                  </a:lnTo>
                  <a:lnTo>
                    <a:pt x="2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9" name="Freeform 10"/>
            <p:cNvSpPr>
              <a:spLocks noEditPoints="1"/>
            </p:cNvSpPr>
            <p:nvPr/>
          </p:nvSpPr>
          <p:spPr bwMode="auto">
            <a:xfrm>
              <a:off x="-2022788" y="3903663"/>
              <a:ext cx="147638" cy="168275"/>
            </a:xfrm>
            <a:custGeom>
              <a:avLst/>
              <a:gdLst>
                <a:gd name="T0" fmla="*/ 17 w 39"/>
                <a:gd name="T1" fmla="*/ 0 h 44"/>
                <a:gd name="T2" fmla="*/ 0 w 39"/>
                <a:gd name="T3" fmla="*/ 0 h 44"/>
                <a:gd name="T4" fmla="*/ 0 w 39"/>
                <a:gd name="T5" fmla="*/ 44 h 44"/>
                <a:gd name="T6" fmla="*/ 17 w 39"/>
                <a:gd name="T7" fmla="*/ 44 h 44"/>
                <a:gd name="T8" fmla="*/ 39 w 39"/>
                <a:gd name="T9" fmla="*/ 22 h 44"/>
                <a:gd name="T10" fmla="*/ 17 w 39"/>
                <a:gd name="T11" fmla="*/ 0 h 44"/>
                <a:gd name="T12" fmla="*/ 15 w 39"/>
                <a:gd name="T13" fmla="*/ 35 h 44"/>
                <a:gd name="T14" fmla="*/ 12 w 39"/>
                <a:gd name="T15" fmla="*/ 35 h 44"/>
                <a:gd name="T16" fmla="*/ 12 w 39"/>
                <a:gd name="T17" fmla="*/ 10 h 44"/>
                <a:gd name="T18" fmla="*/ 15 w 39"/>
                <a:gd name="T19" fmla="*/ 10 h 44"/>
                <a:gd name="T20" fmla="*/ 27 w 39"/>
                <a:gd name="T21" fmla="*/ 22 h 44"/>
                <a:gd name="T22" fmla="*/ 15 w 39"/>
                <a:gd name="T23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44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29" y="44"/>
                    <a:pt x="39" y="35"/>
                    <a:pt x="39" y="22"/>
                  </a:cubicBezTo>
                  <a:cubicBezTo>
                    <a:pt x="39" y="10"/>
                    <a:pt x="29" y="0"/>
                    <a:pt x="17" y="0"/>
                  </a:cubicBezTo>
                  <a:moveTo>
                    <a:pt x="15" y="35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2" y="10"/>
                    <a:pt x="27" y="14"/>
                    <a:pt x="27" y="22"/>
                  </a:cubicBezTo>
                  <a:cubicBezTo>
                    <a:pt x="27" y="31"/>
                    <a:pt x="22" y="35"/>
                    <a:pt x="15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1" name="Freeform 11"/>
            <p:cNvSpPr>
              <a:spLocks noEditPoints="1"/>
            </p:cNvSpPr>
            <p:nvPr/>
          </p:nvSpPr>
          <p:spPr bwMode="auto">
            <a:xfrm>
              <a:off x="-18783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69 w 109"/>
                <a:gd name="T15" fmla="*/ 0 h 106"/>
                <a:gd name="T16" fmla="*/ 40 w 109"/>
                <a:gd name="T17" fmla="*/ 0 h 106"/>
                <a:gd name="T18" fmla="*/ 43 w 109"/>
                <a:gd name="T19" fmla="*/ 67 h 106"/>
                <a:gd name="T20" fmla="*/ 55 w 109"/>
                <a:gd name="T21" fmla="*/ 34 h 106"/>
                <a:gd name="T22" fmla="*/ 55 w 109"/>
                <a:gd name="T23" fmla="*/ 34 h 106"/>
                <a:gd name="T24" fmla="*/ 67 w 109"/>
                <a:gd name="T25" fmla="*/ 67 h 106"/>
                <a:gd name="T26" fmla="*/ 43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69" y="0"/>
                  </a:lnTo>
                  <a:lnTo>
                    <a:pt x="40" y="0"/>
                  </a:lnTo>
                  <a:close/>
                  <a:moveTo>
                    <a:pt x="43" y="67"/>
                  </a:moveTo>
                  <a:lnTo>
                    <a:pt x="55" y="34"/>
                  </a:lnTo>
                  <a:lnTo>
                    <a:pt x="55" y="34"/>
                  </a:lnTo>
                  <a:lnTo>
                    <a:pt x="67" y="67"/>
                  </a:lnTo>
                  <a:lnTo>
                    <a:pt x="43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2" name="Freeform 12"/>
            <p:cNvSpPr>
              <a:spLocks/>
            </p:cNvSpPr>
            <p:nvPr/>
          </p:nvSpPr>
          <p:spPr bwMode="auto">
            <a:xfrm>
              <a:off x="-1692588" y="3903663"/>
              <a:ext cx="98425" cy="168275"/>
            </a:xfrm>
            <a:custGeom>
              <a:avLst/>
              <a:gdLst>
                <a:gd name="T0" fmla="*/ 28 w 62"/>
                <a:gd name="T1" fmla="*/ 0 h 106"/>
                <a:gd name="T2" fmla="*/ 0 w 62"/>
                <a:gd name="T3" fmla="*/ 0 h 106"/>
                <a:gd name="T4" fmla="*/ 0 w 62"/>
                <a:gd name="T5" fmla="*/ 106 h 106"/>
                <a:gd name="T6" fmla="*/ 62 w 62"/>
                <a:gd name="T7" fmla="*/ 106 h 106"/>
                <a:gd name="T8" fmla="*/ 62 w 62"/>
                <a:gd name="T9" fmla="*/ 84 h 106"/>
                <a:gd name="T10" fmla="*/ 28 w 62"/>
                <a:gd name="T11" fmla="*/ 84 h 106"/>
                <a:gd name="T12" fmla="*/ 28 w 62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6">
                  <a:moveTo>
                    <a:pt x="28" y="0"/>
                  </a:moveTo>
                  <a:lnTo>
                    <a:pt x="0" y="0"/>
                  </a:lnTo>
                  <a:lnTo>
                    <a:pt x="0" y="106"/>
                  </a:lnTo>
                  <a:lnTo>
                    <a:pt x="62" y="106"/>
                  </a:lnTo>
                  <a:lnTo>
                    <a:pt x="62" y="84"/>
                  </a:lnTo>
                  <a:lnTo>
                    <a:pt x="28" y="84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3" name="Freeform 13"/>
            <p:cNvSpPr>
              <a:spLocks noEditPoints="1"/>
            </p:cNvSpPr>
            <p:nvPr/>
          </p:nvSpPr>
          <p:spPr bwMode="auto">
            <a:xfrm>
              <a:off x="-15862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71 w 109"/>
                <a:gd name="T15" fmla="*/ 0 h 106"/>
                <a:gd name="T16" fmla="*/ 40 w 109"/>
                <a:gd name="T17" fmla="*/ 0 h 106"/>
                <a:gd name="T18" fmla="*/ 42 w 109"/>
                <a:gd name="T19" fmla="*/ 67 h 106"/>
                <a:gd name="T20" fmla="*/ 54 w 109"/>
                <a:gd name="T21" fmla="*/ 34 h 106"/>
                <a:gd name="T22" fmla="*/ 54 w 109"/>
                <a:gd name="T23" fmla="*/ 34 h 106"/>
                <a:gd name="T24" fmla="*/ 66 w 109"/>
                <a:gd name="T25" fmla="*/ 67 h 106"/>
                <a:gd name="T26" fmla="*/ 42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71" y="0"/>
                  </a:lnTo>
                  <a:lnTo>
                    <a:pt x="40" y="0"/>
                  </a:lnTo>
                  <a:close/>
                  <a:moveTo>
                    <a:pt x="42" y="67"/>
                  </a:moveTo>
                  <a:lnTo>
                    <a:pt x="54" y="34"/>
                  </a:lnTo>
                  <a:lnTo>
                    <a:pt x="54" y="34"/>
                  </a:lnTo>
                  <a:lnTo>
                    <a:pt x="66" y="67"/>
                  </a:lnTo>
                  <a:lnTo>
                    <a:pt x="42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4" name="Freeform 14"/>
            <p:cNvSpPr>
              <a:spLocks noEditPoints="1"/>
            </p:cNvSpPr>
            <p:nvPr/>
          </p:nvSpPr>
          <p:spPr bwMode="auto">
            <a:xfrm>
              <a:off x="-1402075" y="3903663"/>
              <a:ext cx="141288" cy="168275"/>
            </a:xfrm>
            <a:custGeom>
              <a:avLst/>
              <a:gdLst>
                <a:gd name="T0" fmla="*/ 32 w 37"/>
                <a:gd name="T1" fmla="*/ 14 h 44"/>
                <a:gd name="T2" fmla="*/ 17 w 37"/>
                <a:gd name="T3" fmla="*/ 0 h 44"/>
                <a:gd name="T4" fmla="*/ 0 w 37"/>
                <a:gd name="T5" fmla="*/ 0 h 44"/>
                <a:gd name="T6" fmla="*/ 0 w 37"/>
                <a:gd name="T7" fmla="*/ 44 h 44"/>
                <a:gd name="T8" fmla="*/ 11 w 37"/>
                <a:gd name="T9" fmla="*/ 44 h 44"/>
                <a:gd name="T10" fmla="*/ 11 w 37"/>
                <a:gd name="T11" fmla="*/ 27 h 44"/>
                <a:gd name="T12" fmla="*/ 11 w 37"/>
                <a:gd name="T13" fmla="*/ 27 h 44"/>
                <a:gd name="T14" fmla="*/ 22 w 37"/>
                <a:gd name="T15" fmla="*/ 44 h 44"/>
                <a:gd name="T16" fmla="*/ 37 w 37"/>
                <a:gd name="T17" fmla="*/ 44 h 44"/>
                <a:gd name="T18" fmla="*/ 23 w 37"/>
                <a:gd name="T19" fmla="*/ 26 h 44"/>
                <a:gd name="T20" fmla="*/ 32 w 37"/>
                <a:gd name="T21" fmla="*/ 14 h 44"/>
                <a:gd name="T22" fmla="*/ 12 w 37"/>
                <a:gd name="T23" fmla="*/ 20 h 44"/>
                <a:gd name="T24" fmla="*/ 11 w 37"/>
                <a:gd name="T25" fmla="*/ 20 h 44"/>
                <a:gd name="T26" fmla="*/ 11 w 37"/>
                <a:gd name="T27" fmla="*/ 9 h 44"/>
                <a:gd name="T28" fmla="*/ 12 w 37"/>
                <a:gd name="T29" fmla="*/ 9 h 44"/>
                <a:gd name="T30" fmla="*/ 20 w 37"/>
                <a:gd name="T31" fmla="*/ 14 h 44"/>
                <a:gd name="T32" fmla="*/ 12 w 37"/>
                <a:gd name="T33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32" y="14"/>
                  </a:moveTo>
                  <a:cubicBezTo>
                    <a:pt x="32" y="4"/>
                    <a:pt x="26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9" y="25"/>
                    <a:pt x="32" y="20"/>
                    <a:pt x="32" y="14"/>
                  </a:cubicBezTo>
                  <a:moveTo>
                    <a:pt x="12" y="20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6" y="9"/>
                    <a:pt x="20" y="10"/>
                    <a:pt x="20" y="14"/>
                  </a:cubicBezTo>
                  <a:cubicBezTo>
                    <a:pt x="20" y="19"/>
                    <a:pt x="16" y="20"/>
                    <a:pt x="12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5" name="Freeform 15"/>
            <p:cNvSpPr>
              <a:spLocks/>
            </p:cNvSpPr>
            <p:nvPr/>
          </p:nvSpPr>
          <p:spPr bwMode="auto">
            <a:xfrm>
              <a:off x="-1249675" y="3903663"/>
              <a:ext cx="166688" cy="168275"/>
            </a:xfrm>
            <a:custGeom>
              <a:avLst/>
              <a:gdLst>
                <a:gd name="T0" fmla="*/ 76 w 105"/>
                <a:gd name="T1" fmla="*/ 65 h 106"/>
                <a:gd name="T2" fmla="*/ 76 w 105"/>
                <a:gd name="T3" fmla="*/ 65 h 106"/>
                <a:gd name="T4" fmla="*/ 26 w 105"/>
                <a:gd name="T5" fmla="*/ 0 h 106"/>
                <a:gd name="T6" fmla="*/ 0 w 105"/>
                <a:gd name="T7" fmla="*/ 0 h 106"/>
                <a:gd name="T8" fmla="*/ 0 w 105"/>
                <a:gd name="T9" fmla="*/ 106 h 106"/>
                <a:gd name="T10" fmla="*/ 26 w 105"/>
                <a:gd name="T11" fmla="*/ 106 h 106"/>
                <a:gd name="T12" fmla="*/ 26 w 105"/>
                <a:gd name="T13" fmla="*/ 41 h 106"/>
                <a:gd name="T14" fmla="*/ 26 w 105"/>
                <a:gd name="T15" fmla="*/ 41 h 106"/>
                <a:gd name="T16" fmla="*/ 76 w 105"/>
                <a:gd name="T17" fmla="*/ 106 h 106"/>
                <a:gd name="T18" fmla="*/ 105 w 105"/>
                <a:gd name="T19" fmla="*/ 106 h 106"/>
                <a:gd name="T20" fmla="*/ 105 w 105"/>
                <a:gd name="T21" fmla="*/ 0 h 106"/>
                <a:gd name="T22" fmla="*/ 76 w 105"/>
                <a:gd name="T23" fmla="*/ 0 h 106"/>
                <a:gd name="T24" fmla="*/ 76 w 105"/>
                <a:gd name="T25" fmla="*/ 6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06">
                  <a:moveTo>
                    <a:pt x="76" y="65"/>
                  </a:moveTo>
                  <a:lnTo>
                    <a:pt x="76" y="65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6" y="106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76" y="106"/>
                  </a:lnTo>
                  <a:lnTo>
                    <a:pt x="105" y="106"/>
                  </a:lnTo>
                  <a:lnTo>
                    <a:pt x="105" y="0"/>
                  </a:lnTo>
                  <a:lnTo>
                    <a:pt x="76" y="0"/>
                  </a:lnTo>
                  <a:lnTo>
                    <a:pt x="76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 noEditPoints="1"/>
            </p:cNvSpPr>
            <p:nvPr/>
          </p:nvSpPr>
          <p:spPr bwMode="auto">
            <a:xfrm>
              <a:off x="-1075050" y="3903663"/>
              <a:ext cx="177800" cy="168275"/>
            </a:xfrm>
            <a:custGeom>
              <a:avLst/>
              <a:gdLst>
                <a:gd name="T0" fmla="*/ 71 w 112"/>
                <a:gd name="T1" fmla="*/ 0 h 106"/>
                <a:gd name="T2" fmla="*/ 43 w 112"/>
                <a:gd name="T3" fmla="*/ 0 h 106"/>
                <a:gd name="T4" fmla="*/ 0 w 112"/>
                <a:gd name="T5" fmla="*/ 106 h 106"/>
                <a:gd name="T6" fmla="*/ 31 w 112"/>
                <a:gd name="T7" fmla="*/ 106 h 106"/>
                <a:gd name="T8" fmla="*/ 38 w 112"/>
                <a:gd name="T9" fmla="*/ 89 h 106"/>
                <a:gd name="T10" fmla="*/ 76 w 112"/>
                <a:gd name="T11" fmla="*/ 89 h 106"/>
                <a:gd name="T12" fmla="*/ 83 w 112"/>
                <a:gd name="T13" fmla="*/ 106 h 106"/>
                <a:gd name="T14" fmla="*/ 112 w 112"/>
                <a:gd name="T15" fmla="*/ 106 h 106"/>
                <a:gd name="T16" fmla="*/ 71 w 112"/>
                <a:gd name="T17" fmla="*/ 0 h 106"/>
                <a:gd name="T18" fmla="*/ 45 w 112"/>
                <a:gd name="T19" fmla="*/ 67 h 106"/>
                <a:gd name="T20" fmla="*/ 57 w 112"/>
                <a:gd name="T21" fmla="*/ 34 h 106"/>
                <a:gd name="T22" fmla="*/ 57 w 112"/>
                <a:gd name="T23" fmla="*/ 34 h 106"/>
                <a:gd name="T24" fmla="*/ 69 w 112"/>
                <a:gd name="T25" fmla="*/ 67 h 106"/>
                <a:gd name="T26" fmla="*/ 45 w 112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06">
                  <a:moveTo>
                    <a:pt x="71" y="0"/>
                  </a:moveTo>
                  <a:lnTo>
                    <a:pt x="43" y="0"/>
                  </a:lnTo>
                  <a:lnTo>
                    <a:pt x="0" y="106"/>
                  </a:lnTo>
                  <a:lnTo>
                    <a:pt x="31" y="106"/>
                  </a:lnTo>
                  <a:lnTo>
                    <a:pt x="38" y="89"/>
                  </a:lnTo>
                  <a:lnTo>
                    <a:pt x="76" y="89"/>
                  </a:lnTo>
                  <a:lnTo>
                    <a:pt x="83" y="106"/>
                  </a:lnTo>
                  <a:lnTo>
                    <a:pt x="112" y="106"/>
                  </a:lnTo>
                  <a:lnTo>
                    <a:pt x="71" y="0"/>
                  </a:lnTo>
                  <a:close/>
                  <a:moveTo>
                    <a:pt x="45" y="67"/>
                  </a:moveTo>
                  <a:lnTo>
                    <a:pt x="57" y="34"/>
                  </a:lnTo>
                  <a:lnTo>
                    <a:pt x="57" y="34"/>
                  </a:lnTo>
                  <a:lnTo>
                    <a:pt x="69" y="67"/>
                  </a:lnTo>
                  <a:lnTo>
                    <a:pt x="45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7" name="Freeform 17"/>
            <p:cNvSpPr>
              <a:spLocks/>
            </p:cNvSpPr>
            <p:nvPr/>
          </p:nvSpPr>
          <p:spPr bwMode="auto">
            <a:xfrm>
              <a:off x="-2576825" y="3432175"/>
              <a:ext cx="587375" cy="639763"/>
            </a:xfrm>
            <a:custGeom>
              <a:avLst/>
              <a:gdLst>
                <a:gd name="T0" fmla="*/ 155 w 155"/>
                <a:gd name="T1" fmla="*/ 46 h 167"/>
                <a:gd name="T2" fmla="*/ 139 w 155"/>
                <a:gd name="T3" fmla="*/ 16 h 167"/>
                <a:gd name="T4" fmla="*/ 139 w 155"/>
                <a:gd name="T5" fmla="*/ 0 h 167"/>
                <a:gd name="T6" fmla="*/ 125 w 155"/>
                <a:gd name="T7" fmla="*/ 8 h 167"/>
                <a:gd name="T8" fmla="*/ 116 w 155"/>
                <a:gd name="T9" fmla="*/ 8 h 167"/>
                <a:gd name="T10" fmla="*/ 73 w 155"/>
                <a:gd name="T11" fmla="*/ 33 h 167"/>
                <a:gd name="T12" fmla="*/ 73 w 155"/>
                <a:gd name="T13" fmla="*/ 33 h 167"/>
                <a:gd name="T14" fmla="*/ 65 w 155"/>
                <a:gd name="T15" fmla="*/ 49 h 167"/>
                <a:gd name="T16" fmla="*/ 26 w 155"/>
                <a:gd name="T17" fmla="*/ 51 h 167"/>
                <a:gd name="T18" fmla="*/ 0 w 155"/>
                <a:gd name="T19" fmla="*/ 77 h 167"/>
                <a:gd name="T20" fmla="*/ 0 w 155"/>
                <a:gd name="T21" fmla="*/ 167 h 167"/>
                <a:gd name="T22" fmla="*/ 16 w 155"/>
                <a:gd name="T23" fmla="*/ 167 h 167"/>
                <a:gd name="T24" fmla="*/ 28 w 155"/>
                <a:gd name="T25" fmla="*/ 117 h 167"/>
                <a:gd name="T26" fmla="*/ 59 w 155"/>
                <a:gd name="T27" fmla="*/ 118 h 167"/>
                <a:gd name="T28" fmla="*/ 92 w 155"/>
                <a:gd name="T29" fmla="*/ 116 h 167"/>
                <a:gd name="T30" fmla="*/ 98 w 155"/>
                <a:gd name="T31" fmla="*/ 167 h 167"/>
                <a:gd name="T32" fmla="*/ 114 w 155"/>
                <a:gd name="T33" fmla="*/ 167 h 167"/>
                <a:gd name="T34" fmla="*/ 131 w 155"/>
                <a:gd name="T35" fmla="*/ 53 h 167"/>
                <a:gd name="T36" fmla="*/ 147 w 155"/>
                <a:gd name="T37" fmla="*/ 56 h 167"/>
                <a:gd name="T38" fmla="*/ 155 w 155"/>
                <a:gd name="T39" fmla="*/ 4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167">
                  <a:moveTo>
                    <a:pt x="155" y="46"/>
                  </a:moveTo>
                  <a:cubicBezTo>
                    <a:pt x="139" y="16"/>
                    <a:pt x="139" y="16"/>
                    <a:pt x="139" y="16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2" y="8"/>
                    <a:pt x="119" y="8"/>
                    <a:pt x="116" y="8"/>
                  </a:cubicBezTo>
                  <a:cubicBezTo>
                    <a:pt x="98" y="8"/>
                    <a:pt x="82" y="18"/>
                    <a:pt x="73" y="3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12" y="51"/>
                    <a:pt x="0" y="63"/>
                    <a:pt x="0" y="77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6" y="167"/>
                    <a:pt x="16" y="167"/>
                    <a:pt x="16" y="167"/>
                  </a:cubicBezTo>
                  <a:cubicBezTo>
                    <a:pt x="16" y="134"/>
                    <a:pt x="28" y="117"/>
                    <a:pt x="28" y="117"/>
                  </a:cubicBezTo>
                  <a:cubicBezTo>
                    <a:pt x="38" y="118"/>
                    <a:pt x="48" y="118"/>
                    <a:pt x="59" y="118"/>
                  </a:cubicBezTo>
                  <a:cubicBezTo>
                    <a:pt x="70" y="118"/>
                    <a:pt x="81" y="118"/>
                    <a:pt x="92" y="116"/>
                  </a:cubicBezTo>
                  <a:cubicBezTo>
                    <a:pt x="98" y="167"/>
                    <a:pt x="98" y="167"/>
                    <a:pt x="98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80"/>
                    <a:pt x="131" y="53"/>
                    <a:pt x="131" y="53"/>
                  </a:cubicBezTo>
                  <a:cubicBezTo>
                    <a:pt x="147" y="56"/>
                    <a:pt x="147" y="56"/>
                    <a:pt x="147" y="56"/>
                  </a:cubicBezTo>
                  <a:cubicBezTo>
                    <a:pt x="150" y="54"/>
                    <a:pt x="153" y="50"/>
                    <a:pt x="155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8" name="Freeform 18"/>
            <p:cNvSpPr>
              <a:spLocks noEditPoints="1"/>
            </p:cNvSpPr>
            <p:nvPr/>
          </p:nvSpPr>
          <p:spPr bwMode="auto">
            <a:xfrm>
              <a:off x="-2022788" y="3689350"/>
              <a:ext cx="139700" cy="168275"/>
            </a:xfrm>
            <a:custGeom>
              <a:avLst/>
              <a:gdLst>
                <a:gd name="T0" fmla="*/ 12 w 37"/>
                <a:gd name="T1" fmla="*/ 27 h 44"/>
                <a:gd name="T2" fmla="*/ 12 w 37"/>
                <a:gd name="T3" fmla="*/ 27 h 44"/>
                <a:gd name="T4" fmla="*/ 23 w 37"/>
                <a:gd name="T5" fmla="*/ 44 h 44"/>
                <a:gd name="T6" fmla="*/ 37 w 37"/>
                <a:gd name="T7" fmla="*/ 44 h 44"/>
                <a:gd name="T8" fmla="*/ 23 w 37"/>
                <a:gd name="T9" fmla="*/ 26 h 44"/>
                <a:gd name="T10" fmla="*/ 33 w 37"/>
                <a:gd name="T11" fmla="*/ 14 h 44"/>
                <a:gd name="T12" fmla="*/ 18 w 37"/>
                <a:gd name="T13" fmla="*/ 0 h 44"/>
                <a:gd name="T14" fmla="*/ 0 w 37"/>
                <a:gd name="T15" fmla="*/ 0 h 44"/>
                <a:gd name="T16" fmla="*/ 0 w 37"/>
                <a:gd name="T17" fmla="*/ 44 h 44"/>
                <a:gd name="T18" fmla="*/ 12 w 37"/>
                <a:gd name="T19" fmla="*/ 44 h 44"/>
                <a:gd name="T20" fmla="*/ 12 w 37"/>
                <a:gd name="T21" fmla="*/ 27 h 44"/>
                <a:gd name="T22" fmla="*/ 12 w 37"/>
                <a:gd name="T23" fmla="*/ 9 h 44"/>
                <a:gd name="T24" fmla="*/ 13 w 37"/>
                <a:gd name="T25" fmla="*/ 9 h 44"/>
                <a:gd name="T26" fmla="*/ 21 w 37"/>
                <a:gd name="T27" fmla="*/ 14 h 44"/>
                <a:gd name="T28" fmla="*/ 13 w 37"/>
                <a:gd name="T29" fmla="*/ 20 h 44"/>
                <a:gd name="T30" fmla="*/ 12 w 37"/>
                <a:gd name="T31" fmla="*/ 20 h 44"/>
                <a:gd name="T32" fmla="*/ 12 w 37"/>
                <a:gd name="T33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12" y="27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0" y="25"/>
                    <a:pt x="33" y="20"/>
                    <a:pt x="33" y="14"/>
                  </a:cubicBezTo>
                  <a:cubicBezTo>
                    <a:pt x="33" y="4"/>
                    <a:pt x="27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44"/>
                    <a:pt x="12" y="44"/>
                    <a:pt x="12" y="44"/>
                  </a:cubicBezTo>
                  <a:lnTo>
                    <a:pt x="12" y="27"/>
                  </a:lnTo>
                  <a:close/>
                  <a:moveTo>
                    <a:pt x="12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7" y="9"/>
                    <a:pt x="21" y="10"/>
                    <a:pt x="21" y="14"/>
                  </a:cubicBezTo>
                  <a:cubicBezTo>
                    <a:pt x="21" y="19"/>
                    <a:pt x="17" y="20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21" name="Sidnummer"/>
          <p:cNvSpPr txBox="1"/>
          <p:nvPr userDrawn="1"/>
        </p:nvSpPr>
        <p:spPr>
          <a:xfrm>
            <a:off x="11496675" y="6434688"/>
            <a:ext cx="695325" cy="2506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D9149A3-2741-43AA-8DF0-D3D0AF0ABFD1}" type="slidenum">
              <a:rPr lang="sv-SE" sz="1050" b="1" smtClean="0">
                <a:solidFill>
                  <a:schemeClr val="tx1">
                    <a:alpha val="60000"/>
                  </a:schemeClr>
                </a:solidFill>
              </a:rPr>
              <a:pPr algn="ctr"/>
              <a:t>‹#›</a:t>
            </a:fld>
            <a:endParaRPr lang="sv-SE" sz="1050" b="1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843828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5" pos="4747" userDrawn="1">
          <p15:clr>
            <a:srgbClr val="FBAE40"/>
          </p15:clr>
        </p15:guide>
        <p15:guide id="6" orient="horz" pos="93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/>
          </p:nvPr>
        </p:nvSpPr>
        <p:spPr>
          <a:xfrm>
            <a:off x="695325" y="728663"/>
            <a:ext cx="6480000" cy="755650"/>
          </a:xfrm>
        </p:spPr>
        <p:txBody>
          <a:bodyPr lIns="0" tIns="0" rIns="0" bIns="0" anchor="t">
            <a:normAutofit/>
          </a:bodyPr>
          <a:lstStyle>
            <a:lvl1pPr>
              <a:defRPr sz="32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"/>
          <p:cNvSpPr>
            <a:spLocks noGrp="1"/>
          </p:cNvSpPr>
          <p:nvPr>
            <p:ph sz="half" idx="1"/>
          </p:nvPr>
        </p:nvSpPr>
        <p:spPr>
          <a:xfrm>
            <a:off x="695325" y="1484312"/>
            <a:ext cx="6480000" cy="482441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chemeClr val="accent1"/>
              </a:buClr>
              <a:buSzPct val="130000"/>
              <a:defRPr sz="2400"/>
            </a:lvl1pPr>
            <a:lvl2pPr>
              <a:buClr>
                <a:schemeClr val="accent1"/>
              </a:buClr>
              <a:buSzPct val="130000"/>
              <a:defRPr/>
            </a:lvl2pPr>
            <a:lvl3pPr>
              <a:buClr>
                <a:schemeClr val="accent1"/>
              </a:buClr>
              <a:buSzPct val="130000"/>
              <a:defRPr/>
            </a:lvl3pPr>
            <a:lvl4pPr>
              <a:buClr>
                <a:schemeClr val="accent1"/>
              </a:buClr>
              <a:buSzPct val="130000"/>
              <a:defRPr/>
            </a:lvl4pPr>
            <a:lvl5pPr>
              <a:buClr>
                <a:schemeClr val="accent1"/>
              </a:buClr>
              <a:buSzPct val="130000"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bild" title="Fotobeskrivning"/>
          <p:cNvSpPr>
            <a:spLocks noGrp="1"/>
          </p:cNvSpPr>
          <p:nvPr>
            <p:ph type="pic" sz="quarter" idx="12"/>
          </p:nvPr>
        </p:nvSpPr>
        <p:spPr>
          <a:xfrm>
            <a:off x="7535862" y="1"/>
            <a:ext cx="4656137" cy="6858000"/>
          </a:xfrm>
        </p:spPr>
        <p:txBody>
          <a:bodyPr tIns="0" rIns="0" bIns="0"/>
          <a:lstStyle/>
          <a:p>
            <a:endParaRPr lang="sv-SE"/>
          </a:p>
        </p:txBody>
      </p:sp>
      <p:sp>
        <p:nvSpPr>
          <p:cNvPr id="22" name="Pil"/>
          <p:cNvSpPr>
            <a:spLocks noChangeAspect="1"/>
          </p:cNvSpPr>
          <p:nvPr userDrawn="1"/>
        </p:nvSpPr>
        <p:spPr bwMode="auto">
          <a:xfrm>
            <a:off x="326192" y="306038"/>
            <a:ext cx="104033" cy="180000"/>
          </a:xfrm>
          <a:custGeom>
            <a:avLst/>
            <a:gdLst>
              <a:gd name="T0" fmla="*/ 2328 w 2328"/>
              <a:gd name="T1" fmla="*/ 1996 h 3992"/>
              <a:gd name="T2" fmla="*/ 2288 w 2328"/>
              <a:gd name="T3" fmla="*/ 2088 h 3992"/>
              <a:gd name="T4" fmla="*/ 424 w 2328"/>
              <a:gd name="T5" fmla="*/ 3952 h 3992"/>
              <a:gd name="T6" fmla="*/ 332 w 2328"/>
              <a:gd name="T7" fmla="*/ 3992 h 3992"/>
              <a:gd name="T8" fmla="*/ 240 w 2328"/>
              <a:gd name="T9" fmla="*/ 3952 h 3992"/>
              <a:gd name="T10" fmla="*/ 40 w 2328"/>
              <a:gd name="T11" fmla="*/ 3752 h 3992"/>
              <a:gd name="T12" fmla="*/ 0 w 2328"/>
              <a:gd name="T13" fmla="*/ 3660 h 3992"/>
              <a:gd name="T14" fmla="*/ 40 w 2328"/>
              <a:gd name="T15" fmla="*/ 3568 h 3992"/>
              <a:gd name="T16" fmla="*/ 1612 w 2328"/>
              <a:gd name="T17" fmla="*/ 1996 h 3992"/>
              <a:gd name="T18" fmla="*/ 40 w 2328"/>
              <a:gd name="T19" fmla="*/ 424 h 3992"/>
              <a:gd name="T20" fmla="*/ 0 w 2328"/>
              <a:gd name="T21" fmla="*/ 332 h 3992"/>
              <a:gd name="T22" fmla="*/ 40 w 2328"/>
              <a:gd name="T23" fmla="*/ 240 h 3992"/>
              <a:gd name="T24" fmla="*/ 240 w 2328"/>
              <a:gd name="T25" fmla="*/ 40 h 3992"/>
              <a:gd name="T26" fmla="*/ 332 w 2328"/>
              <a:gd name="T27" fmla="*/ 0 h 3992"/>
              <a:gd name="T28" fmla="*/ 424 w 2328"/>
              <a:gd name="T29" fmla="*/ 40 h 3992"/>
              <a:gd name="T30" fmla="*/ 2288 w 2328"/>
              <a:gd name="T31" fmla="*/ 1904 h 3992"/>
              <a:gd name="T32" fmla="*/ 2328 w 2328"/>
              <a:gd name="T33" fmla="*/ 1996 h 3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328" h="3992">
                <a:moveTo>
                  <a:pt x="2328" y="1996"/>
                </a:moveTo>
                <a:cubicBezTo>
                  <a:pt x="2328" y="2031"/>
                  <a:pt x="2315" y="2061"/>
                  <a:pt x="2288" y="2088"/>
                </a:cubicBezTo>
                <a:cubicBezTo>
                  <a:pt x="424" y="3952"/>
                  <a:pt x="424" y="3952"/>
                  <a:pt x="424" y="3952"/>
                </a:cubicBezTo>
                <a:cubicBezTo>
                  <a:pt x="397" y="3979"/>
                  <a:pt x="367" y="3992"/>
                  <a:pt x="332" y="3992"/>
                </a:cubicBezTo>
                <a:cubicBezTo>
                  <a:pt x="297" y="3992"/>
                  <a:pt x="267" y="3979"/>
                  <a:pt x="240" y="3952"/>
                </a:cubicBezTo>
                <a:cubicBezTo>
                  <a:pt x="40" y="3752"/>
                  <a:pt x="40" y="3752"/>
                  <a:pt x="40" y="3752"/>
                </a:cubicBezTo>
                <a:cubicBezTo>
                  <a:pt x="13" y="3725"/>
                  <a:pt x="0" y="3695"/>
                  <a:pt x="0" y="3660"/>
                </a:cubicBezTo>
                <a:cubicBezTo>
                  <a:pt x="0" y="3625"/>
                  <a:pt x="13" y="3595"/>
                  <a:pt x="40" y="3568"/>
                </a:cubicBezTo>
                <a:cubicBezTo>
                  <a:pt x="1612" y="1996"/>
                  <a:pt x="1612" y="1996"/>
                  <a:pt x="1612" y="1996"/>
                </a:cubicBezTo>
                <a:cubicBezTo>
                  <a:pt x="40" y="424"/>
                  <a:pt x="40" y="424"/>
                  <a:pt x="40" y="424"/>
                </a:cubicBezTo>
                <a:cubicBezTo>
                  <a:pt x="13" y="397"/>
                  <a:pt x="0" y="367"/>
                  <a:pt x="0" y="332"/>
                </a:cubicBezTo>
                <a:cubicBezTo>
                  <a:pt x="0" y="297"/>
                  <a:pt x="13" y="267"/>
                  <a:pt x="40" y="240"/>
                </a:cubicBezTo>
                <a:cubicBezTo>
                  <a:pt x="240" y="40"/>
                  <a:pt x="240" y="40"/>
                  <a:pt x="240" y="40"/>
                </a:cubicBezTo>
                <a:cubicBezTo>
                  <a:pt x="267" y="13"/>
                  <a:pt x="297" y="0"/>
                  <a:pt x="332" y="0"/>
                </a:cubicBezTo>
                <a:cubicBezTo>
                  <a:pt x="367" y="0"/>
                  <a:pt x="397" y="13"/>
                  <a:pt x="424" y="40"/>
                </a:cubicBezTo>
                <a:cubicBezTo>
                  <a:pt x="2288" y="1904"/>
                  <a:pt x="2288" y="1904"/>
                  <a:pt x="2288" y="1904"/>
                </a:cubicBezTo>
                <a:cubicBezTo>
                  <a:pt x="2315" y="1931"/>
                  <a:pt x="2328" y="1961"/>
                  <a:pt x="2328" y="1996"/>
                </a:cubicBezTo>
                <a:close/>
              </a:path>
            </a:pathLst>
          </a:custGeom>
          <a:solidFill>
            <a:srgbClr val="DB3747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sv-SE"/>
          </a:p>
        </p:txBody>
      </p:sp>
      <p:sp>
        <p:nvSpPr>
          <p:cNvPr id="39" name="Platshållare för sidfot"/>
          <p:cNvSpPr>
            <a:spLocks noGrp="1"/>
          </p:cNvSpPr>
          <p:nvPr>
            <p:ph type="ftr" sz="quarter" idx="11"/>
          </p:nvPr>
        </p:nvSpPr>
        <p:spPr>
          <a:xfrm>
            <a:off x="695325" y="278514"/>
            <a:ext cx="6497955" cy="253114"/>
          </a:xfrm>
          <a:prstGeom prst="rect">
            <a:avLst/>
          </a:prstGeom>
        </p:spPr>
        <p:txBody>
          <a:bodyPr wrap="none" lIns="0" anchor="t"/>
          <a:lstStyle>
            <a:lvl1pPr algn="l">
              <a:defRPr sz="1050" b="1"/>
            </a:lvl1pPr>
          </a:lstStyle>
          <a:p>
            <a:r>
              <a:rPr lang="sv-SE" dirty="0">
                <a:solidFill>
                  <a:schemeClr val="tx1">
                    <a:alpha val="50000"/>
                  </a:schemeClr>
                </a:solidFill>
              </a:rPr>
              <a:t>TITEL PÅ PRESENTATION </a:t>
            </a:r>
            <a:r>
              <a:rPr lang="sv-SE" dirty="0">
                <a:solidFill>
                  <a:schemeClr val="tx1">
                    <a:alpha val="50000"/>
                  </a:schemeClr>
                </a:solidFill>
                <a:cs typeface="Arial" panose="020B0604020202020204" pitchFamily="34" charset="0"/>
              </a:rPr>
              <a:t>►</a:t>
            </a:r>
            <a:r>
              <a:rPr lang="sv-SE" dirty="0">
                <a:solidFill>
                  <a:schemeClr val="tx1">
                    <a:alpha val="50000"/>
                  </a:schemeClr>
                </a:solidFill>
              </a:rPr>
              <a:t> </a:t>
            </a:r>
            <a:r>
              <a:rPr lang="sv-SE" dirty="0">
                <a:solidFill>
                  <a:srgbClr val="DB3747"/>
                </a:solidFill>
              </a:rPr>
              <a:t>RUBIK FÖR DETTA KAPITEL</a:t>
            </a:r>
          </a:p>
        </p:txBody>
      </p:sp>
      <p:sp>
        <p:nvSpPr>
          <p:cNvPr id="2" name="Sidnummer"/>
          <p:cNvSpPr txBox="1"/>
          <p:nvPr userDrawn="1"/>
        </p:nvSpPr>
        <p:spPr>
          <a:xfrm>
            <a:off x="11496675" y="6434688"/>
            <a:ext cx="695325" cy="2506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D9149A3-2741-43AA-8DF0-D3D0AF0ABFD1}" type="slidenum">
              <a:rPr lang="sv-SE" sz="1050" b="1" smtClean="0">
                <a:solidFill>
                  <a:schemeClr val="tx1">
                    <a:alpha val="60000"/>
                  </a:schemeClr>
                </a:solidFill>
              </a:rPr>
              <a:pPr algn="ctr"/>
              <a:t>‹#›</a:t>
            </a:fld>
            <a:endParaRPr lang="sv-SE" sz="1050" b="1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32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>
          <p15:clr>
            <a:srgbClr val="FBAE40"/>
          </p15:clr>
        </p15:guide>
        <p15:guide id="2" pos="438">
          <p15:clr>
            <a:srgbClr val="FBAE40"/>
          </p15:clr>
        </p15:guide>
        <p15:guide id="3" pos="7242">
          <p15:clr>
            <a:srgbClr val="FBAE40"/>
          </p15:clr>
        </p15:guide>
        <p15:guide id="4" orient="horz" pos="3974">
          <p15:clr>
            <a:srgbClr val="FBAE40"/>
          </p15:clr>
        </p15:guide>
        <p15:guide id="5" orient="horz" pos="935">
          <p15:clr>
            <a:srgbClr val="FBAE40"/>
          </p15:clr>
        </p15:guide>
        <p15:guide id="6" pos="474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95325" y="728663"/>
            <a:ext cx="10801350" cy="755650"/>
          </a:xfrm>
        </p:spPr>
        <p:txBody>
          <a:bodyPr lIns="0" tIns="0" rIns="0" bIns="0" anchor="t">
            <a:normAutofit/>
          </a:bodyPr>
          <a:lstStyle>
            <a:lvl1pPr>
              <a:defRPr sz="32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"/>
          <p:cNvSpPr>
            <a:spLocks noGrp="1"/>
          </p:cNvSpPr>
          <p:nvPr>
            <p:ph idx="1"/>
          </p:nvPr>
        </p:nvSpPr>
        <p:spPr>
          <a:xfrm>
            <a:off x="695325" y="1484313"/>
            <a:ext cx="10801350" cy="4824411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chemeClr val="accent1"/>
              </a:buClr>
              <a:buSzPct val="120000"/>
              <a:defRPr sz="2400"/>
            </a:lvl1pPr>
            <a:lvl2pPr>
              <a:buClr>
                <a:schemeClr val="accent1"/>
              </a:buClr>
              <a:buSzPct val="120000"/>
              <a:defRPr/>
            </a:lvl2pPr>
            <a:lvl3pPr>
              <a:buClr>
                <a:schemeClr val="accent1"/>
              </a:buClr>
              <a:buSzPct val="120000"/>
              <a:defRPr/>
            </a:lvl3pPr>
            <a:lvl4pPr>
              <a:buClr>
                <a:schemeClr val="accent1"/>
              </a:buClr>
              <a:buSzPct val="120000"/>
              <a:defRPr/>
            </a:lvl4pPr>
            <a:lvl5pPr>
              <a:buClr>
                <a:schemeClr val="accent1"/>
              </a:buClr>
              <a:buSzPct val="120000"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7" name="Pil"/>
          <p:cNvSpPr>
            <a:spLocks noChangeAspect="1"/>
          </p:cNvSpPr>
          <p:nvPr userDrawn="1"/>
        </p:nvSpPr>
        <p:spPr bwMode="auto">
          <a:xfrm>
            <a:off x="326192" y="306038"/>
            <a:ext cx="104033" cy="180000"/>
          </a:xfrm>
          <a:custGeom>
            <a:avLst/>
            <a:gdLst>
              <a:gd name="T0" fmla="*/ 2328 w 2328"/>
              <a:gd name="T1" fmla="*/ 1996 h 3992"/>
              <a:gd name="T2" fmla="*/ 2288 w 2328"/>
              <a:gd name="T3" fmla="*/ 2088 h 3992"/>
              <a:gd name="T4" fmla="*/ 424 w 2328"/>
              <a:gd name="T5" fmla="*/ 3952 h 3992"/>
              <a:gd name="T6" fmla="*/ 332 w 2328"/>
              <a:gd name="T7" fmla="*/ 3992 h 3992"/>
              <a:gd name="T8" fmla="*/ 240 w 2328"/>
              <a:gd name="T9" fmla="*/ 3952 h 3992"/>
              <a:gd name="T10" fmla="*/ 40 w 2328"/>
              <a:gd name="T11" fmla="*/ 3752 h 3992"/>
              <a:gd name="T12" fmla="*/ 0 w 2328"/>
              <a:gd name="T13" fmla="*/ 3660 h 3992"/>
              <a:gd name="T14" fmla="*/ 40 w 2328"/>
              <a:gd name="T15" fmla="*/ 3568 h 3992"/>
              <a:gd name="T16" fmla="*/ 1612 w 2328"/>
              <a:gd name="T17" fmla="*/ 1996 h 3992"/>
              <a:gd name="T18" fmla="*/ 40 w 2328"/>
              <a:gd name="T19" fmla="*/ 424 h 3992"/>
              <a:gd name="T20" fmla="*/ 0 w 2328"/>
              <a:gd name="T21" fmla="*/ 332 h 3992"/>
              <a:gd name="T22" fmla="*/ 40 w 2328"/>
              <a:gd name="T23" fmla="*/ 240 h 3992"/>
              <a:gd name="T24" fmla="*/ 240 w 2328"/>
              <a:gd name="T25" fmla="*/ 40 h 3992"/>
              <a:gd name="T26" fmla="*/ 332 w 2328"/>
              <a:gd name="T27" fmla="*/ 0 h 3992"/>
              <a:gd name="T28" fmla="*/ 424 w 2328"/>
              <a:gd name="T29" fmla="*/ 40 h 3992"/>
              <a:gd name="T30" fmla="*/ 2288 w 2328"/>
              <a:gd name="T31" fmla="*/ 1904 h 3992"/>
              <a:gd name="T32" fmla="*/ 2328 w 2328"/>
              <a:gd name="T33" fmla="*/ 1996 h 3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328" h="3992">
                <a:moveTo>
                  <a:pt x="2328" y="1996"/>
                </a:moveTo>
                <a:cubicBezTo>
                  <a:pt x="2328" y="2031"/>
                  <a:pt x="2315" y="2061"/>
                  <a:pt x="2288" y="2088"/>
                </a:cubicBezTo>
                <a:cubicBezTo>
                  <a:pt x="424" y="3952"/>
                  <a:pt x="424" y="3952"/>
                  <a:pt x="424" y="3952"/>
                </a:cubicBezTo>
                <a:cubicBezTo>
                  <a:pt x="397" y="3979"/>
                  <a:pt x="367" y="3992"/>
                  <a:pt x="332" y="3992"/>
                </a:cubicBezTo>
                <a:cubicBezTo>
                  <a:pt x="297" y="3992"/>
                  <a:pt x="267" y="3979"/>
                  <a:pt x="240" y="3952"/>
                </a:cubicBezTo>
                <a:cubicBezTo>
                  <a:pt x="40" y="3752"/>
                  <a:pt x="40" y="3752"/>
                  <a:pt x="40" y="3752"/>
                </a:cubicBezTo>
                <a:cubicBezTo>
                  <a:pt x="13" y="3725"/>
                  <a:pt x="0" y="3695"/>
                  <a:pt x="0" y="3660"/>
                </a:cubicBezTo>
                <a:cubicBezTo>
                  <a:pt x="0" y="3625"/>
                  <a:pt x="13" y="3595"/>
                  <a:pt x="40" y="3568"/>
                </a:cubicBezTo>
                <a:cubicBezTo>
                  <a:pt x="1612" y="1996"/>
                  <a:pt x="1612" y="1996"/>
                  <a:pt x="1612" y="1996"/>
                </a:cubicBezTo>
                <a:cubicBezTo>
                  <a:pt x="40" y="424"/>
                  <a:pt x="40" y="424"/>
                  <a:pt x="40" y="424"/>
                </a:cubicBezTo>
                <a:cubicBezTo>
                  <a:pt x="13" y="397"/>
                  <a:pt x="0" y="367"/>
                  <a:pt x="0" y="332"/>
                </a:cubicBezTo>
                <a:cubicBezTo>
                  <a:pt x="0" y="297"/>
                  <a:pt x="13" y="267"/>
                  <a:pt x="40" y="240"/>
                </a:cubicBezTo>
                <a:cubicBezTo>
                  <a:pt x="240" y="40"/>
                  <a:pt x="240" y="40"/>
                  <a:pt x="240" y="40"/>
                </a:cubicBezTo>
                <a:cubicBezTo>
                  <a:pt x="267" y="13"/>
                  <a:pt x="297" y="0"/>
                  <a:pt x="332" y="0"/>
                </a:cubicBezTo>
                <a:cubicBezTo>
                  <a:pt x="367" y="0"/>
                  <a:pt x="397" y="13"/>
                  <a:pt x="424" y="40"/>
                </a:cubicBezTo>
                <a:cubicBezTo>
                  <a:pt x="2288" y="1904"/>
                  <a:pt x="2288" y="1904"/>
                  <a:pt x="2288" y="1904"/>
                </a:cubicBezTo>
                <a:cubicBezTo>
                  <a:pt x="2315" y="1931"/>
                  <a:pt x="2328" y="1961"/>
                  <a:pt x="2328" y="1996"/>
                </a:cubicBezTo>
                <a:close/>
              </a:path>
            </a:pathLst>
          </a:custGeom>
          <a:solidFill>
            <a:srgbClr val="DB3747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sv-SE"/>
          </a:p>
        </p:txBody>
      </p:sp>
      <p:grpSp>
        <p:nvGrpSpPr>
          <p:cNvPr id="30" name="Logotyp" title="Region Dalarnas logotyp"/>
          <p:cNvGrpSpPr>
            <a:grpSpLocks noChangeAspect="1"/>
          </p:cNvGrpSpPr>
          <p:nvPr userDrawn="1"/>
        </p:nvGrpSpPr>
        <p:grpSpPr>
          <a:xfrm>
            <a:off x="10724551" y="190337"/>
            <a:ext cx="1134134" cy="432000"/>
            <a:chOff x="-2576825" y="3432175"/>
            <a:chExt cx="1679575" cy="639763"/>
          </a:xfrm>
          <a:solidFill>
            <a:srgbClr val="DB3747"/>
          </a:solidFill>
        </p:grpSpPr>
        <p:sp>
          <p:nvSpPr>
            <p:cNvPr id="31" name="Freeform 5"/>
            <p:cNvSpPr>
              <a:spLocks/>
            </p:cNvSpPr>
            <p:nvPr/>
          </p:nvSpPr>
          <p:spPr bwMode="auto">
            <a:xfrm>
              <a:off x="-1871975" y="3689350"/>
              <a:ext cx="100013" cy="168275"/>
            </a:xfrm>
            <a:custGeom>
              <a:avLst/>
              <a:gdLst>
                <a:gd name="T0" fmla="*/ 63 w 63"/>
                <a:gd name="T1" fmla="*/ 84 h 106"/>
                <a:gd name="T2" fmla="*/ 29 w 63"/>
                <a:gd name="T3" fmla="*/ 84 h 106"/>
                <a:gd name="T4" fmla="*/ 29 w 63"/>
                <a:gd name="T5" fmla="*/ 65 h 106"/>
                <a:gd name="T6" fmla="*/ 60 w 63"/>
                <a:gd name="T7" fmla="*/ 65 h 106"/>
                <a:gd name="T8" fmla="*/ 60 w 63"/>
                <a:gd name="T9" fmla="*/ 41 h 106"/>
                <a:gd name="T10" fmla="*/ 29 w 63"/>
                <a:gd name="T11" fmla="*/ 41 h 106"/>
                <a:gd name="T12" fmla="*/ 29 w 63"/>
                <a:gd name="T13" fmla="*/ 24 h 106"/>
                <a:gd name="T14" fmla="*/ 63 w 63"/>
                <a:gd name="T15" fmla="*/ 24 h 106"/>
                <a:gd name="T16" fmla="*/ 63 w 63"/>
                <a:gd name="T17" fmla="*/ 0 h 106"/>
                <a:gd name="T18" fmla="*/ 0 w 63"/>
                <a:gd name="T19" fmla="*/ 0 h 106"/>
                <a:gd name="T20" fmla="*/ 0 w 63"/>
                <a:gd name="T21" fmla="*/ 106 h 106"/>
                <a:gd name="T22" fmla="*/ 63 w 63"/>
                <a:gd name="T23" fmla="*/ 106 h 106"/>
                <a:gd name="T24" fmla="*/ 63 w 63"/>
                <a:gd name="T25" fmla="*/ 8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106">
                  <a:moveTo>
                    <a:pt x="63" y="84"/>
                  </a:moveTo>
                  <a:lnTo>
                    <a:pt x="29" y="84"/>
                  </a:lnTo>
                  <a:lnTo>
                    <a:pt x="29" y="65"/>
                  </a:lnTo>
                  <a:lnTo>
                    <a:pt x="60" y="65"/>
                  </a:lnTo>
                  <a:lnTo>
                    <a:pt x="60" y="41"/>
                  </a:lnTo>
                  <a:lnTo>
                    <a:pt x="29" y="41"/>
                  </a:lnTo>
                  <a:lnTo>
                    <a:pt x="29" y="24"/>
                  </a:lnTo>
                  <a:lnTo>
                    <a:pt x="63" y="24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63" y="106"/>
                  </a:lnTo>
                  <a:lnTo>
                    <a:pt x="63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2" name="Freeform 6"/>
            <p:cNvSpPr>
              <a:spLocks/>
            </p:cNvSpPr>
            <p:nvPr/>
          </p:nvSpPr>
          <p:spPr bwMode="auto">
            <a:xfrm>
              <a:off x="-1757675" y="3681413"/>
              <a:ext cx="177800" cy="184150"/>
            </a:xfrm>
            <a:custGeom>
              <a:avLst/>
              <a:gdLst>
                <a:gd name="T0" fmla="*/ 24 w 47"/>
                <a:gd name="T1" fmla="*/ 48 h 48"/>
                <a:gd name="T2" fmla="*/ 42 w 47"/>
                <a:gd name="T3" fmla="*/ 39 h 48"/>
                <a:gd name="T4" fmla="*/ 47 w 47"/>
                <a:gd name="T5" fmla="*/ 22 h 48"/>
                <a:gd name="T6" fmla="*/ 24 w 47"/>
                <a:gd name="T7" fmla="*/ 22 h 48"/>
                <a:gd name="T8" fmla="*/ 24 w 47"/>
                <a:gd name="T9" fmla="*/ 31 h 48"/>
                <a:gd name="T10" fmla="*/ 33 w 47"/>
                <a:gd name="T11" fmla="*/ 31 h 48"/>
                <a:gd name="T12" fmla="*/ 24 w 47"/>
                <a:gd name="T13" fmla="*/ 38 h 48"/>
                <a:gd name="T14" fmla="*/ 12 w 47"/>
                <a:gd name="T15" fmla="*/ 25 h 48"/>
                <a:gd name="T16" fmla="*/ 24 w 47"/>
                <a:gd name="T17" fmla="*/ 10 h 48"/>
                <a:gd name="T18" fmla="*/ 33 w 47"/>
                <a:gd name="T19" fmla="*/ 18 h 48"/>
                <a:gd name="T20" fmla="*/ 44 w 47"/>
                <a:gd name="T21" fmla="*/ 13 h 48"/>
                <a:gd name="T22" fmla="*/ 24 w 47"/>
                <a:gd name="T23" fmla="*/ 0 h 48"/>
                <a:gd name="T24" fmla="*/ 0 w 47"/>
                <a:gd name="T25" fmla="*/ 24 h 48"/>
                <a:gd name="T26" fmla="*/ 24 w 47"/>
                <a:gd name="T2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48">
                  <a:moveTo>
                    <a:pt x="24" y="48"/>
                  </a:moveTo>
                  <a:cubicBezTo>
                    <a:pt x="31" y="48"/>
                    <a:pt x="38" y="45"/>
                    <a:pt x="42" y="39"/>
                  </a:cubicBezTo>
                  <a:cubicBezTo>
                    <a:pt x="46" y="34"/>
                    <a:pt x="46" y="28"/>
                    <a:pt x="47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6"/>
                    <a:pt x="29" y="38"/>
                    <a:pt x="24" y="38"/>
                  </a:cubicBezTo>
                  <a:cubicBezTo>
                    <a:pt x="16" y="38"/>
                    <a:pt x="12" y="31"/>
                    <a:pt x="12" y="25"/>
                  </a:cubicBezTo>
                  <a:cubicBezTo>
                    <a:pt x="12" y="18"/>
                    <a:pt x="16" y="10"/>
                    <a:pt x="24" y="10"/>
                  </a:cubicBezTo>
                  <a:cubicBezTo>
                    <a:pt x="28" y="10"/>
                    <a:pt x="32" y="13"/>
                    <a:pt x="33" y="18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0" y="5"/>
                    <a:pt x="33" y="0"/>
                    <a:pt x="24" y="0"/>
                  </a:cubicBezTo>
                  <a:cubicBezTo>
                    <a:pt x="10" y="0"/>
                    <a:pt x="0" y="10"/>
                    <a:pt x="0" y="24"/>
                  </a:cubicBezTo>
                  <a:cubicBezTo>
                    <a:pt x="0" y="38"/>
                    <a:pt x="10" y="48"/>
                    <a:pt x="24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3" name="Rectangle 7"/>
            <p:cNvSpPr>
              <a:spLocks noChangeArrowheads="1"/>
            </p:cNvSpPr>
            <p:nvPr/>
          </p:nvSpPr>
          <p:spPr bwMode="auto">
            <a:xfrm>
              <a:off x="-1564000" y="3689350"/>
              <a:ext cx="44450" cy="168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4" name="Freeform 8"/>
            <p:cNvSpPr>
              <a:spLocks noEditPoints="1"/>
            </p:cNvSpPr>
            <p:nvPr/>
          </p:nvSpPr>
          <p:spPr bwMode="auto">
            <a:xfrm>
              <a:off x="-1500500" y="3681413"/>
              <a:ext cx="185738" cy="184150"/>
            </a:xfrm>
            <a:custGeom>
              <a:avLst/>
              <a:gdLst>
                <a:gd name="T0" fmla="*/ 49 w 49"/>
                <a:gd name="T1" fmla="*/ 23 h 48"/>
                <a:gd name="T2" fmla="*/ 25 w 49"/>
                <a:gd name="T3" fmla="*/ 0 h 48"/>
                <a:gd name="T4" fmla="*/ 0 w 49"/>
                <a:gd name="T5" fmla="*/ 23 h 48"/>
                <a:gd name="T6" fmla="*/ 25 w 49"/>
                <a:gd name="T7" fmla="*/ 48 h 48"/>
                <a:gd name="T8" fmla="*/ 49 w 49"/>
                <a:gd name="T9" fmla="*/ 23 h 48"/>
                <a:gd name="T10" fmla="*/ 25 w 49"/>
                <a:gd name="T11" fmla="*/ 37 h 48"/>
                <a:gd name="T12" fmla="*/ 12 w 49"/>
                <a:gd name="T13" fmla="*/ 23 h 48"/>
                <a:gd name="T14" fmla="*/ 25 w 49"/>
                <a:gd name="T15" fmla="*/ 12 h 48"/>
                <a:gd name="T16" fmla="*/ 37 w 49"/>
                <a:gd name="T17" fmla="*/ 23 h 48"/>
                <a:gd name="T18" fmla="*/ 25 w 49"/>
                <a:gd name="T19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49" y="23"/>
                  </a:moveTo>
                  <a:cubicBezTo>
                    <a:pt x="49" y="10"/>
                    <a:pt x="37" y="0"/>
                    <a:pt x="25" y="0"/>
                  </a:cubicBezTo>
                  <a:cubicBezTo>
                    <a:pt x="12" y="0"/>
                    <a:pt x="0" y="10"/>
                    <a:pt x="0" y="23"/>
                  </a:cubicBezTo>
                  <a:cubicBezTo>
                    <a:pt x="0" y="38"/>
                    <a:pt x="10" y="48"/>
                    <a:pt x="25" y="48"/>
                  </a:cubicBezTo>
                  <a:cubicBezTo>
                    <a:pt x="39" y="48"/>
                    <a:pt x="49" y="38"/>
                    <a:pt x="49" y="23"/>
                  </a:cubicBezTo>
                  <a:moveTo>
                    <a:pt x="25" y="37"/>
                  </a:moveTo>
                  <a:cubicBezTo>
                    <a:pt x="18" y="37"/>
                    <a:pt x="12" y="31"/>
                    <a:pt x="12" y="23"/>
                  </a:cubicBezTo>
                  <a:cubicBezTo>
                    <a:pt x="12" y="17"/>
                    <a:pt x="18" y="12"/>
                    <a:pt x="25" y="12"/>
                  </a:cubicBezTo>
                  <a:cubicBezTo>
                    <a:pt x="31" y="12"/>
                    <a:pt x="37" y="17"/>
                    <a:pt x="37" y="23"/>
                  </a:cubicBezTo>
                  <a:cubicBezTo>
                    <a:pt x="37" y="31"/>
                    <a:pt x="31" y="37"/>
                    <a:pt x="2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5" name="Freeform 9"/>
            <p:cNvSpPr>
              <a:spLocks/>
            </p:cNvSpPr>
            <p:nvPr/>
          </p:nvSpPr>
          <p:spPr bwMode="auto">
            <a:xfrm>
              <a:off x="-1295713" y="3689350"/>
              <a:ext cx="171450" cy="168275"/>
            </a:xfrm>
            <a:custGeom>
              <a:avLst/>
              <a:gdLst>
                <a:gd name="T0" fmla="*/ 29 w 108"/>
                <a:gd name="T1" fmla="*/ 41 h 106"/>
                <a:gd name="T2" fmla="*/ 29 w 108"/>
                <a:gd name="T3" fmla="*/ 41 h 106"/>
                <a:gd name="T4" fmla="*/ 79 w 108"/>
                <a:gd name="T5" fmla="*/ 106 h 106"/>
                <a:gd name="T6" fmla="*/ 108 w 108"/>
                <a:gd name="T7" fmla="*/ 106 h 106"/>
                <a:gd name="T8" fmla="*/ 108 w 108"/>
                <a:gd name="T9" fmla="*/ 0 h 106"/>
                <a:gd name="T10" fmla="*/ 79 w 108"/>
                <a:gd name="T11" fmla="*/ 0 h 106"/>
                <a:gd name="T12" fmla="*/ 79 w 108"/>
                <a:gd name="T13" fmla="*/ 65 h 106"/>
                <a:gd name="T14" fmla="*/ 79 w 108"/>
                <a:gd name="T15" fmla="*/ 65 h 106"/>
                <a:gd name="T16" fmla="*/ 29 w 108"/>
                <a:gd name="T17" fmla="*/ 0 h 106"/>
                <a:gd name="T18" fmla="*/ 0 w 108"/>
                <a:gd name="T19" fmla="*/ 0 h 106"/>
                <a:gd name="T20" fmla="*/ 0 w 108"/>
                <a:gd name="T21" fmla="*/ 106 h 106"/>
                <a:gd name="T22" fmla="*/ 29 w 108"/>
                <a:gd name="T23" fmla="*/ 106 h 106"/>
                <a:gd name="T24" fmla="*/ 29 w 108"/>
                <a:gd name="T25" fmla="*/ 4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06">
                  <a:moveTo>
                    <a:pt x="29" y="41"/>
                  </a:moveTo>
                  <a:lnTo>
                    <a:pt x="29" y="41"/>
                  </a:lnTo>
                  <a:lnTo>
                    <a:pt x="79" y="106"/>
                  </a:lnTo>
                  <a:lnTo>
                    <a:pt x="108" y="106"/>
                  </a:lnTo>
                  <a:lnTo>
                    <a:pt x="108" y="0"/>
                  </a:lnTo>
                  <a:lnTo>
                    <a:pt x="79" y="0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9" y="106"/>
                  </a:lnTo>
                  <a:lnTo>
                    <a:pt x="2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6" name="Freeform 10"/>
            <p:cNvSpPr>
              <a:spLocks noEditPoints="1"/>
            </p:cNvSpPr>
            <p:nvPr/>
          </p:nvSpPr>
          <p:spPr bwMode="auto">
            <a:xfrm>
              <a:off x="-2022788" y="3903663"/>
              <a:ext cx="147638" cy="168275"/>
            </a:xfrm>
            <a:custGeom>
              <a:avLst/>
              <a:gdLst>
                <a:gd name="T0" fmla="*/ 17 w 39"/>
                <a:gd name="T1" fmla="*/ 0 h 44"/>
                <a:gd name="T2" fmla="*/ 0 w 39"/>
                <a:gd name="T3" fmla="*/ 0 h 44"/>
                <a:gd name="T4" fmla="*/ 0 w 39"/>
                <a:gd name="T5" fmla="*/ 44 h 44"/>
                <a:gd name="T6" fmla="*/ 17 w 39"/>
                <a:gd name="T7" fmla="*/ 44 h 44"/>
                <a:gd name="T8" fmla="*/ 39 w 39"/>
                <a:gd name="T9" fmla="*/ 22 h 44"/>
                <a:gd name="T10" fmla="*/ 17 w 39"/>
                <a:gd name="T11" fmla="*/ 0 h 44"/>
                <a:gd name="T12" fmla="*/ 15 w 39"/>
                <a:gd name="T13" fmla="*/ 35 h 44"/>
                <a:gd name="T14" fmla="*/ 12 w 39"/>
                <a:gd name="T15" fmla="*/ 35 h 44"/>
                <a:gd name="T16" fmla="*/ 12 w 39"/>
                <a:gd name="T17" fmla="*/ 10 h 44"/>
                <a:gd name="T18" fmla="*/ 15 w 39"/>
                <a:gd name="T19" fmla="*/ 10 h 44"/>
                <a:gd name="T20" fmla="*/ 27 w 39"/>
                <a:gd name="T21" fmla="*/ 22 h 44"/>
                <a:gd name="T22" fmla="*/ 15 w 39"/>
                <a:gd name="T23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44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29" y="44"/>
                    <a:pt x="39" y="35"/>
                    <a:pt x="39" y="22"/>
                  </a:cubicBezTo>
                  <a:cubicBezTo>
                    <a:pt x="39" y="10"/>
                    <a:pt x="29" y="0"/>
                    <a:pt x="17" y="0"/>
                  </a:cubicBezTo>
                  <a:moveTo>
                    <a:pt x="15" y="35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2" y="10"/>
                    <a:pt x="27" y="14"/>
                    <a:pt x="27" y="22"/>
                  </a:cubicBezTo>
                  <a:cubicBezTo>
                    <a:pt x="27" y="31"/>
                    <a:pt x="22" y="35"/>
                    <a:pt x="15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7" name="Freeform 11"/>
            <p:cNvSpPr>
              <a:spLocks noEditPoints="1"/>
            </p:cNvSpPr>
            <p:nvPr/>
          </p:nvSpPr>
          <p:spPr bwMode="auto">
            <a:xfrm>
              <a:off x="-18783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69 w 109"/>
                <a:gd name="T15" fmla="*/ 0 h 106"/>
                <a:gd name="T16" fmla="*/ 40 w 109"/>
                <a:gd name="T17" fmla="*/ 0 h 106"/>
                <a:gd name="T18" fmla="*/ 43 w 109"/>
                <a:gd name="T19" fmla="*/ 67 h 106"/>
                <a:gd name="T20" fmla="*/ 55 w 109"/>
                <a:gd name="T21" fmla="*/ 34 h 106"/>
                <a:gd name="T22" fmla="*/ 55 w 109"/>
                <a:gd name="T23" fmla="*/ 34 h 106"/>
                <a:gd name="T24" fmla="*/ 67 w 109"/>
                <a:gd name="T25" fmla="*/ 67 h 106"/>
                <a:gd name="T26" fmla="*/ 43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69" y="0"/>
                  </a:lnTo>
                  <a:lnTo>
                    <a:pt x="40" y="0"/>
                  </a:lnTo>
                  <a:close/>
                  <a:moveTo>
                    <a:pt x="43" y="67"/>
                  </a:moveTo>
                  <a:lnTo>
                    <a:pt x="55" y="34"/>
                  </a:lnTo>
                  <a:lnTo>
                    <a:pt x="55" y="34"/>
                  </a:lnTo>
                  <a:lnTo>
                    <a:pt x="67" y="67"/>
                  </a:lnTo>
                  <a:lnTo>
                    <a:pt x="43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8" name="Freeform 12"/>
            <p:cNvSpPr>
              <a:spLocks/>
            </p:cNvSpPr>
            <p:nvPr/>
          </p:nvSpPr>
          <p:spPr bwMode="auto">
            <a:xfrm>
              <a:off x="-1692588" y="3903663"/>
              <a:ext cx="98425" cy="168275"/>
            </a:xfrm>
            <a:custGeom>
              <a:avLst/>
              <a:gdLst>
                <a:gd name="T0" fmla="*/ 28 w 62"/>
                <a:gd name="T1" fmla="*/ 0 h 106"/>
                <a:gd name="T2" fmla="*/ 0 w 62"/>
                <a:gd name="T3" fmla="*/ 0 h 106"/>
                <a:gd name="T4" fmla="*/ 0 w 62"/>
                <a:gd name="T5" fmla="*/ 106 h 106"/>
                <a:gd name="T6" fmla="*/ 62 w 62"/>
                <a:gd name="T7" fmla="*/ 106 h 106"/>
                <a:gd name="T8" fmla="*/ 62 w 62"/>
                <a:gd name="T9" fmla="*/ 84 h 106"/>
                <a:gd name="T10" fmla="*/ 28 w 62"/>
                <a:gd name="T11" fmla="*/ 84 h 106"/>
                <a:gd name="T12" fmla="*/ 28 w 62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6">
                  <a:moveTo>
                    <a:pt x="28" y="0"/>
                  </a:moveTo>
                  <a:lnTo>
                    <a:pt x="0" y="0"/>
                  </a:lnTo>
                  <a:lnTo>
                    <a:pt x="0" y="106"/>
                  </a:lnTo>
                  <a:lnTo>
                    <a:pt x="62" y="106"/>
                  </a:lnTo>
                  <a:lnTo>
                    <a:pt x="62" y="84"/>
                  </a:lnTo>
                  <a:lnTo>
                    <a:pt x="28" y="84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9" name="Freeform 13"/>
            <p:cNvSpPr>
              <a:spLocks noEditPoints="1"/>
            </p:cNvSpPr>
            <p:nvPr/>
          </p:nvSpPr>
          <p:spPr bwMode="auto">
            <a:xfrm>
              <a:off x="-15862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71 w 109"/>
                <a:gd name="T15" fmla="*/ 0 h 106"/>
                <a:gd name="T16" fmla="*/ 40 w 109"/>
                <a:gd name="T17" fmla="*/ 0 h 106"/>
                <a:gd name="T18" fmla="*/ 42 w 109"/>
                <a:gd name="T19" fmla="*/ 67 h 106"/>
                <a:gd name="T20" fmla="*/ 54 w 109"/>
                <a:gd name="T21" fmla="*/ 34 h 106"/>
                <a:gd name="T22" fmla="*/ 54 w 109"/>
                <a:gd name="T23" fmla="*/ 34 h 106"/>
                <a:gd name="T24" fmla="*/ 66 w 109"/>
                <a:gd name="T25" fmla="*/ 67 h 106"/>
                <a:gd name="T26" fmla="*/ 42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71" y="0"/>
                  </a:lnTo>
                  <a:lnTo>
                    <a:pt x="40" y="0"/>
                  </a:lnTo>
                  <a:close/>
                  <a:moveTo>
                    <a:pt x="42" y="67"/>
                  </a:moveTo>
                  <a:lnTo>
                    <a:pt x="54" y="34"/>
                  </a:lnTo>
                  <a:lnTo>
                    <a:pt x="54" y="34"/>
                  </a:lnTo>
                  <a:lnTo>
                    <a:pt x="66" y="67"/>
                  </a:lnTo>
                  <a:lnTo>
                    <a:pt x="42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0" name="Freeform 14"/>
            <p:cNvSpPr>
              <a:spLocks noEditPoints="1"/>
            </p:cNvSpPr>
            <p:nvPr/>
          </p:nvSpPr>
          <p:spPr bwMode="auto">
            <a:xfrm>
              <a:off x="-1402075" y="3903663"/>
              <a:ext cx="141288" cy="168275"/>
            </a:xfrm>
            <a:custGeom>
              <a:avLst/>
              <a:gdLst>
                <a:gd name="T0" fmla="*/ 32 w 37"/>
                <a:gd name="T1" fmla="*/ 14 h 44"/>
                <a:gd name="T2" fmla="*/ 17 w 37"/>
                <a:gd name="T3" fmla="*/ 0 h 44"/>
                <a:gd name="T4" fmla="*/ 0 w 37"/>
                <a:gd name="T5" fmla="*/ 0 h 44"/>
                <a:gd name="T6" fmla="*/ 0 w 37"/>
                <a:gd name="T7" fmla="*/ 44 h 44"/>
                <a:gd name="T8" fmla="*/ 11 w 37"/>
                <a:gd name="T9" fmla="*/ 44 h 44"/>
                <a:gd name="T10" fmla="*/ 11 w 37"/>
                <a:gd name="T11" fmla="*/ 27 h 44"/>
                <a:gd name="T12" fmla="*/ 11 w 37"/>
                <a:gd name="T13" fmla="*/ 27 h 44"/>
                <a:gd name="T14" fmla="*/ 22 w 37"/>
                <a:gd name="T15" fmla="*/ 44 h 44"/>
                <a:gd name="T16" fmla="*/ 37 w 37"/>
                <a:gd name="T17" fmla="*/ 44 h 44"/>
                <a:gd name="T18" fmla="*/ 23 w 37"/>
                <a:gd name="T19" fmla="*/ 26 h 44"/>
                <a:gd name="T20" fmla="*/ 32 w 37"/>
                <a:gd name="T21" fmla="*/ 14 h 44"/>
                <a:gd name="T22" fmla="*/ 12 w 37"/>
                <a:gd name="T23" fmla="*/ 20 h 44"/>
                <a:gd name="T24" fmla="*/ 11 w 37"/>
                <a:gd name="T25" fmla="*/ 20 h 44"/>
                <a:gd name="T26" fmla="*/ 11 w 37"/>
                <a:gd name="T27" fmla="*/ 9 h 44"/>
                <a:gd name="T28" fmla="*/ 12 w 37"/>
                <a:gd name="T29" fmla="*/ 9 h 44"/>
                <a:gd name="T30" fmla="*/ 20 w 37"/>
                <a:gd name="T31" fmla="*/ 14 h 44"/>
                <a:gd name="T32" fmla="*/ 12 w 37"/>
                <a:gd name="T33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32" y="14"/>
                  </a:moveTo>
                  <a:cubicBezTo>
                    <a:pt x="32" y="4"/>
                    <a:pt x="26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9" y="25"/>
                    <a:pt x="32" y="20"/>
                    <a:pt x="32" y="14"/>
                  </a:cubicBezTo>
                  <a:moveTo>
                    <a:pt x="12" y="20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6" y="9"/>
                    <a:pt x="20" y="10"/>
                    <a:pt x="20" y="14"/>
                  </a:cubicBezTo>
                  <a:cubicBezTo>
                    <a:pt x="20" y="19"/>
                    <a:pt x="16" y="20"/>
                    <a:pt x="12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1" name="Freeform 15"/>
            <p:cNvSpPr>
              <a:spLocks/>
            </p:cNvSpPr>
            <p:nvPr/>
          </p:nvSpPr>
          <p:spPr bwMode="auto">
            <a:xfrm>
              <a:off x="-1249675" y="3903663"/>
              <a:ext cx="166688" cy="168275"/>
            </a:xfrm>
            <a:custGeom>
              <a:avLst/>
              <a:gdLst>
                <a:gd name="T0" fmla="*/ 76 w 105"/>
                <a:gd name="T1" fmla="*/ 65 h 106"/>
                <a:gd name="T2" fmla="*/ 76 w 105"/>
                <a:gd name="T3" fmla="*/ 65 h 106"/>
                <a:gd name="T4" fmla="*/ 26 w 105"/>
                <a:gd name="T5" fmla="*/ 0 h 106"/>
                <a:gd name="T6" fmla="*/ 0 w 105"/>
                <a:gd name="T7" fmla="*/ 0 h 106"/>
                <a:gd name="T8" fmla="*/ 0 w 105"/>
                <a:gd name="T9" fmla="*/ 106 h 106"/>
                <a:gd name="T10" fmla="*/ 26 w 105"/>
                <a:gd name="T11" fmla="*/ 106 h 106"/>
                <a:gd name="T12" fmla="*/ 26 w 105"/>
                <a:gd name="T13" fmla="*/ 41 h 106"/>
                <a:gd name="T14" fmla="*/ 26 w 105"/>
                <a:gd name="T15" fmla="*/ 41 h 106"/>
                <a:gd name="T16" fmla="*/ 76 w 105"/>
                <a:gd name="T17" fmla="*/ 106 h 106"/>
                <a:gd name="T18" fmla="*/ 105 w 105"/>
                <a:gd name="T19" fmla="*/ 106 h 106"/>
                <a:gd name="T20" fmla="*/ 105 w 105"/>
                <a:gd name="T21" fmla="*/ 0 h 106"/>
                <a:gd name="T22" fmla="*/ 76 w 105"/>
                <a:gd name="T23" fmla="*/ 0 h 106"/>
                <a:gd name="T24" fmla="*/ 76 w 105"/>
                <a:gd name="T25" fmla="*/ 6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06">
                  <a:moveTo>
                    <a:pt x="76" y="65"/>
                  </a:moveTo>
                  <a:lnTo>
                    <a:pt x="76" y="65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6" y="106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76" y="106"/>
                  </a:lnTo>
                  <a:lnTo>
                    <a:pt x="105" y="106"/>
                  </a:lnTo>
                  <a:lnTo>
                    <a:pt x="105" y="0"/>
                  </a:lnTo>
                  <a:lnTo>
                    <a:pt x="76" y="0"/>
                  </a:lnTo>
                  <a:lnTo>
                    <a:pt x="76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2" name="Freeform 16"/>
            <p:cNvSpPr>
              <a:spLocks noEditPoints="1"/>
            </p:cNvSpPr>
            <p:nvPr/>
          </p:nvSpPr>
          <p:spPr bwMode="auto">
            <a:xfrm>
              <a:off x="-1075050" y="3903663"/>
              <a:ext cx="177800" cy="168275"/>
            </a:xfrm>
            <a:custGeom>
              <a:avLst/>
              <a:gdLst>
                <a:gd name="T0" fmla="*/ 71 w 112"/>
                <a:gd name="T1" fmla="*/ 0 h 106"/>
                <a:gd name="T2" fmla="*/ 43 w 112"/>
                <a:gd name="T3" fmla="*/ 0 h 106"/>
                <a:gd name="T4" fmla="*/ 0 w 112"/>
                <a:gd name="T5" fmla="*/ 106 h 106"/>
                <a:gd name="T6" fmla="*/ 31 w 112"/>
                <a:gd name="T7" fmla="*/ 106 h 106"/>
                <a:gd name="T8" fmla="*/ 38 w 112"/>
                <a:gd name="T9" fmla="*/ 89 h 106"/>
                <a:gd name="T10" fmla="*/ 76 w 112"/>
                <a:gd name="T11" fmla="*/ 89 h 106"/>
                <a:gd name="T12" fmla="*/ 83 w 112"/>
                <a:gd name="T13" fmla="*/ 106 h 106"/>
                <a:gd name="T14" fmla="*/ 112 w 112"/>
                <a:gd name="T15" fmla="*/ 106 h 106"/>
                <a:gd name="T16" fmla="*/ 71 w 112"/>
                <a:gd name="T17" fmla="*/ 0 h 106"/>
                <a:gd name="T18" fmla="*/ 45 w 112"/>
                <a:gd name="T19" fmla="*/ 67 h 106"/>
                <a:gd name="T20" fmla="*/ 57 w 112"/>
                <a:gd name="T21" fmla="*/ 34 h 106"/>
                <a:gd name="T22" fmla="*/ 57 w 112"/>
                <a:gd name="T23" fmla="*/ 34 h 106"/>
                <a:gd name="T24" fmla="*/ 69 w 112"/>
                <a:gd name="T25" fmla="*/ 67 h 106"/>
                <a:gd name="T26" fmla="*/ 45 w 112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06">
                  <a:moveTo>
                    <a:pt x="71" y="0"/>
                  </a:moveTo>
                  <a:lnTo>
                    <a:pt x="43" y="0"/>
                  </a:lnTo>
                  <a:lnTo>
                    <a:pt x="0" y="106"/>
                  </a:lnTo>
                  <a:lnTo>
                    <a:pt x="31" y="106"/>
                  </a:lnTo>
                  <a:lnTo>
                    <a:pt x="38" y="89"/>
                  </a:lnTo>
                  <a:lnTo>
                    <a:pt x="76" y="89"/>
                  </a:lnTo>
                  <a:lnTo>
                    <a:pt x="83" y="106"/>
                  </a:lnTo>
                  <a:lnTo>
                    <a:pt x="112" y="106"/>
                  </a:lnTo>
                  <a:lnTo>
                    <a:pt x="71" y="0"/>
                  </a:lnTo>
                  <a:close/>
                  <a:moveTo>
                    <a:pt x="45" y="67"/>
                  </a:moveTo>
                  <a:lnTo>
                    <a:pt x="57" y="34"/>
                  </a:lnTo>
                  <a:lnTo>
                    <a:pt x="57" y="34"/>
                  </a:lnTo>
                  <a:lnTo>
                    <a:pt x="69" y="67"/>
                  </a:lnTo>
                  <a:lnTo>
                    <a:pt x="45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3" name="Freeform 17"/>
            <p:cNvSpPr>
              <a:spLocks/>
            </p:cNvSpPr>
            <p:nvPr/>
          </p:nvSpPr>
          <p:spPr bwMode="auto">
            <a:xfrm>
              <a:off x="-2576825" y="3432175"/>
              <a:ext cx="587375" cy="639763"/>
            </a:xfrm>
            <a:custGeom>
              <a:avLst/>
              <a:gdLst>
                <a:gd name="T0" fmla="*/ 155 w 155"/>
                <a:gd name="T1" fmla="*/ 46 h 167"/>
                <a:gd name="T2" fmla="*/ 139 w 155"/>
                <a:gd name="T3" fmla="*/ 16 h 167"/>
                <a:gd name="T4" fmla="*/ 139 w 155"/>
                <a:gd name="T5" fmla="*/ 0 h 167"/>
                <a:gd name="T6" fmla="*/ 125 w 155"/>
                <a:gd name="T7" fmla="*/ 8 h 167"/>
                <a:gd name="T8" fmla="*/ 116 w 155"/>
                <a:gd name="T9" fmla="*/ 8 h 167"/>
                <a:gd name="T10" fmla="*/ 73 w 155"/>
                <a:gd name="T11" fmla="*/ 33 h 167"/>
                <a:gd name="T12" fmla="*/ 73 w 155"/>
                <a:gd name="T13" fmla="*/ 33 h 167"/>
                <a:gd name="T14" fmla="*/ 65 w 155"/>
                <a:gd name="T15" fmla="*/ 49 h 167"/>
                <a:gd name="T16" fmla="*/ 26 w 155"/>
                <a:gd name="T17" fmla="*/ 51 h 167"/>
                <a:gd name="T18" fmla="*/ 0 w 155"/>
                <a:gd name="T19" fmla="*/ 77 h 167"/>
                <a:gd name="T20" fmla="*/ 0 w 155"/>
                <a:gd name="T21" fmla="*/ 167 h 167"/>
                <a:gd name="T22" fmla="*/ 16 w 155"/>
                <a:gd name="T23" fmla="*/ 167 h 167"/>
                <a:gd name="T24" fmla="*/ 28 w 155"/>
                <a:gd name="T25" fmla="*/ 117 h 167"/>
                <a:gd name="T26" fmla="*/ 59 w 155"/>
                <a:gd name="T27" fmla="*/ 118 h 167"/>
                <a:gd name="T28" fmla="*/ 92 w 155"/>
                <a:gd name="T29" fmla="*/ 116 h 167"/>
                <a:gd name="T30" fmla="*/ 98 w 155"/>
                <a:gd name="T31" fmla="*/ 167 h 167"/>
                <a:gd name="T32" fmla="*/ 114 w 155"/>
                <a:gd name="T33" fmla="*/ 167 h 167"/>
                <a:gd name="T34" fmla="*/ 131 w 155"/>
                <a:gd name="T35" fmla="*/ 53 h 167"/>
                <a:gd name="T36" fmla="*/ 147 w 155"/>
                <a:gd name="T37" fmla="*/ 56 h 167"/>
                <a:gd name="T38" fmla="*/ 155 w 155"/>
                <a:gd name="T39" fmla="*/ 4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167">
                  <a:moveTo>
                    <a:pt x="155" y="46"/>
                  </a:moveTo>
                  <a:cubicBezTo>
                    <a:pt x="139" y="16"/>
                    <a:pt x="139" y="16"/>
                    <a:pt x="139" y="16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2" y="8"/>
                    <a:pt x="119" y="8"/>
                    <a:pt x="116" y="8"/>
                  </a:cubicBezTo>
                  <a:cubicBezTo>
                    <a:pt x="98" y="8"/>
                    <a:pt x="82" y="18"/>
                    <a:pt x="73" y="3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12" y="51"/>
                    <a:pt x="0" y="63"/>
                    <a:pt x="0" y="77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6" y="167"/>
                    <a:pt x="16" y="167"/>
                    <a:pt x="16" y="167"/>
                  </a:cubicBezTo>
                  <a:cubicBezTo>
                    <a:pt x="16" y="134"/>
                    <a:pt x="28" y="117"/>
                    <a:pt x="28" y="117"/>
                  </a:cubicBezTo>
                  <a:cubicBezTo>
                    <a:pt x="38" y="118"/>
                    <a:pt x="48" y="118"/>
                    <a:pt x="59" y="118"/>
                  </a:cubicBezTo>
                  <a:cubicBezTo>
                    <a:pt x="70" y="118"/>
                    <a:pt x="81" y="118"/>
                    <a:pt x="92" y="116"/>
                  </a:cubicBezTo>
                  <a:cubicBezTo>
                    <a:pt x="98" y="167"/>
                    <a:pt x="98" y="167"/>
                    <a:pt x="98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80"/>
                    <a:pt x="131" y="53"/>
                    <a:pt x="131" y="53"/>
                  </a:cubicBezTo>
                  <a:cubicBezTo>
                    <a:pt x="147" y="56"/>
                    <a:pt x="147" y="56"/>
                    <a:pt x="147" y="56"/>
                  </a:cubicBezTo>
                  <a:cubicBezTo>
                    <a:pt x="150" y="54"/>
                    <a:pt x="153" y="50"/>
                    <a:pt x="155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4" name="Freeform 18"/>
            <p:cNvSpPr>
              <a:spLocks noEditPoints="1"/>
            </p:cNvSpPr>
            <p:nvPr/>
          </p:nvSpPr>
          <p:spPr bwMode="auto">
            <a:xfrm>
              <a:off x="-2022788" y="3689350"/>
              <a:ext cx="139700" cy="168275"/>
            </a:xfrm>
            <a:custGeom>
              <a:avLst/>
              <a:gdLst>
                <a:gd name="T0" fmla="*/ 12 w 37"/>
                <a:gd name="T1" fmla="*/ 27 h 44"/>
                <a:gd name="T2" fmla="*/ 12 w 37"/>
                <a:gd name="T3" fmla="*/ 27 h 44"/>
                <a:gd name="T4" fmla="*/ 23 w 37"/>
                <a:gd name="T5" fmla="*/ 44 h 44"/>
                <a:gd name="T6" fmla="*/ 37 w 37"/>
                <a:gd name="T7" fmla="*/ 44 h 44"/>
                <a:gd name="T8" fmla="*/ 23 w 37"/>
                <a:gd name="T9" fmla="*/ 26 h 44"/>
                <a:gd name="T10" fmla="*/ 33 w 37"/>
                <a:gd name="T11" fmla="*/ 14 h 44"/>
                <a:gd name="T12" fmla="*/ 18 w 37"/>
                <a:gd name="T13" fmla="*/ 0 h 44"/>
                <a:gd name="T14" fmla="*/ 0 w 37"/>
                <a:gd name="T15" fmla="*/ 0 h 44"/>
                <a:gd name="T16" fmla="*/ 0 w 37"/>
                <a:gd name="T17" fmla="*/ 44 h 44"/>
                <a:gd name="T18" fmla="*/ 12 w 37"/>
                <a:gd name="T19" fmla="*/ 44 h 44"/>
                <a:gd name="T20" fmla="*/ 12 w 37"/>
                <a:gd name="T21" fmla="*/ 27 h 44"/>
                <a:gd name="T22" fmla="*/ 12 w 37"/>
                <a:gd name="T23" fmla="*/ 9 h 44"/>
                <a:gd name="T24" fmla="*/ 13 w 37"/>
                <a:gd name="T25" fmla="*/ 9 h 44"/>
                <a:gd name="T26" fmla="*/ 21 w 37"/>
                <a:gd name="T27" fmla="*/ 14 h 44"/>
                <a:gd name="T28" fmla="*/ 13 w 37"/>
                <a:gd name="T29" fmla="*/ 20 h 44"/>
                <a:gd name="T30" fmla="*/ 12 w 37"/>
                <a:gd name="T31" fmla="*/ 20 h 44"/>
                <a:gd name="T32" fmla="*/ 12 w 37"/>
                <a:gd name="T33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12" y="27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0" y="25"/>
                    <a:pt x="33" y="20"/>
                    <a:pt x="33" y="14"/>
                  </a:cubicBezTo>
                  <a:cubicBezTo>
                    <a:pt x="33" y="4"/>
                    <a:pt x="27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44"/>
                    <a:pt x="12" y="44"/>
                    <a:pt x="12" y="44"/>
                  </a:cubicBezTo>
                  <a:lnTo>
                    <a:pt x="12" y="27"/>
                  </a:lnTo>
                  <a:close/>
                  <a:moveTo>
                    <a:pt x="12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7" y="9"/>
                    <a:pt x="21" y="10"/>
                    <a:pt x="21" y="14"/>
                  </a:cubicBezTo>
                  <a:cubicBezTo>
                    <a:pt x="21" y="19"/>
                    <a:pt x="17" y="20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45" name="Platshållare för sidfot"/>
          <p:cNvSpPr>
            <a:spLocks noGrp="1"/>
          </p:cNvSpPr>
          <p:nvPr>
            <p:ph type="ftr" sz="quarter" idx="11"/>
          </p:nvPr>
        </p:nvSpPr>
        <p:spPr>
          <a:xfrm>
            <a:off x="695325" y="278514"/>
            <a:ext cx="9490210" cy="253114"/>
          </a:xfrm>
          <a:prstGeom prst="rect">
            <a:avLst/>
          </a:prstGeom>
        </p:spPr>
        <p:txBody>
          <a:bodyPr wrap="none" lIns="0" anchor="t"/>
          <a:lstStyle>
            <a:lvl1pPr algn="l">
              <a:defRPr sz="1050" b="1"/>
            </a:lvl1pPr>
          </a:lstStyle>
          <a:p>
            <a:r>
              <a:rPr lang="sv-SE" dirty="0">
                <a:solidFill>
                  <a:schemeClr val="tx1">
                    <a:alpha val="50000"/>
                  </a:schemeClr>
                </a:solidFill>
              </a:rPr>
              <a:t>TITEL PÅ PRESENTATION </a:t>
            </a:r>
            <a:r>
              <a:rPr lang="sv-SE" dirty="0">
                <a:solidFill>
                  <a:schemeClr val="tx1">
                    <a:alpha val="50000"/>
                  </a:schemeClr>
                </a:solidFill>
                <a:cs typeface="Arial" panose="020B0604020202020204" pitchFamily="34" charset="0"/>
              </a:rPr>
              <a:t>►</a:t>
            </a:r>
            <a:r>
              <a:rPr lang="sv-SE" dirty="0">
                <a:solidFill>
                  <a:schemeClr val="tx1">
                    <a:alpha val="50000"/>
                  </a:schemeClr>
                </a:solidFill>
              </a:rPr>
              <a:t> </a:t>
            </a:r>
            <a:r>
              <a:rPr lang="sv-SE" dirty="0">
                <a:solidFill>
                  <a:srgbClr val="DB3747"/>
                </a:solidFill>
              </a:rPr>
              <a:t>RUBRIK FÖR DETTA KAPITEL</a:t>
            </a:r>
          </a:p>
        </p:txBody>
      </p:sp>
      <p:sp>
        <p:nvSpPr>
          <p:cNvPr id="21" name="Sidnummer"/>
          <p:cNvSpPr txBox="1"/>
          <p:nvPr userDrawn="1"/>
        </p:nvSpPr>
        <p:spPr>
          <a:xfrm>
            <a:off x="11496675" y="6434688"/>
            <a:ext cx="695325" cy="2506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D9149A3-2741-43AA-8DF0-D3D0AF0ABFD1}" type="slidenum">
              <a:rPr lang="sv-SE" sz="1050" b="1" smtClean="0">
                <a:solidFill>
                  <a:schemeClr val="tx1">
                    <a:alpha val="60000"/>
                  </a:schemeClr>
                </a:solidFill>
              </a:rPr>
              <a:pPr algn="ctr"/>
              <a:t>‹#›</a:t>
            </a:fld>
            <a:endParaRPr lang="sv-SE" sz="1050" b="1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462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/>
          </p:nvPr>
        </p:nvSpPr>
        <p:spPr>
          <a:xfrm>
            <a:off x="695325" y="728663"/>
            <a:ext cx="10801350" cy="755650"/>
          </a:xfrm>
        </p:spPr>
        <p:txBody>
          <a:bodyPr lIns="0" tIns="0" rIns="0" bIns="0" anchor="t">
            <a:normAutofit/>
          </a:bodyPr>
          <a:lstStyle>
            <a:lvl1pPr>
              <a:defRPr sz="32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"/>
          <p:cNvSpPr>
            <a:spLocks noGrp="1"/>
          </p:cNvSpPr>
          <p:nvPr>
            <p:ph sz="half" idx="1"/>
          </p:nvPr>
        </p:nvSpPr>
        <p:spPr>
          <a:xfrm>
            <a:off x="695325" y="1484311"/>
            <a:ext cx="5220000" cy="482441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chemeClr val="accent1"/>
              </a:buClr>
              <a:buSzPct val="130000"/>
              <a:defRPr sz="2400"/>
            </a:lvl1pPr>
            <a:lvl2pPr>
              <a:buClr>
                <a:schemeClr val="accent1"/>
              </a:buClr>
              <a:buSzPct val="130000"/>
              <a:defRPr/>
            </a:lvl2pPr>
            <a:lvl3pPr>
              <a:buClr>
                <a:schemeClr val="accent1"/>
              </a:buClr>
              <a:buSzPct val="130000"/>
              <a:defRPr/>
            </a:lvl3pPr>
            <a:lvl4pPr>
              <a:buClr>
                <a:schemeClr val="accent1"/>
              </a:buClr>
              <a:buSzPct val="130000"/>
              <a:defRPr/>
            </a:lvl4pPr>
            <a:lvl5pPr>
              <a:buClr>
                <a:schemeClr val="accent1"/>
              </a:buClr>
              <a:buSzPct val="130000"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"/>
          <p:cNvSpPr>
            <a:spLocks noGrp="1"/>
          </p:cNvSpPr>
          <p:nvPr>
            <p:ph sz="half" idx="2"/>
          </p:nvPr>
        </p:nvSpPr>
        <p:spPr>
          <a:xfrm>
            <a:off x="6276675" y="1484313"/>
            <a:ext cx="5220000" cy="482441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chemeClr val="accent1"/>
              </a:buClr>
              <a:buSzPct val="130000"/>
              <a:defRPr sz="2400"/>
            </a:lvl1pPr>
            <a:lvl2pPr>
              <a:buClr>
                <a:schemeClr val="accent1"/>
              </a:buClr>
              <a:buSzPct val="130000"/>
              <a:defRPr/>
            </a:lvl2pPr>
            <a:lvl3pPr>
              <a:buClr>
                <a:schemeClr val="accent1"/>
              </a:buClr>
              <a:buSzPct val="130000"/>
              <a:defRPr/>
            </a:lvl3pPr>
            <a:lvl4pPr>
              <a:buClr>
                <a:schemeClr val="accent1"/>
              </a:buClr>
              <a:buSzPct val="130000"/>
              <a:defRPr/>
            </a:lvl4pPr>
            <a:lvl5pPr>
              <a:buClr>
                <a:schemeClr val="accent1"/>
              </a:buClr>
              <a:buSzPct val="130000"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2" name="Pil"/>
          <p:cNvSpPr>
            <a:spLocks noChangeAspect="1"/>
          </p:cNvSpPr>
          <p:nvPr userDrawn="1"/>
        </p:nvSpPr>
        <p:spPr bwMode="auto">
          <a:xfrm>
            <a:off x="326192" y="306038"/>
            <a:ext cx="104033" cy="180000"/>
          </a:xfrm>
          <a:custGeom>
            <a:avLst/>
            <a:gdLst>
              <a:gd name="T0" fmla="*/ 2328 w 2328"/>
              <a:gd name="T1" fmla="*/ 1996 h 3992"/>
              <a:gd name="T2" fmla="*/ 2288 w 2328"/>
              <a:gd name="T3" fmla="*/ 2088 h 3992"/>
              <a:gd name="T4" fmla="*/ 424 w 2328"/>
              <a:gd name="T5" fmla="*/ 3952 h 3992"/>
              <a:gd name="T6" fmla="*/ 332 w 2328"/>
              <a:gd name="T7" fmla="*/ 3992 h 3992"/>
              <a:gd name="T8" fmla="*/ 240 w 2328"/>
              <a:gd name="T9" fmla="*/ 3952 h 3992"/>
              <a:gd name="T10" fmla="*/ 40 w 2328"/>
              <a:gd name="T11" fmla="*/ 3752 h 3992"/>
              <a:gd name="T12" fmla="*/ 0 w 2328"/>
              <a:gd name="T13" fmla="*/ 3660 h 3992"/>
              <a:gd name="T14" fmla="*/ 40 w 2328"/>
              <a:gd name="T15" fmla="*/ 3568 h 3992"/>
              <a:gd name="T16" fmla="*/ 1612 w 2328"/>
              <a:gd name="T17" fmla="*/ 1996 h 3992"/>
              <a:gd name="T18" fmla="*/ 40 w 2328"/>
              <a:gd name="T19" fmla="*/ 424 h 3992"/>
              <a:gd name="T20" fmla="*/ 0 w 2328"/>
              <a:gd name="T21" fmla="*/ 332 h 3992"/>
              <a:gd name="T22" fmla="*/ 40 w 2328"/>
              <a:gd name="T23" fmla="*/ 240 h 3992"/>
              <a:gd name="T24" fmla="*/ 240 w 2328"/>
              <a:gd name="T25" fmla="*/ 40 h 3992"/>
              <a:gd name="T26" fmla="*/ 332 w 2328"/>
              <a:gd name="T27" fmla="*/ 0 h 3992"/>
              <a:gd name="T28" fmla="*/ 424 w 2328"/>
              <a:gd name="T29" fmla="*/ 40 h 3992"/>
              <a:gd name="T30" fmla="*/ 2288 w 2328"/>
              <a:gd name="T31" fmla="*/ 1904 h 3992"/>
              <a:gd name="T32" fmla="*/ 2328 w 2328"/>
              <a:gd name="T33" fmla="*/ 1996 h 3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328" h="3992">
                <a:moveTo>
                  <a:pt x="2328" y="1996"/>
                </a:moveTo>
                <a:cubicBezTo>
                  <a:pt x="2328" y="2031"/>
                  <a:pt x="2315" y="2061"/>
                  <a:pt x="2288" y="2088"/>
                </a:cubicBezTo>
                <a:cubicBezTo>
                  <a:pt x="424" y="3952"/>
                  <a:pt x="424" y="3952"/>
                  <a:pt x="424" y="3952"/>
                </a:cubicBezTo>
                <a:cubicBezTo>
                  <a:pt x="397" y="3979"/>
                  <a:pt x="367" y="3992"/>
                  <a:pt x="332" y="3992"/>
                </a:cubicBezTo>
                <a:cubicBezTo>
                  <a:pt x="297" y="3992"/>
                  <a:pt x="267" y="3979"/>
                  <a:pt x="240" y="3952"/>
                </a:cubicBezTo>
                <a:cubicBezTo>
                  <a:pt x="40" y="3752"/>
                  <a:pt x="40" y="3752"/>
                  <a:pt x="40" y="3752"/>
                </a:cubicBezTo>
                <a:cubicBezTo>
                  <a:pt x="13" y="3725"/>
                  <a:pt x="0" y="3695"/>
                  <a:pt x="0" y="3660"/>
                </a:cubicBezTo>
                <a:cubicBezTo>
                  <a:pt x="0" y="3625"/>
                  <a:pt x="13" y="3595"/>
                  <a:pt x="40" y="3568"/>
                </a:cubicBezTo>
                <a:cubicBezTo>
                  <a:pt x="1612" y="1996"/>
                  <a:pt x="1612" y="1996"/>
                  <a:pt x="1612" y="1996"/>
                </a:cubicBezTo>
                <a:cubicBezTo>
                  <a:pt x="40" y="424"/>
                  <a:pt x="40" y="424"/>
                  <a:pt x="40" y="424"/>
                </a:cubicBezTo>
                <a:cubicBezTo>
                  <a:pt x="13" y="397"/>
                  <a:pt x="0" y="367"/>
                  <a:pt x="0" y="332"/>
                </a:cubicBezTo>
                <a:cubicBezTo>
                  <a:pt x="0" y="297"/>
                  <a:pt x="13" y="267"/>
                  <a:pt x="40" y="240"/>
                </a:cubicBezTo>
                <a:cubicBezTo>
                  <a:pt x="240" y="40"/>
                  <a:pt x="240" y="40"/>
                  <a:pt x="240" y="40"/>
                </a:cubicBezTo>
                <a:cubicBezTo>
                  <a:pt x="267" y="13"/>
                  <a:pt x="297" y="0"/>
                  <a:pt x="332" y="0"/>
                </a:cubicBezTo>
                <a:cubicBezTo>
                  <a:pt x="367" y="0"/>
                  <a:pt x="397" y="13"/>
                  <a:pt x="424" y="40"/>
                </a:cubicBezTo>
                <a:cubicBezTo>
                  <a:pt x="2288" y="1904"/>
                  <a:pt x="2288" y="1904"/>
                  <a:pt x="2288" y="1904"/>
                </a:cubicBezTo>
                <a:cubicBezTo>
                  <a:pt x="2315" y="1931"/>
                  <a:pt x="2328" y="1961"/>
                  <a:pt x="2328" y="1996"/>
                </a:cubicBezTo>
                <a:close/>
              </a:path>
            </a:pathLst>
          </a:custGeom>
          <a:solidFill>
            <a:srgbClr val="DB3747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sv-SE"/>
          </a:p>
        </p:txBody>
      </p:sp>
      <p:grpSp>
        <p:nvGrpSpPr>
          <p:cNvPr id="23" name="Logotyp" title="Region Dalarnas logotyp"/>
          <p:cNvGrpSpPr>
            <a:grpSpLocks noChangeAspect="1"/>
          </p:cNvGrpSpPr>
          <p:nvPr userDrawn="1"/>
        </p:nvGrpSpPr>
        <p:grpSpPr>
          <a:xfrm>
            <a:off x="10724551" y="190337"/>
            <a:ext cx="1134134" cy="432000"/>
            <a:chOff x="-2576825" y="3432175"/>
            <a:chExt cx="1679575" cy="639763"/>
          </a:xfrm>
          <a:solidFill>
            <a:srgbClr val="DB3747"/>
          </a:solidFill>
        </p:grpSpPr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-1871975" y="3689350"/>
              <a:ext cx="100013" cy="168275"/>
            </a:xfrm>
            <a:custGeom>
              <a:avLst/>
              <a:gdLst>
                <a:gd name="T0" fmla="*/ 63 w 63"/>
                <a:gd name="T1" fmla="*/ 84 h 106"/>
                <a:gd name="T2" fmla="*/ 29 w 63"/>
                <a:gd name="T3" fmla="*/ 84 h 106"/>
                <a:gd name="T4" fmla="*/ 29 w 63"/>
                <a:gd name="T5" fmla="*/ 65 h 106"/>
                <a:gd name="T6" fmla="*/ 60 w 63"/>
                <a:gd name="T7" fmla="*/ 65 h 106"/>
                <a:gd name="T8" fmla="*/ 60 w 63"/>
                <a:gd name="T9" fmla="*/ 41 h 106"/>
                <a:gd name="T10" fmla="*/ 29 w 63"/>
                <a:gd name="T11" fmla="*/ 41 h 106"/>
                <a:gd name="T12" fmla="*/ 29 w 63"/>
                <a:gd name="T13" fmla="*/ 24 h 106"/>
                <a:gd name="T14" fmla="*/ 63 w 63"/>
                <a:gd name="T15" fmla="*/ 24 h 106"/>
                <a:gd name="T16" fmla="*/ 63 w 63"/>
                <a:gd name="T17" fmla="*/ 0 h 106"/>
                <a:gd name="T18" fmla="*/ 0 w 63"/>
                <a:gd name="T19" fmla="*/ 0 h 106"/>
                <a:gd name="T20" fmla="*/ 0 w 63"/>
                <a:gd name="T21" fmla="*/ 106 h 106"/>
                <a:gd name="T22" fmla="*/ 63 w 63"/>
                <a:gd name="T23" fmla="*/ 106 h 106"/>
                <a:gd name="T24" fmla="*/ 63 w 63"/>
                <a:gd name="T25" fmla="*/ 8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106">
                  <a:moveTo>
                    <a:pt x="63" y="84"/>
                  </a:moveTo>
                  <a:lnTo>
                    <a:pt x="29" y="84"/>
                  </a:lnTo>
                  <a:lnTo>
                    <a:pt x="29" y="65"/>
                  </a:lnTo>
                  <a:lnTo>
                    <a:pt x="60" y="65"/>
                  </a:lnTo>
                  <a:lnTo>
                    <a:pt x="60" y="41"/>
                  </a:lnTo>
                  <a:lnTo>
                    <a:pt x="29" y="41"/>
                  </a:lnTo>
                  <a:lnTo>
                    <a:pt x="29" y="24"/>
                  </a:lnTo>
                  <a:lnTo>
                    <a:pt x="63" y="24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63" y="106"/>
                  </a:lnTo>
                  <a:lnTo>
                    <a:pt x="63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-1757675" y="3681413"/>
              <a:ext cx="177800" cy="184150"/>
            </a:xfrm>
            <a:custGeom>
              <a:avLst/>
              <a:gdLst>
                <a:gd name="T0" fmla="*/ 24 w 47"/>
                <a:gd name="T1" fmla="*/ 48 h 48"/>
                <a:gd name="T2" fmla="*/ 42 w 47"/>
                <a:gd name="T3" fmla="*/ 39 h 48"/>
                <a:gd name="T4" fmla="*/ 47 w 47"/>
                <a:gd name="T5" fmla="*/ 22 h 48"/>
                <a:gd name="T6" fmla="*/ 24 w 47"/>
                <a:gd name="T7" fmla="*/ 22 h 48"/>
                <a:gd name="T8" fmla="*/ 24 w 47"/>
                <a:gd name="T9" fmla="*/ 31 h 48"/>
                <a:gd name="T10" fmla="*/ 33 w 47"/>
                <a:gd name="T11" fmla="*/ 31 h 48"/>
                <a:gd name="T12" fmla="*/ 24 w 47"/>
                <a:gd name="T13" fmla="*/ 38 h 48"/>
                <a:gd name="T14" fmla="*/ 12 w 47"/>
                <a:gd name="T15" fmla="*/ 25 h 48"/>
                <a:gd name="T16" fmla="*/ 24 w 47"/>
                <a:gd name="T17" fmla="*/ 10 h 48"/>
                <a:gd name="T18" fmla="*/ 33 w 47"/>
                <a:gd name="T19" fmla="*/ 18 h 48"/>
                <a:gd name="T20" fmla="*/ 44 w 47"/>
                <a:gd name="T21" fmla="*/ 13 h 48"/>
                <a:gd name="T22" fmla="*/ 24 w 47"/>
                <a:gd name="T23" fmla="*/ 0 h 48"/>
                <a:gd name="T24" fmla="*/ 0 w 47"/>
                <a:gd name="T25" fmla="*/ 24 h 48"/>
                <a:gd name="T26" fmla="*/ 24 w 47"/>
                <a:gd name="T2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48">
                  <a:moveTo>
                    <a:pt x="24" y="48"/>
                  </a:moveTo>
                  <a:cubicBezTo>
                    <a:pt x="31" y="48"/>
                    <a:pt x="38" y="45"/>
                    <a:pt x="42" y="39"/>
                  </a:cubicBezTo>
                  <a:cubicBezTo>
                    <a:pt x="46" y="34"/>
                    <a:pt x="46" y="28"/>
                    <a:pt x="47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6"/>
                    <a:pt x="29" y="38"/>
                    <a:pt x="24" y="38"/>
                  </a:cubicBezTo>
                  <a:cubicBezTo>
                    <a:pt x="16" y="38"/>
                    <a:pt x="12" y="31"/>
                    <a:pt x="12" y="25"/>
                  </a:cubicBezTo>
                  <a:cubicBezTo>
                    <a:pt x="12" y="18"/>
                    <a:pt x="16" y="10"/>
                    <a:pt x="24" y="10"/>
                  </a:cubicBezTo>
                  <a:cubicBezTo>
                    <a:pt x="28" y="10"/>
                    <a:pt x="32" y="13"/>
                    <a:pt x="33" y="18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0" y="5"/>
                    <a:pt x="33" y="0"/>
                    <a:pt x="24" y="0"/>
                  </a:cubicBezTo>
                  <a:cubicBezTo>
                    <a:pt x="10" y="0"/>
                    <a:pt x="0" y="10"/>
                    <a:pt x="0" y="24"/>
                  </a:cubicBezTo>
                  <a:cubicBezTo>
                    <a:pt x="0" y="38"/>
                    <a:pt x="10" y="48"/>
                    <a:pt x="24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-1564000" y="3689350"/>
              <a:ext cx="44450" cy="168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7" name="Freeform 8"/>
            <p:cNvSpPr>
              <a:spLocks noEditPoints="1"/>
            </p:cNvSpPr>
            <p:nvPr/>
          </p:nvSpPr>
          <p:spPr bwMode="auto">
            <a:xfrm>
              <a:off x="-1500500" y="3681413"/>
              <a:ext cx="185738" cy="184150"/>
            </a:xfrm>
            <a:custGeom>
              <a:avLst/>
              <a:gdLst>
                <a:gd name="T0" fmla="*/ 49 w 49"/>
                <a:gd name="T1" fmla="*/ 23 h 48"/>
                <a:gd name="T2" fmla="*/ 25 w 49"/>
                <a:gd name="T3" fmla="*/ 0 h 48"/>
                <a:gd name="T4" fmla="*/ 0 w 49"/>
                <a:gd name="T5" fmla="*/ 23 h 48"/>
                <a:gd name="T6" fmla="*/ 25 w 49"/>
                <a:gd name="T7" fmla="*/ 48 h 48"/>
                <a:gd name="T8" fmla="*/ 49 w 49"/>
                <a:gd name="T9" fmla="*/ 23 h 48"/>
                <a:gd name="T10" fmla="*/ 25 w 49"/>
                <a:gd name="T11" fmla="*/ 37 h 48"/>
                <a:gd name="T12" fmla="*/ 12 w 49"/>
                <a:gd name="T13" fmla="*/ 23 h 48"/>
                <a:gd name="T14" fmla="*/ 25 w 49"/>
                <a:gd name="T15" fmla="*/ 12 h 48"/>
                <a:gd name="T16" fmla="*/ 37 w 49"/>
                <a:gd name="T17" fmla="*/ 23 h 48"/>
                <a:gd name="T18" fmla="*/ 25 w 49"/>
                <a:gd name="T19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49" y="23"/>
                  </a:moveTo>
                  <a:cubicBezTo>
                    <a:pt x="49" y="10"/>
                    <a:pt x="37" y="0"/>
                    <a:pt x="25" y="0"/>
                  </a:cubicBezTo>
                  <a:cubicBezTo>
                    <a:pt x="12" y="0"/>
                    <a:pt x="0" y="10"/>
                    <a:pt x="0" y="23"/>
                  </a:cubicBezTo>
                  <a:cubicBezTo>
                    <a:pt x="0" y="38"/>
                    <a:pt x="10" y="48"/>
                    <a:pt x="25" y="48"/>
                  </a:cubicBezTo>
                  <a:cubicBezTo>
                    <a:pt x="39" y="48"/>
                    <a:pt x="49" y="38"/>
                    <a:pt x="49" y="23"/>
                  </a:cubicBezTo>
                  <a:moveTo>
                    <a:pt x="25" y="37"/>
                  </a:moveTo>
                  <a:cubicBezTo>
                    <a:pt x="18" y="37"/>
                    <a:pt x="12" y="31"/>
                    <a:pt x="12" y="23"/>
                  </a:cubicBezTo>
                  <a:cubicBezTo>
                    <a:pt x="12" y="17"/>
                    <a:pt x="18" y="12"/>
                    <a:pt x="25" y="12"/>
                  </a:cubicBezTo>
                  <a:cubicBezTo>
                    <a:pt x="31" y="12"/>
                    <a:pt x="37" y="17"/>
                    <a:pt x="37" y="23"/>
                  </a:cubicBezTo>
                  <a:cubicBezTo>
                    <a:pt x="37" y="31"/>
                    <a:pt x="31" y="37"/>
                    <a:pt x="2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-1295713" y="3689350"/>
              <a:ext cx="171450" cy="168275"/>
            </a:xfrm>
            <a:custGeom>
              <a:avLst/>
              <a:gdLst>
                <a:gd name="T0" fmla="*/ 29 w 108"/>
                <a:gd name="T1" fmla="*/ 41 h 106"/>
                <a:gd name="T2" fmla="*/ 29 w 108"/>
                <a:gd name="T3" fmla="*/ 41 h 106"/>
                <a:gd name="T4" fmla="*/ 79 w 108"/>
                <a:gd name="T5" fmla="*/ 106 h 106"/>
                <a:gd name="T6" fmla="*/ 108 w 108"/>
                <a:gd name="T7" fmla="*/ 106 h 106"/>
                <a:gd name="T8" fmla="*/ 108 w 108"/>
                <a:gd name="T9" fmla="*/ 0 h 106"/>
                <a:gd name="T10" fmla="*/ 79 w 108"/>
                <a:gd name="T11" fmla="*/ 0 h 106"/>
                <a:gd name="T12" fmla="*/ 79 w 108"/>
                <a:gd name="T13" fmla="*/ 65 h 106"/>
                <a:gd name="T14" fmla="*/ 79 w 108"/>
                <a:gd name="T15" fmla="*/ 65 h 106"/>
                <a:gd name="T16" fmla="*/ 29 w 108"/>
                <a:gd name="T17" fmla="*/ 0 h 106"/>
                <a:gd name="T18" fmla="*/ 0 w 108"/>
                <a:gd name="T19" fmla="*/ 0 h 106"/>
                <a:gd name="T20" fmla="*/ 0 w 108"/>
                <a:gd name="T21" fmla="*/ 106 h 106"/>
                <a:gd name="T22" fmla="*/ 29 w 108"/>
                <a:gd name="T23" fmla="*/ 106 h 106"/>
                <a:gd name="T24" fmla="*/ 29 w 108"/>
                <a:gd name="T25" fmla="*/ 4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06">
                  <a:moveTo>
                    <a:pt x="29" y="41"/>
                  </a:moveTo>
                  <a:lnTo>
                    <a:pt x="29" y="41"/>
                  </a:lnTo>
                  <a:lnTo>
                    <a:pt x="79" y="106"/>
                  </a:lnTo>
                  <a:lnTo>
                    <a:pt x="108" y="106"/>
                  </a:lnTo>
                  <a:lnTo>
                    <a:pt x="108" y="0"/>
                  </a:lnTo>
                  <a:lnTo>
                    <a:pt x="79" y="0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9" y="106"/>
                  </a:lnTo>
                  <a:lnTo>
                    <a:pt x="2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9" name="Freeform 10"/>
            <p:cNvSpPr>
              <a:spLocks noEditPoints="1"/>
            </p:cNvSpPr>
            <p:nvPr/>
          </p:nvSpPr>
          <p:spPr bwMode="auto">
            <a:xfrm>
              <a:off x="-2022788" y="3903663"/>
              <a:ext cx="147638" cy="168275"/>
            </a:xfrm>
            <a:custGeom>
              <a:avLst/>
              <a:gdLst>
                <a:gd name="T0" fmla="*/ 17 w 39"/>
                <a:gd name="T1" fmla="*/ 0 h 44"/>
                <a:gd name="T2" fmla="*/ 0 w 39"/>
                <a:gd name="T3" fmla="*/ 0 h 44"/>
                <a:gd name="T4" fmla="*/ 0 w 39"/>
                <a:gd name="T5" fmla="*/ 44 h 44"/>
                <a:gd name="T6" fmla="*/ 17 w 39"/>
                <a:gd name="T7" fmla="*/ 44 h 44"/>
                <a:gd name="T8" fmla="*/ 39 w 39"/>
                <a:gd name="T9" fmla="*/ 22 h 44"/>
                <a:gd name="T10" fmla="*/ 17 w 39"/>
                <a:gd name="T11" fmla="*/ 0 h 44"/>
                <a:gd name="T12" fmla="*/ 15 w 39"/>
                <a:gd name="T13" fmla="*/ 35 h 44"/>
                <a:gd name="T14" fmla="*/ 12 w 39"/>
                <a:gd name="T15" fmla="*/ 35 h 44"/>
                <a:gd name="T16" fmla="*/ 12 w 39"/>
                <a:gd name="T17" fmla="*/ 10 h 44"/>
                <a:gd name="T18" fmla="*/ 15 w 39"/>
                <a:gd name="T19" fmla="*/ 10 h 44"/>
                <a:gd name="T20" fmla="*/ 27 w 39"/>
                <a:gd name="T21" fmla="*/ 22 h 44"/>
                <a:gd name="T22" fmla="*/ 15 w 39"/>
                <a:gd name="T23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44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29" y="44"/>
                    <a:pt x="39" y="35"/>
                    <a:pt x="39" y="22"/>
                  </a:cubicBezTo>
                  <a:cubicBezTo>
                    <a:pt x="39" y="10"/>
                    <a:pt x="29" y="0"/>
                    <a:pt x="17" y="0"/>
                  </a:cubicBezTo>
                  <a:moveTo>
                    <a:pt x="15" y="35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2" y="10"/>
                    <a:pt x="27" y="14"/>
                    <a:pt x="27" y="22"/>
                  </a:cubicBezTo>
                  <a:cubicBezTo>
                    <a:pt x="27" y="31"/>
                    <a:pt x="22" y="35"/>
                    <a:pt x="15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0" name="Freeform 11"/>
            <p:cNvSpPr>
              <a:spLocks noEditPoints="1"/>
            </p:cNvSpPr>
            <p:nvPr/>
          </p:nvSpPr>
          <p:spPr bwMode="auto">
            <a:xfrm>
              <a:off x="-18783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69 w 109"/>
                <a:gd name="T15" fmla="*/ 0 h 106"/>
                <a:gd name="T16" fmla="*/ 40 w 109"/>
                <a:gd name="T17" fmla="*/ 0 h 106"/>
                <a:gd name="T18" fmla="*/ 43 w 109"/>
                <a:gd name="T19" fmla="*/ 67 h 106"/>
                <a:gd name="T20" fmla="*/ 55 w 109"/>
                <a:gd name="T21" fmla="*/ 34 h 106"/>
                <a:gd name="T22" fmla="*/ 55 w 109"/>
                <a:gd name="T23" fmla="*/ 34 h 106"/>
                <a:gd name="T24" fmla="*/ 67 w 109"/>
                <a:gd name="T25" fmla="*/ 67 h 106"/>
                <a:gd name="T26" fmla="*/ 43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69" y="0"/>
                  </a:lnTo>
                  <a:lnTo>
                    <a:pt x="40" y="0"/>
                  </a:lnTo>
                  <a:close/>
                  <a:moveTo>
                    <a:pt x="43" y="67"/>
                  </a:moveTo>
                  <a:lnTo>
                    <a:pt x="55" y="34"/>
                  </a:lnTo>
                  <a:lnTo>
                    <a:pt x="55" y="34"/>
                  </a:lnTo>
                  <a:lnTo>
                    <a:pt x="67" y="67"/>
                  </a:lnTo>
                  <a:lnTo>
                    <a:pt x="43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1" name="Freeform 12"/>
            <p:cNvSpPr>
              <a:spLocks/>
            </p:cNvSpPr>
            <p:nvPr/>
          </p:nvSpPr>
          <p:spPr bwMode="auto">
            <a:xfrm>
              <a:off x="-1692588" y="3903663"/>
              <a:ext cx="98425" cy="168275"/>
            </a:xfrm>
            <a:custGeom>
              <a:avLst/>
              <a:gdLst>
                <a:gd name="T0" fmla="*/ 28 w 62"/>
                <a:gd name="T1" fmla="*/ 0 h 106"/>
                <a:gd name="T2" fmla="*/ 0 w 62"/>
                <a:gd name="T3" fmla="*/ 0 h 106"/>
                <a:gd name="T4" fmla="*/ 0 w 62"/>
                <a:gd name="T5" fmla="*/ 106 h 106"/>
                <a:gd name="T6" fmla="*/ 62 w 62"/>
                <a:gd name="T7" fmla="*/ 106 h 106"/>
                <a:gd name="T8" fmla="*/ 62 w 62"/>
                <a:gd name="T9" fmla="*/ 84 h 106"/>
                <a:gd name="T10" fmla="*/ 28 w 62"/>
                <a:gd name="T11" fmla="*/ 84 h 106"/>
                <a:gd name="T12" fmla="*/ 28 w 62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6">
                  <a:moveTo>
                    <a:pt x="28" y="0"/>
                  </a:moveTo>
                  <a:lnTo>
                    <a:pt x="0" y="0"/>
                  </a:lnTo>
                  <a:lnTo>
                    <a:pt x="0" y="106"/>
                  </a:lnTo>
                  <a:lnTo>
                    <a:pt x="62" y="106"/>
                  </a:lnTo>
                  <a:lnTo>
                    <a:pt x="62" y="84"/>
                  </a:lnTo>
                  <a:lnTo>
                    <a:pt x="28" y="84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2" name="Freeform 13"/>
            <p:cNvSpPr>
              <a:spLocks noEditPoints="1"/>
            </p:cNvSpPr>
            <p:nvPr/>
          </p:nvSpPr>
          <p:spPr bwMode="auto">
            <a:xfrm>
              <a:off x="-15862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71 w 109"/>
                <a:gd name="T15" fmla="*/ 0 h 106"/>
                <a:gd name="T16" fmla="*/ 40 w 109"/>
                <a:gd name="T17" fmla="*/ 0 h 106"/>
                <a:gd name="T18" fmla="*/ 42 w 109"/>
                <a:gd name="T19" fmla="*/ 67 h 106"/>
                <a:gd name="T20" fmla="*/ 54 w 109"/>
                <a:gd name="T21" fmla="*/ 34 h 106"/>
                <a:gd name="T22" fmla="*/ 54 w 109"/>
                <a:gd name="T23" fmla="*/ 34 h 106"/>
                <a:gd name="T24" fmla="*/ 66 w 109"/>
                <a:gd name="T25" fmla="*/ 67 h 106"/>
                <a:gd name="T26" fmla="*/ 42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71" y="0"/>
                  </a:lnTo>
                  <a:lnTo>
                    <a:pt x="40" y="0"/>
                  </a:lnTo>
                  <a:close/>
                  <a:moveTo>
                    <a:pt x="42" y="67"/>
                  </a:moveTo>
                  <a:lnTo>
                    <a:pt x="54" y="34"/>
                  </a:lnTo>
                  <a:lnTo>
                    <a:pt x="54" y="34"/>
                  </a:lnTo>
                  <a:lnTo>
                    <a:pt x="66" y="67"/>
                  </a:lnTo>
                  <a:lnTo>
                    <a:pt x="42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3" name="Freeform 14"/>
            <p:cNvSpPr>
              <a:spLocks noEditPoints="1"/>
            </p:cNvSpPr>
            <p:nvPr/>
          </p:nvSpPr>
          <p:spPr bwMode="auto">
            <a:xfrm>
              <a:off x="-1402075" y="3903663"/>
              <a:ext cx="141288" cy="168275"/>
            </a:xfrm>
            <a:custGeom>
              <a:avLst/>
              <a:gdLst>
                <a:gd name="T0" fmla="*/ 32 w 37"/>
                <a:gd name="T1" fmla="*/ 14 h 44"/>
                <a:gd name="T2" fmla="*/ 17 w 37"/>
                <a:gd name="T3" fmla="*/ 0 h 44"/>
                <a:gd name="T4" fmla="*/ 0 w 37"/>
                <a:gd name="T5" fmla="*/ 0 h 44"/>
                <a:gd name="T6" fmla="*/ 0 w 37"/>
                <a:gd name="T7" fmla="*/ 44 h 44"/>
                <a:gd name="T8" fmla="*/ 11 w 37"/>
                <a:gd name="T9" fmla="*/ 44 h 44"/>
                <a:gd name="T10" fmla="*/ 11 w 37"/>
                <a:gd name="T11" fmla="*/ 27 h 44"/>
                <a:gd name="T12" fmla="*/ 11 w 37"/>
                <a:gd name="T13" fmla="*/ 27 h 44"/>
                <a:gd name="T14" fmla="*/ 22 w 37"/>
                <a:gd name="T15" fmla="*/ 44 h 44"/>
                <a:gd name="T16" fmla="*/ 37 w 37"/>
                <a:gd name="T17" fmla="*/ 44 h 44"/>
                <a:gd name="T18" fmla="*/ 23 w 37"/>
                <a:gd name="T19" fmla="*/ 26 h 44"/>
                <a:gd name="T20" fmla="*/ 32 w 37"/>
                <a:gd name="T21" fmla="*/ 14 h 44"/>
                <a:gd name="T22" fmla="*/ 12 w 37"/>
                <a:gd name="T23" fmla="*/ 20 h 44"/>
                <a:gd name="T24" fmla="*/ 11 w 37"/>
                <a:gd name="T25" fmla="*/ 20 h 44"/>
                <a:gd name="T26" fmla="*/ 11 w 37"/>
                <a:gd name="T27" fmla="*/ 9 h 44"/>
                <a:gd name="T28" fmla="*/ 12 w 37"/>
                <a:gd name="T29" fmla="*/ 9 h 44"/>
                <a:gd name="T30" fmla="*/ 20 w 37"/>
                <a:gd name="T31" fmla="*/ 14 h 44"/>
                <a:gd name="T32" fmla="*/ 12 w 37"/>
                <a:gd name="T33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32" y="14"/>
                  </a:moveTo>
                  <a:cubicBezTo>
                    <a:pt x="32" y="4"/>
                    <a:pt x="26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9" y="25"/>
                    <a:pt x="32" y="20"/>
                    <a:pt x="32" y="14"/>
                  </a:cubicBezTo>
                  <a:moveTo>
                    <a:pt x="12" y="20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6" y="9"/>
                    <a:pt x="20" y="10"/>
                    <a:pt x="20" y="14"/>
                  </a:cubicBezTo>
                  <a:cubicBezTo>
                    <a:pt x="20" y="19"/>
                    <a:pt x="16" y="20"/>
                    <a:pt x="12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4" name="Freeform 15"/>
            <p:cNvSpPr>
              <a:spLocks/>
            </p:cNvSpPr>
            <p:nvPr/>
          </p:nvSpPr>
          <p:spPr bwMode="auto">
            <a:xfrm>
              <a:off x="-1249675" y="3903663"/>
              <a:ext cx="166688" cy="168275"/>
            </a:xfrm>
            <a:custGeom>
              <a:avLst/>
              <a:gdLst>
                <a:gd name="T0" fmla="*/ 76 w 105"/>
                <a:gd name="T1" fmla="*/ 65 h 106"/>
                <a:gd name="T2" fmla="*/ 76 w 105"/>
                <a:gd name="T3" fmla="*/ 65 h 106"/>
                <a:gd name="T4" fmla="*/ 26 w 105"/>
                <a:gd name="T5" fmla="*/ 0 h 106"/>
                <a:gd name="T6" fmla="*/ 0 w 105"/>
                <a:gd name="T7" fmla="*/ 0 h 106"/>
                <a:gd name="T8" fmla="*/ 0 w 105"/>
                <a:gd name="T9" fmla="*/ 106 h 106"/>
                <a:gd name="T10" fmla="*/ 26 w 105"/>
                <a:gd name="T11" fmla="*/ 106 h 106"/>
                <a:gd name="T12" fmla="*/ 26 w 105"/>
                <a:gd name="T13" fmla="*/ 41 h 106"/>
                <a:gd name="T14" fmla="*/ 26 w 105"/>
                <a:gd name="T15" fmla="*/ 41 h 106"/>
                <a:gd name="T16" fmla="*/ 76 w 105"/>
                <a:gd name="T17" fmla="*/ 106 h 106"/>
                <a:gd name="T18" fmla="*/ 105 w 105"/>
                <a:gd name="T19" fmla="*/ 106 h 106"/>
                <a:gd name="T20" fmla="*/ 105 w 105"/>
                <a:gd name="T21" fmla="*/ 0 h 106"/>
                <a:gd name="T22" fmla="*/ 76 w 105"/>
                <a:gd name="T23" fmla="*/ 0 h 106"/>
                <a:gd name="T24" fmla="*/ 76 w 105"/>
                <a:gd name="T25" fmla="*/ 6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06">
                  <a:moveTo>
                    <a:pt x="76" y="65"/>
                  </a:moveTo>
                  <a:lnTo>
                    <a:pt x="76" y="65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6" y="106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76" y="106"/>
                  </a:lnTo>
                  <a:lnTo>
                    <a:pt x="105" y="106"/>
                  </a:lnTo>
                  <a:lnTo>
                    <a:pt x="105" y="0"/>
                  </a:lnTo>
                  <a:lnTo>
                    <a:pt x="76" y="0"/>
                  </a:lnTo>
                  <a:lnTo>
                    <a:pt x="76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5" name="Freeform 16"/>
            <p:cNvSpPr>
              <a:spLocks noEditPoints="1"/>
            </p:cNvSpPr>
            <p:nvPr/>
          </p:nvSpPr>
          <p:spPr bwMode="auto">
            <a:xfrm>
              <a:off x="-1075050" y="3903663"/>
              <a:ext cx="177800" cy="168275"/>
            </a:xfrm>
            <a:custGeom>
              <a:avLst/>
              <a:gdLst>
                <a:gd name="T0" fmla="*/ 71 w 112"/>
                <a:gd name="T1" fmla="*/ 0 h 106"/>
                <a:gd name="T2" fmla="*/ 43 w 112"/>
                <a:gd name="T3" fmla="*/ 0 h 106"/>
                <a:gd name="T4" fmla="*/ 0 w 112"/>
                <a:gd name="T5" fmla="*/ 106 h 106"/>
                <a:gd name="T6" fmla="*/ 31 w 112"/>
                <a:gd name="T7" fmla="*/ 106 h 106"/>
                <a:gd name="T8" fmla="*/ 38 w 112"/>
                <a:gd name="T9" fmla="*/ 89 h 106"/>
                <a:gd name="T10" fmla="*/ 76 w 112"/>
                <a:gd name="T11" fmla="*/ 89 h 106"/>
                <a:gd name="T12" fmla="*/ 83 w 112"/>
                <a:gd name="T13" fmla="*/ 106 h 106"/>
                <a:gd name="T14" fmla="*/ 112 w 112"/>
                <a:gd name="T15" fmla="*/ 106 h 106"/>
                <a:gd name="T16" fmla="*/ 71 w 112"/>
                <a:gd name="T17" fmla="*/ 0 h 106"/>
                <a:gd name="T18" fmla="*/ 45 w 112"/>
                <a:gd name="T19" fmla="*/ 67 h 106"/>
                <a:gd name="T20" fmla="*/ 57 w 112"/>
                <a:gd name="T21" fmla="*/ 34 h 106"/>
                <a:gd name="T22" fmla="*/ 57 w 112"/>
                <a:gd name="T23" fmla="*/ 34 h 106"/>
                <a:gd name="T24" fmla="*/ 69 w 112"/>
                <a:gd name="T25" fmla="*/ 67 h 106"/>
                <a:gd name="T26" fmla="*/ 45 w 112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06">
                  <a:moveTo>
                    <a:pt x="71" y="0"/>
                  </a:moveTo>
                  <a:lnTo>
                    <a:pt x="43" y="0"/>
                  </a:lnTo>
                  <a:lnTo>
                    <a:pt x="0" y="106"/>
                  </a:lnTo>
                  <a:lnTo>
                    <a:pt x="31" y="106"/>
                  </a:lnTo>
                  <a:lnTo>
                    <a:pt x="38" y="89"/>
                  </a:lnTo>
                  <a:lnTo>
                    <a:pt x="76" y="89"/>
                  </a:lnTo>
                  <a:lnTo>
                    <a:pt x="83" y="106"/>
                  </a:lnTo>
                  <a:lnTo>
                    <a:pt x="112" y="106"/>
                  </a:lnTo>
                  <a:lnTo>
                    <a:pt x="71" y="0"/>
                  </a:lnTo>
                  <a:close/>
                  <a:moveTo>
                    <a:pt x="45" y="67"/>
                  </a:moveTo>
                  <a:lnTo>
                    <a:pt x="57" y="34"/>
                  </a:lnTo>
                  <a:lnTo>
                    <a:pt x="57" y="34"/>
                  </a:lnTo>
                  <a:lnTo>
                    <a:pt x="69" y="67"/>
                  </a:lnTo>
                  <a:lnTo>
                    <a:pt x="45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6" name="Freeform 17"/>
            <p:cNvSpPr>
              <a:spLocks/>
            </p:cNvSpPr>
            <p:nvPr/>
          </p:nvSpPr>
          <p:spPr bwMode="auto">
            <a:xfrm>
              <a:off x="-2576825" y="3432175"/>
              <a:ext cx="587375" cy="639763"/>
            </a:xfrm>
            <a:custGeom>
              <a:avLst/>
              <a:gdLst>
                <a:gd name="T0" fmla="*/ 155 w 155"/>
                <a:gd name="T1" fmla="*/ 46 h 167"/>
                <a:gd name="T2" fmla="*/ 139 w 155"/>
                <a:gd name="T3" fmla="*/ 16 h 167"/>
                <a:gd name="T4" fmla="*/ 139 w 155"/>
                <a:gd name="T5" fmla="*/ 0 h 167"/>
                <a:gd name="T6" fmla="*/ 125 w 155"/>
                <a:gd name="T7" fmla="*/ 8 h 167"/>
                <a:gd name="T8" fmla="*/ 116 w 155"/>
                <a:gd name="T9" fmla="*/ 8 h 167"/>
                <a:gd name="T10" fmla="*/ 73 w 155"/>
                <a:gd name="T11" fmla="*/ 33 h 167"/>
                <a:gd name="T12" fmla="*/ 73 w 155"/>
                <a:gd name="T13" fmla="*/ 33 h 167"/>
                <a:gd name="T14" fmla="*/ 65 w 155"/>
                <a:gd name="T15" fmla="*/ 49 h 167"/>
                <a:gd name="T16" fmla="*/ 26 w 155"/>
                <a:gd name="T17" fmla="*/ 51 h 167"/>
                <a:gd name="T18" fmla="*/ 0 w 155"/>
                <a:gd name="T19" fmla="*/ 77 h 167"/>
                <a:gd name="T20" fmla="*/ 0 w 155"/>
                <a:gd name="T21" fmla="*/ 167 h 167"/>
                <a:gd name="T22" fmla="*/ 16 w 155"/>
                <a:gd name="T23" fmla="*/ 167 h 167"/>
                <a:gd name="T24" fmla="*/ 28 w 155"/>
                <a:gd name="T25" fmla="*/ 117 h 167"/>
                <a:gd name="T26" fmla="*/ 59 w 155"/>
                <a:gd name="T27" fmla="*/ 118 h 167"/>
                <a:gd name="T28" fmla="*/ 92 w 155"/>
                <a:gd name="T29" fmla="*/ 116 h 167"/>
                <a:gd name="T30" fmla="*/ 98 w 155"/>
                <a:gd name="T31" fmla="*/ 167 h 167"/>
                <a:gd name="T32" fmla="*/ 114 w 155"/>
                <a:gd name="T33" fmla="*/ 167 h 167"/>
                <a:gd name="T34" fmla="*/ 131 w 155"/>
                <a:gd name="T35" fmla="*/ 53 h 167"/>
                <a:gd name="T36" fmla="*/ 147 w 155"/>
                <a:gd name="T37" fmla="*/ 56 h 167"/>
                <a:gd name="T38" fmla="*/ 155 w 155"/>
                <a:gd name="T39" fmla="*/ 4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167">
                  <a:moveTo>
                    <a:pt x="155" y="46"/>
                  </a:moveTo>
                  <a:cubicBezTo>
                    <a:pt x="139" y="16"/>
                    <a:pt x="139" y="16"/>
                    <a:pt x="139" y="16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2" y="8"/>
                    <a:pt x="119" y="8"/>
                    <a:pt x="116" y="8"/>
                  </a:cubicBezTo>
                  <a:cubicBezTo>
                    <a:pt x="98" y="8"/>
                    <a:pt x="82" y="18"/>
                    <a:pt x="73" y="3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12" y="51"/>
                    <a:pt x="0" y="63"/>
                    <a:pt x="0" y="77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6" y="167"/>
                    <a:pt x="16" y="167"/>
                    <a:pt x="16" y="167"/>
                  </a:cubicBezTo>
                  <a:cubicBezTo>
                    <a:pt x="16" y="134"/>
                    <a:pt x="28" y="117"/>
                    <a:pt x="28" y="117"/>
                  </a:cubicBezTo>
                  <a:cubicBezTo>
                    <a:pt x="38" y="118"/>
                    <a:pt x="48" y="118"/>
                    <a:pt x="59" y="118"/>
                  </a:cubicBezTo>
                  <a:cubicBezTo>
                    <a:pt x="70" y="118"/>
                    <a:pt x="81" y="118"/>
                    <a:pt x="92" y="116"/>
                  </a:cubicBezTo>
                  <a:cubicBezTo>
                    <a:pt x="98" y="167"/>
                    <a:pt x="98" y="167"/>
                    <a:pt x="98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80"/>
                    <a:pt x="131" y="53"/>
                    <a:pt x="131" y="53"/>
                  </a:cubicBezTo>
                  <a:cubicBezTo>
                    <a:pt x="147" y="56"/>
                    <a:pt x="147" y="56"/>
                    <a:pt x="147" y="56"/>
                  </a:cubicBezTo>
                  <a:cubicBezTo>
                    <a:pt x="150" y="54"/>
                    <a:pt x="153" y="50"/>
                    <a:pt x="155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7" name="Freeform 18"/>
            <p:cNvSpPr>
              <a:spLocks noEditPoints="1"/>
            </p:cNvSpPr>
            <p:nvPr/>
          </p:nvSpPr>
          <p:spPr bwMode="auto">
            <a:xfrm>
              <a:off x="-2022788" y="3689350"/>
              <a:ext cx="139700" cy="168275"/>
            </a:xfrm>
            <a:custGeom>
              <a:avLst/>
              <a:gdLst>
                <a:gd name="T0" fmla="*/ 12 w 37"/>
                <a:gd name="T1" fmla="*/ 27 h 44"/>
                <a:gd name="T2" fmla="*/ 12 w 37"/>
                <a:gd name="T3" fmla="*/ 27 h 44"/>
                <a:gd name="T4" fmla="*/ 23 w 37"/>
                <a:gd name="T5" fmla="*/ 44 h 44"/>
                <a:gd name="T6" fmla="*/ 37 w 37"/>
                <a:gd name="T7" fmla="*/ 44 h 44"/>
                <a:gd name="T8" fmla="*/ 23 w 37"/>
                <a:gd name="T9" fmla="*/ 26 h 44"/>
                <a:gd name="T10" fmla="*/ 33 w 37"/>
                <a:gd name="T11" fmla="*/ 14 h 44"/>
                <a:gd name="T12" fmla="*/ 18 w 37"/>
                <a:gd name="T13" fmla="*/ 0 h 44"/>
                <a:gd name="T14" fmla="*/ 0 w 37"/>
                <a:gd name="T15" fmla="*/ 0 h 44"/>
                <a:gd name="T16" fmla="*/ 0 w 37"/>
                <a:gd name="T17" fmla="*/ 44 h 44"/>
                <a:gd name="T18" fmla="*/ 12 w 37"/>
                <a:gd name="T19" fmla="*/ 44 h 44"/>
                <a:gd name="T20" fmla="*/ 12 w 37"/>
                <a:gd name="T21" fmla="*/ 27 h 44"/>
                <a:gd name="T22" fmla="*/ 12 w 37"/>
                <a:gd name="T23" fmla="*/ 9 h 44"/>
                <a:gd name="T24" fmla="*/ 13 w 37"/>
                <a:gd name="T25" fmla="*/ 9 h 44"/>
                <a:gd name="T26" fmla="*/ 21 w 37"/>
                <a:gd name="T27" fmla="*/ 14 h 44"/>
                <a:gd name="T28" fmla="*/ 13 w 37"/>
                <a:gd name="T29" fmla="*/ 20 h 44"/>
                <a:gd name="T30" fmla="*/ 12 w 37"/>
                <a:gd name="T31" fmla="*/ 20 h 44"/>
                <a:gd name="T32" fmla="*/ 12 w 37"/>
                <a:gd name="T33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12" y="27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0" y="25"/>
                    <a:pt x="33" y="20"/>
                    <a:pt x="33" y="14"/>
                  </a:cubicBezTo>
                  <a:cubicBezTo>
                    <a:pt x="33" y="4"/>
                    <a:pt x="27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44"/>
                    <a:pt x="12" y="44"/>
                    <a:pt x="12" y="44"/>
                  </a:cubicBezTo>
                  <a:lnTo>
                    <a:pt x="12" y="27"/>
                  </a:lnTo>
                  <a:close/>
                  <a:moveTo>
                    <a:pt x="12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7" y="9"/>
                    <a:pt x="21" y="10"/>
                    <a:pt x="21" y="14"/>
                  </a:cubicBezTo>
                  <a:cubicBezTo>
                    <a:pt x="21" y="19"/>
                    <a:pt x="17" y="20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38" name="Platshållare för sidfot"/>
          <p:cNvSpPr>
            <a:spLocks noGrp="1"/>
          </p:cNvSpPr>
          <p:nvPr>
            <p:ph type="ftr" sz="quarter" idx="11"/>
          </p:nvPr>
        </p:nvSpPr>
        <p:spPr>
          <a:xfrm>
            <a:off x="695325" y="278514"/>
            <a:ext cx="9490210" cy="253114"/>
          </a:xfrm>
          <a:prstGeom prst="rect">
            <a:avLst/>
          </a:prstGeom>
        </p:spPr>
        <p:txBody>
          <a:bodyPr wrap="none" lIns="0" anchor="t"/>
          <a:lstStyle>
            <a:lvl1pPr algn="l">
              <a:defRPr sz="1050" b="1"/>
            </a:lvl1pPr>
          </a:lstStyle>
          <a:p>
            <a:r>
              <a:rPr lang="sv-SE" dirty="0">
                <a:solidFill>
                  <a:schemeClr val="tx1">
                    <a:alpha val="50000"/>
                  </a:schemeClr>
                </a:solidFill>
              </a:rPr>
              <a:t>TITEL PÅ PRESENTATION </a:t>
            </a:r>
            <a:r>
              <a:rPr lang="sv-SE" dirty="0">
                <a:solidFill>
                  <a:schemeClr val="tx1">
                    <a:alpha val="50000"/>
                  </a:schemeClr>
                </a:solidFill>
                <a:cs typeface="Arial" panose="020B0604020202020204" pitchFamily="34" charset="0"/>
              </a:rPr>
              <a:t>►</a:t>
            </a:r>
            <a:r>
              <a:rPr lang="sv-SE" dirty="0">
                <a:solidFill>
                  <a:schemeClr val="tx1">
                    <a:alpha val="50000"/>
                  </a:schemeClr>
                </a:solidFill>
              </a:rPr>
              <a:t> </a:t>
            </a:r>
            <a:r>
              <a:rPr lang="sv-SE" dirty="0">
                <a:solidFill>
                  <a:srgbClr val="DB3747"/>
                </a:solidFill>
              </a:rPr>
              <a:t>RUBRIK FÖR DETTA KAPITEL</a:t>
            </a:r>
          </a:p>
        </p:txBody>
      </p:sp>
      <p:sp>
        <p:nvSpPr>
          <p:cNvPr id="39" name="Sidnummer"/>
          <p:cNvSpPr txBox="1"/>
          <p:nvPr userDrawn="1"/>
        </p:nvSpPr>
        <p:spPr>
          <a:xfrm>
            <a:off x="11496675" y="6434688"/>
            <a:ext cx="695325" cy="2506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D9149A3-2741-43AA-8DF0-D3D0AF0ABFD1}" type="slidenum">
              <a:rPr lang="sv-SE" sz="1050" b="1" smtClean="0">
                <a:solidFill>
                  <a:schemeClr val="tx1">
                    <a:alpha val="60000"/>
                  </a:schemeClr>
                </a:solidFill>
              </a:rPr>
              <a:pPr algn="ctr"/>
              <a:t>‹#›</a:t>
            </a:fld>
            <a:endParaRPr lang="sv-SE" sz="1050" b="1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610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 userDrawn="1">
          <p15:clr>
            <a:srgbClr val="FBAE40"/>
          </p15:clr>
        </p15:guide>
        <p15:guide id="2" pos="438" userDrawn="1">
          <p15:clr>
            <a:srgbClr val="FBAE40"/>
          </p15:clr>
        </p15:guide>
        <p15:guide id="3" pos="7242" userDrawn="1">
          <p15:clr>
            <a:srgbClr val="FBAE40"/>
          </p15:clr>
        </p15:guide>
        <p15:guide id="4" orient="horz" pos="3974" userDrawn="1">
          <p15:clr>
            <a:srgbClr val="FBAE40"/>
          </p15:clr>
        </p15:guide>
        <p15:guide id="5" orient="horz" pos="93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ubrik"/>
          <p:cNvSpPr>
            <a:spLocks noGrp="1"/>
          </p:cNvSpPr>
          <p:nvPr>
            <p:ph type="title"/>
          </p:nvPr>
        </p:nvSpPr>
        <p:spPr>
          <a:xfrm>
            <a:off x="695325" y="728663"/>
            <a:ext cx="10801350" cy="755650"/>
          </a:xfrm>
        </p:spPr>
        <p:txBody>
          <a:bodyPr lIns="0" tIns="0" rIns="0" bIns="0" anchor="t">
            <a:normAutofit/>
          </a:bodyPr>
          <a:lstStyle>
            <a:lvl1pPr>
              <a:defRPr sz="32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underrubrik"/>
          <p:cNvSpPr>
            <a:spLocks noGrp="1"/>
          </p:cNvSpPr>
          <p:nvPr>
            <p:ph type="body" idx="1"/>
          </p:nvPr>
        </p:nvSpPr>
        <p:spPr>
          <a:xfrm>
            <a:off x="695324" y="1484313"/>
            <a:ext cx="5220000" cy="82391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Platshållare för innehåll"/>
          <p:cNvSpPr>
            <a:spLocks noGrp="1"/>
          </p:cNvSpPr>
          <p:nvPr>
            <p:ph sz="half" idx="2"/>
          </p:nvPr>
        </p:nvSpPr>
        <p:spPr>
          <a:xfrm>
            <a:off x="695325" y="2542717"/>
            <a:ext cx="5221381" cy="3766008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chemeClr val="accent1"/>
              </a:buClr>
              <a:buSzPct val="130000"/>
              <a:defRPr sz="2400"/>
            </a:lvl1pPr>
            <a:lvl2pPr>
              <a:buClr>
                <a:schemeClr val="accent1"/>
              </a:buClr>
              <a:buSzPct val="130000"/>
              <a:defRPr/>
            </a:lvl2pPr>
            <a:lvl3pPr>
              <a:buClr>
                <a:schemeClr val="accent1"/>
              </a:buClr>
              <a:buSzPct val="130000"/>
              <a:defRPr/>
            </a:lvl3pPr>
            <a:lvl4pPr>
              <a:buClr>
                <a:schemeClr val="accent1"/>
              </a:buClr>
              <a:buSzPct val="130000"/>
              <a:defRPr/>
            </a:lvl4pPr>
            <a:lvl5pPr>
              <a:buClr>
                <a:schemeClr val="accent1"/>
              </a:buClr>
              <a:buSzPct val="130000"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underrubrik"/>
          <p:cNvSpPr>
            <a:spLocks noGrp="1"/>
          </p:cNvSpPr>
          <p:nvPr>
            <p:ph type="body" sz="quarter" idx="3"/>
          </p:nvPr>
        </p:nvSpPr>
        <p:spPr>
          <a:xfrm>
            <a:off x="6276675" y="1484313"/>
            <a:ext cx="5220000" cy="82331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6" name="Platshållare för innehåll"/>
          <p:cNvSpPr>
            <a:spLocks noGrp="1"/>
          </p:cNvSpPr>
          <p:nvPr>
            <p:ph sz="quarter" idx="4"/>
          </p:nvPr>
        </p:nvSpPr>
        <p:spPr>
          <a:xfrm>
            <a:off x="6278554" y="2541233"/>
            <a:ext cx="5218120" cy="376749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chemeClr val="accent1"/>
              </a:buClr>
              <a:buSzPct val="130000"/>
              <a:defRPr/>
            </a:lvl1pPr>
            <a:lvl2pPr>
              <a:buClr>
                <a:schemeClr val="accent1"/>
              </a:buClr>
              <a:buSzPct val="130000"/>
              <a:defRPr/>
            </a:lvl2pPr>
            <a:lvl3pPr>
              <a:buClr>
                <a:schemeClr val="accent1"/>
              </a:buClr>
              <a:buSzPct val="130000"/>
              <a:defRPr/>
            </a:lvl3pPr>
            <a:lvl4pPr>
              <a:buClr>
                <a:schemeClr val="accent1"/>
              </a:buClr>
              <a:buSzPct val="130000"/>
              <a:defRPr/>
            </a:lvl4pPr>
            <a:lvl5pPr>
              <a:buClr>
                <a:schemeClr val="accent1"/>
              </a:buClr>
              <a:buSzPct val="130000"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4" name="Pil"/>
          <p:cNvSpPr>
            <a:spLocks noChangeAspect="1"/>
          </p:cNvSpPr>
          <p:nvPr userDrawn="1"/>
        </p:nvSpPr>
        <p:spPr bwMode="auto">
          <a:xfrm>
            <a:off x="326192" y="306038"/>
            <a:ext cx="104033" cy="180000"/>
          </a:xfrm>
          <a:custGeom>
            <a:avLst/>
            <a:gdLst>
              <a:gd name="T0" fmla="*/ 2328 w 2328"/>
              <a:gd name="T1" fmla="*/ 1996 h 3992"/>
              <a:gd name="T2" fmla="*/ 2288 w 2328"/>
              <a:gd name="T3" fmla="*/ 2088 h 3992"/>
              <a:gd name="T4" fmla="*/ 424 w 2328"/>
              <a:gd name="T5" fmla="*/ 3952 h 3992"/>
              <a:gd name="T6" fmla="*/ 332 w 2328"/>
              <a:gd name="T7" fmla="*/ 3992 h 3992"/>
              <a:gd name="T8" fmla="*/ 240 w 2328"/>
              <a:gd name="T9" fmla="*/ 3952 h 3992"/>
              <a:gd name="T10" fmla="*/ 40 w 2328"/>
              <a:gd name="T11" fmla="*/ 3752 h 3992"/>
              <a:gd name="T12" fmla="*/ 0 w 2328"/>
              <a:gd name="T13" fmla="*/ 3660 h 3992"/>
              <a:gd name="T14" fmla="*/ 40 w 2328"/>
              <a:gd name="T15" fmla="*/ 3568 h 3992"/>
              <a:gd name="T16" fmla="*/ 1612 w 2328"/>
              <a:gd name="T17" fmla="*/ 1996 h 3992"/>
              <a:gd name="T18" fmla="*/ 40 w 2328"/>
              <a:gd name="T19" fmla="*/ 424 h 3992"/>
              <a:gd name="T20" fmla="*/ 0 w 2328"/>
              <a:gd name="T21" fmla="*/ 332 h 3992"/>
              <a:gd name="T22" fmla="*/ 40 w 2328"/>
              <a:gd name="T23" fmla="*/ 240 h 3992"/>
              <a:gd name="T24" fmla="*/ 240 w 2328"/>
              <a:gd name="T25" fmla="*/ 40 h 3992"/>
              <a:gd name="T26" fmla="*/ 332 w 2328"/>
              <a:gd name="T27" fmla="*/ 0 h 3992"/>
              <a:gd name="T28" fmla="*/ 424 w 2328"/>
              <a:gd name="T29" fmla="*/ 40 h 3992"/>
              <a:gd name="T30" fmla="*/ 2288 w 2328"/>
              <a:gd name="T31" fmla="*/ 1904 h 3992"/>
              <a:gd name="T32" fmla="*/ 2328 w 2328"/>
              <a:gd name="T33" fmla="*/ 1996 h 3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328" h="3992">
                <a:moveTo>
                  <a:pt x="2328" y="1996"/>
                </a:moveTo>
                <a:cubicBezTo>
                  <a:pt x="2328" y="2031"/>
                  <a:pt x="2315" y="2061"/>
                  <a:pt x="2288" y="2088"/>
                </a:cubicBezTo>
                <a:cubicBezTo>
                  <a:pt x="424" y="3952"/>
                  <a:pt x="424" y="3952"/>
                  <a:pt x="424" y="3952"/>
                </a:cubicBezTo>
                <a:cubicBezTo>
                  <a:pt x="397" y="3979"/>
                  <a:pt x="367" y="3992"/>
                  <a:pt x="332" y="3992"/>
                </a:cubicBezTo>
                <a:cubicBezTo>
                  <a:pt x="297" y="3992"/>
                  <a:pt x="267" y="3979"/>
                  <a:pt x="240" y="3952"/>
                </a:cubicBezTo>
                <a:cubicBezTo>
                  <a:pt x="40" y="3752"/>
                  <a:pt x="40" y="3752"/>
                  <a:pt x="40" y="3752"/>
                </a:cubicBezTo>
                <a:cubicBezTo>
                  <a:pt x="13" y="3725"/>
                  <a:pt x="0" y="3695"/>
                  <a:pt x="0" y="3660"/>
                </a:cubicBezTo>
                <a:cubicBezTo>
                  <a:pt x="0" y="3625"/>
                  <a:pt x="13" y="3595"/>
                  <a:pt x="40" y="3568"/>
                </a:cubicBezTo>
                <a:cubicBezTo>
                  <a:pt x="1612" y="1996"/>
                  <a:pt x="1612" y="1996"/>
                  <a:pt x="1612" y="1996"/>
                </a:cubicBezTo>
                <a:cubicBezTo>
                  <a:pt x="40" y="424"/>
                  <a:pt x="40" y="424"/>
                  <a:pt x="40" y="424"/>
                </a:cubicBezTo>
                <a:cubicBezTo>
                  <a:pt x="13" y="397"/>
                  <a:pt x="0" y="367"/>
                  <a:pt x="0" y="332"/>
                </a:cubicBezTo>
                <a:cubicBezTo>
                  <a:pt x="0" y="297"/>
                  <a:pt x="13" y="267"/>
                  <a:pt x="40" y="240"/>
                </a:cubicBezTo>
                <a:cubicBezTo>
                  <a:pt x="240" y="40"/>
                  <a:pt x="240" y="40"/>
                  <a:pt x="240" y="40"/>
                </a:cubicBezTo>
                <a:cubicBezTo>
                  <a:pt x="267" y="13"/>
                  <a:pt x="297" y="0"/>
                  <a:pt x="332" y="0"/>
                </a:cubicBezTo>
                <a:cubicBezTo>
                  <a:pt x="367" y="0"/>
                  <a:pt x="397" y="13"/>
                  <a:pt x="424" y="40"/>
                </a:cubicBezTo>
                <a:cubicBezTo>
                  <a:pt x="2288" y="1904"/>
                  <a:pt x="2288" y="1904"/>
                  <a:pt x="2288" y="1904"/>
                </a:cubicBezTo>
                <a:cubicBezTo>
                  <a:pt x="2315" y="1931"/>
                  <a:pt x="2328" y="1961"/>
                  <a:pt x="2328" y="1996"/>
                </a:cubicBezTo>
                <a:close/>
              </a:path>
            </a:pathLst>
          </a:custGeom>
          <a:solidFill>
            <a:srgbClr val="DB3747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sv-SE"/>
          </a:p>
        </p:txBody>
      </p:sp>
      <p:grpSp>
        <p:nvGrpSpPr>
          <p:cNvPr id="25" name="Logotyp" title="Region Dalarnas logotyp"/>
          <p:cNvGrpSpPr>
            <a:grpSpLocks noChangeAspect="1"/>
          </p:cNvGrpSpPr>
          <p:nvPr userDrawn="1"/>
        </p:nvGrpSpPr>
        <p:grpSpPr>
          <a:xfrm>
            <a:off x="10724551" y="190337"/>
            <a:ext cx="1134134" cy="432000"/>
            <a:chOff x="-2576825" y="3432175"/>
            <a:chExt cx="1679575" cy="639763"/>
          </a:xfrm>
          <a:solidFill>
            <a:srgbClr val="DB3747"/>
          </a:solidFill>
        </p:grpSpPr>
        <p:sp>
          <p:nvSpPr>
            <p:cNvPr id="26" name="Freeform 5"/>
            <p:cNvSpPr>
              <a:spLocks/>
            </p:cNvSpPr>
            <p:nvPr/>
          </p:nvSpPr>
          <p:spPr bwMode="auto">
            <a:xfrm>
              <a:off x="-1871975" y="3689350"/>
              <a:ext cx="100013" cy="168275"/>
            </a:xfrm>
            <a:custGeom>
              <a:avLst/>
              <a:gdLst>
                <a:gd name="T0" fmla="*/ 63 w 63"/>
                <a:gd name="T1" fmla="*/ 84 h 106"/>
                <a:gd name="T2" fmla="*/ 29 w 63"/>
                <a:gd name="T3" fmla="*/ 84 h 106"/>
                <a:gd name="T4" fmla="*/ 29 w 63"/>
                <a:gd name="T5" fmla="*/ 65 h 106"/>
                <a:gd name="T6" fmla="*/ 60 w 63"/>
                <a:gd name="T7" fmla="*/ 65 h 106"/>
                <a:gd name="T8" fmla="*/ 60 w 63"/>
                <a:gd name="T9" fmla="*/ 41 h 106"/>
                <a:gd name="T10" fmla="*/ 29 w 63"/>
                <a:gd name="T11" fmla="*/ 41 h 106"/>
                <a:gd name="T12" fmla="*/ 29 w 63"/>
                <a:gd name="T13" fmla="*/ 24 h 106"/>
                <a:gd name="T14" fmla="*/ 63 w 63"/>
                <a:gd name="T15" fmla="*/ 24 h 106"/>
                <a:gd name="T16" fmla="*/ 63 w 63"/>
                <a:gd name="T17" fmla="*/ 0 h 106"/>
                <a:gd name="T18" fmla="*/ 0 w 63"/>
                <a:gd name="T19" fmla="*/ 0 h 106"/>
                <a:gd name="T20" fmla="*/ 0 w 63"/>
                <a:gd name="T21" fmla="*/ 106 h 106"/>
                <a:gd name="T22" fmla="*/ 63 w 63"/>
                <a:gd name="T23" fmla="*/ 106 h 106"/>
                <a:gd name="T24" fmla="*/ 63 w 63"/>
                <a:gd name="T25" fmla="*/ 8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106">
                  <a:moveTo>
                    <a:pt x="63" y="84"/>
                  </a:moveTo>
                  <a:lnTo>
                    <a:pt x="29" y="84"/>
                  </a:lnTo>
                  <a:lnTo>
                    <a:pt x="29" y="65"/>
                  </a:lnTo>
                  <a:lnTo>
                    <a:pt x="60" y="65"/>
                  </a:lnTo>
                  <a:lnTo>
                    <a:pt x="60" y="41"/>
                  </a:lnTo>
                  <a:lnTo>
                    <a:pt x="29" y="41"/>
                  </a:lnTo>
                  <a:lnTo>
                    <a:pt x="29" y="24"/>
                  </a:lnTo>
                  <a:lnTo>
                    <a:pt x="63" y="24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63" y="106"/>
                  </a:lnTo>
                  <a:lnTo>
                    <a:pt x="63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-1757675" y="3681413"/>
              <a:ext cx="177800" cy="184150"/>
            </a:xfrm>
            <a:custGeom>
              <a:avLst/>
              <a:gdLst>
                <a:gd name="T0" fmla="*/ 24 w 47"/>
                <a:gd name="T1" fmla="*/ 48 h 48"/>
                <a:gd name="T2" fmla="*/ 42 w 47"/>
                <a:gd name="T3" fmla="*/ 39 h 48"/>
                <a:gd name="T4" fmla="*/ 47 w 47"/>
                <a:gd name="T5" fmla="*/ 22 h 48"/>
                <a:gd name="T6" fmla="*/ 24 w 47"/>
                <a:gd name="T7" fmla="*/ 22 h 48"/>
                <a:gd name="T8" fmla="*/ 24 w 47"/>
                <a:gd name="T9" fmla="*/ 31 h 48"/>
                <a:gd name="T10" fmla="*/ 33 w 47"/>
                <a:gd name="T11" fmla="*/ 31 h 48"/>
                <a:gd name="T12" fmla="*/ 24 w 47"/>
                <a:gd name="T13" fmla="*/ 38 h 48"/>
                <a:gd name="T14" fmla="*/ 12 w 47"/>
                <a:gd name="T15" fmla="*/ 25 h 48"/>
                <a:gd name="T16" fmla="*/ 24 w 47"/>
                <a:gd name="T17" fmla="*/ 10 h 48"/>
                <a:gd name="T18" fmla="*/ 33 w 47"/>
                <a:gd name="T19" fmla="*/ 18 h 48"/>
                <a:gd name="T20" fmla="*/ 44 w 47"/>
                <a:gd name="T21" fmla="*/ 13 h 48"/>
                <a:gd name="T22" fmla="*/ 24 w 47"/>
                <a:gd name="T23" fmla="*/ 0 h 48"/>
                <a:gd name="T24" fmla="*/ 0 w 47"/>
                <a:gd name="T25" fmla="*/ 24 h 48"/>
                <a:gd name="T26" fmla="*/ 24 w 47"/>
                <a:gd name="T2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48">
                  <a:moveTo>
                    <a:pt x="24" y="48"/>
                  </a:moveTo>
                  <a:cubicBezTo>
                    <a:pt x="31" y="48"/>
                    <a:pt x="38" y="45"/>
                    <a:pt x="42" y="39"/>
                  </a:cubicBezTo>
                  <a:cubicBezTo>
                    <a:pt x="46" y="34"/>
                    <a:pt x="46" y="28"/>
                    <a:pt x="47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6"/>
                    <a:pt x="29" y="38"/>
                    <a:pt x="24" y="38"/>
                  </a:cubicBezTo>
                  <a:cubicBezTo>
                    <a:pt x="16" y="38"/>
                    <a:pt x="12" y="31"/>
                    <a:pt x="12" y="25"/>
                  </a:cubicBezTo>
                  <a:cubicBezTo>
                    <a:pt x="12" y="18"/>
                    <a:pt x="16" y="10"/>
                    <a:pt x="24" y="10"/>
                  </a:cubicBezTo>
                  <a:cubicBezTo>
                    <a:pt x="28" y="10"/>
                    <a:pt x="32" y="13"/>
                    <a:pt x="33" y="18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0" y="5"/>
                    <a:pt x="33" y="0"/>
                    <a:pt x="24" y="0"/>
                  </a:cubicBezTo>
                  <a:cubicBezTo>
                    <a:pt x="10" y="0"/>
                    <a:pt x="0" y="10"/>
                    <a:pt x="0" y="24"/>
                  </a:cubicBezTo>
                  <a:cubicBezTo>
                    <a:pt x="0" y="38"/>
                    <a:pt x="10" y="48"/>
                    <a:pt x="24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>
              <a:off x="-1564000" y="3689350"/>
              <a:ext cx="44450" cy="168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1" name="Freeform 8"/>
            <p:cNvSpPr>
              <a:spLocks noEditPoints="1"/>
            </p:cNvSpPr>
            <p:nvPr/>
          </p:nvSpPr>
          <p:spPr bwMode="auto">
            <a:xfrm>
              <a:off x="-1500500" y="3681413"/>
              <a:ext cx="185738" cy="184150"/>
            </a:xfrm>
            <a:custGeom>
              <a:avLst/>
              <a:gdLst>
                <a:gd name="T0" fmla="*/ 49 w 49"/>
                <a:gd name="T1" fmla="*/ 23 h 48"/>
                <a:gd name="T2" fmla="*/ 25 w 49"/>
                <a:gd name="T3" fmla="*/ 0 h 48"/>
                <a:gd name="T4" fmla="*/ 0 w 49"/>
                <a:gd name="T5" fmla="*/ 23 h 48"/>
                <a:gd name="T6" fmla="*/ 25 w 49"/>
                <a:gd name="T7" fmla="*/ 48 h 48"/>
                <a:gd name="T8" fmla="*/ 49 w 49"/>
                <a:gd name="T9" fmla="*/ 23 h 48"/>
                <a:gd name="T10" fmla="*/ 25 w 49"/>
                <a:gd name="T11" fmla="*/ 37 h 48"/>
                <a:gd name="T12" fmla="*/ 12 w 49"/>
                <a:gd name="T13" fmla="*/ 23 h 48"/>
                <a:gd name="T14" fmla="*/ 25 w 49"/>
                <a:gd name="T15" fmla="*/ 12 h 48"/>
                <a:gd name="T16" fmla="*/ 37 w 49"/>
                <a:gd name="T17" fmla="*/ 23 h 48"/>
                <a:gd name="T18" fmla="*/ 25 w 49"/>
                <a:gd name="T19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49" y="23"/>
                  </a:moveTo>
                  <a:cubicBezTo>
                    <a:pt x="49" y="10"/>
                    <a:pt x="37" y="0"/>
                    <a:pt x="25" y="0"/>
                  </a:cubicBezTo>
                  <a:cubicBezTo>
                    <a:pt x="12" y="0"/>
                    <a:pt x="0" y="10"/>
                    <a:pt x="0" y="23"/>
                  </a:cubicBezTo>
                  <a:cubicBezTo>
                    <a:pt x="0" y="38"/>
                    <a:pt x="10" y="48"/>
                    <a:pt x="25" y="48"/>
                  </a:cubicBezTo>
                  <a:cubicBezTo>
                    <a:pt x="39" y="48"/>
                    <a:pt x="49" y="38"/>
                    <a:pt x="49" y="23"/>
                  </a:cubicBezTo>
                  <a:moveTo>
                    <a:pt x="25" y="37"/>
                  </a:moveTo>
                  <a:cubicBezTo>
                    <a:pt x="18" y="37"/>
                    <a:pt x="12" y="31"/>
                    <a:pt x="12" y="23"/>
                  </a:cubicBezTo>
                  <a:cubicBezTo>
                    <a:pt x="12" y="17"/>
                    <a:pt x="18" y="12"/>
                    <a:pt x="25" y="12"/>
                  </a:cubicBezTo>
                  <a:cubicBezTo>
                    <a:pt x="31" y="12"/>
                    <a:pt x="37" y="17"/>
                    <a:pt x="37" y="23"/>
                  </a:cubicBezTo>
                  <a:cubicBezTo>
                    <a:pt x="37" y="31"/>
                    <a:pt x="31" y="37"/>
                    <a:pt x="2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2" name="Freeform 9"/>
            <p:cNvSpPr>
              <a:spLocks/>
            </p:cNvSpPr>
            <p:nvPr/>
          </p:nvSpPr>
          <p:spPr bwMode="auto">
            <a:xfrm>
              <a:off x="-1295713" y="3689350"/>
              <a:ext cx="171450" cy="168275"/>
            </a:xfrm>
            <a:custGeom>
              <a:avLst/>
              <a:gdLst>
                <a:gd name="T0" fmla="*/ 29 w 108"/>
                <a:gd name="T1" fmla="*/ 41 h 106"/>
                <a:gd name="T2" fmla="*/ 29 w 108"/>
                <a:gd name="T3" fmla="*/ 41 h 106"/>
                <a:gd name="T4" fmla="*/ 79 w 108"/>
                <a:gd name="T5" fmla="*/ 106 h 106"/>
                <a:gd name="T6" fmla="*/ 108 w 108"/>
                <a:gd name="T7" fmla="*/ 106 h 106"/>
                <a:gd name="T8" fmla="*/ 108 w 108"/>
                <a:gd name="T9" fmla="*/ 0 h 106"/>
                <a:gd name="T10" fmla="*/ 79 w 108"/>
                <a:gd name="T11" fmla="*/ 0 h 106"/>
                <a:gd name="T12" fmla="*/ 79 w 108"/>
                <a:gd name="T13" fmla="*/ 65 h 106"/>
                <a:gd name="T14" fmla="*/ 79 w 108"/>
                <a:gd name="T15" fmla="*/ 65 h 106"/>
                <a:gd name="T16" fmla="*/ 29 w 108"/>
                <a:gd name="T17" fmla="*/ 0 h 106"/>
                <a:gd name="T18" fmla="*/ 0 w 108"/>
                <a:gd name="T19" fmla="*/ 0 h 106"/>
                <a:gd name="T20" fmla="*/ 0 w 108"/>
                <a:gd name="T21" fmla="*/ 106 h 106"/>
                <a:gd name="T22" fmla="*/ 29 w 108"/>
                <a:gd name="T23" fmla="*/ 106 h 106"/>
                <a:gd name="T24" fmla="*/ 29 w 108"/>
                <a:gd name="T25" fmla="*/ 4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06">
                  <a:moveTo>
                    <a:pt x="29" y="41"/>
                  </a:moveTo>
                  <a:lnTo>
                    <a:pt x="29" y="41"/>
                  </a:lnTo>
                  <a:lnTo>
                    <a:pt x="79" y="106"/>
                  </a:lnTo>
                  <a:lnTo>
                    <a:pt x="108" y="106"/>
                  </a:lnTo>
                  <a:lnTo>
                    <a:pt x="108" y="0"/>
                  </a:lnTo>
                  <a:lnTo>
                    <a:pt x="79" y="0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9" y="106"/>
                  </a:lnTo>
                  <a:lnTo>
                    <a:pt x="2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3" name="Freeform 10"/>
            <p:cNvSpPr>
              <a:spLocks noEditPoints="1"/>
            </p:cNvSpPr>
            <p:nvPr/>
          </p:nvSpPr>
          <p:spPr bwMode="auto">
            <a:xfrm>
              <a:off x="-2022788" y="3903663"/>
              <a:ext cx="147638" cy="168275"/>
            </a:xfrm>
            <a:custGeom>
              <a:avLst/>
              <a:gdLst>
                <a:gd name="T0" fmla="*/ 17 w 39"/>
                <a:gd name="T1" fmla="*/ 0 h 44"/>
                <a:gd name="T2" fmla="*/ 0 w 39"/>
                <a:gd name="T3" fmla="*/ 0 h 44"/>
                <a:gd name="T4" fmla="*/ 0 w 39"/>
                <a:gd name="T5" fmla="*/ 44 h 44"/>
                <a:gd name="T6" fmla="*/ 17 w 39"/>
                <a:gd name="T7" fmla="*/ 44 h 44"/>
                <a:gd name="T8" fmla="*/ 39 w 39"/>
                <a:gd name="T9" fmla="*/ 22 h 44"/>
                <a:gd name="T10" fmla="*/ 17 w 39"/>
                <a:gd name="T11" fmla="*/ 0 h 44"/>
                <a:gd name="T12" fmla="*/ 15 w 39"/>
                <a:gd name="T13" fmla="*/ 35 h 44"/>
                <a:gd name="T14" fmla="*/ 12 w 39"/>
                <a:gd name="T15" fmla="*/ 35 h 44"/>
                <a:gd name="T16" fmla="*/ 12 w 39"/>
                <a:gd name="T17" fmla="*/ 10 h 44"/>
                <a:gd name="T18" fmla="*/ 15 w 39"/>
                <a:gd name="T19" fmla="*/ 10 h 44"/>
                <a:gd name="T20" fmla="*/ 27 w 39"/>
                <a:gd name="T21" fmla="*/ 22 h 44"/>
                <a:gd name="T22" fmla="*/ 15 w 39"/>
                <a:gd name="T23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44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29" y="44"/>
                    <a:pt x="39" y="35"/>
                    <a:pt x="39" y="22"/>
                  </a:cubicBezTo>
                  <a:cubicBezTo>
                    <a:pt x="39" y="10"/>
                    <a:pt x="29" y="0"/>
                    <a:pt x="17" y="0"/>
                  </a:cubicBezTo>
                  <a:moveTo>
                    <a:pt x="15" y="35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2" y="10"/>
                    <a:pt x="27" y="14"/>
                    <a:pt x="27" y="22"/>
                  </a:cubicBezTo>
                  <a:cubicBezTo>
                    <a:pt x="27" y="31"/>
                    <a:pt x="22" y="35"/>
                    <a:pt x="15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4" name="Freeform 11"/>
            <p:cNvSpPr>
              <a:spLocks noEditPoints="1"/>
            </p:cNvSpPr>
            <p:nvPr/>
          </p:nvSpPr>
          <p:spPr bwMode="auto">
            <a:xfrm>
              <a:off x="-18783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69 w 109"/>
                <a:gd name="T15" fmla="*/ 0 h 106"/>
                <a:gd name="T16" fmla="*/ 40 w 109"/>
                <a:gd name="T17" fmla="*/ 0 h 106"/>
                <a:gd name="T18" fmla="*/ 43 w 109"/>
                <a:gd name="T19" fmla="*/ 67 h 106"/>
                <a:gd name="T20" fmla="*/ 55 w 109"/>
                <a:gd name="T21" fmla="*/ 34 h 106"/>
                <a:gd name="T22" fmla="*/ 55 w 109"/>
                <a:gd name="T23" fmla="*/ 34 h 106"/>
                <a:gd name="T24" fmla="*/ 67 w 109"/>
                <a:gd name="T25" fmla="*/ 67 h 106"/>
                <a:gd name="T26" fmla="*/ 43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69" y="0"/>
                  </a:lnTo>
                  <a:lnTo>
                    <a:pt x="40" y="0"/>
                  </a:lnTo>
                  <a:close/>
                  <a:moveTo>
                    <a:pt x="43" y="67"/>
                  </a:moveTo>
                  <a:lnTo>
                    <a:pt x="55" y="34"/>
                  </a:lnTo>
                  <a:lnTo>
                    <a:pt x="55" y="34"/>
                  </a:lnTo>
                  <a:lnTo>
                    <a:pt x="67" y="67"/>
                  </a:lnTo>
                  <a:lnTo>
                    <a:pt x="43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-1692588" y="3903663"/>
              <a:ext cx="98425" cy="168275"/>
            </a:xfrm>
            <a:custGeom>
              <a:avLst/>
              <a:gdLst>
                <a:gd name="T0" fmla="*/ 28 w 62"/>
                <a:gd name="T1" fmla="*/ 0 h 106"/>
                <a:gd name="T2" fmla="*/ 0 w 62"/>
                <a:gd name="T3" fmla="*/ 0 h 106"/>
                <a:gd name="T4" fmla="*/ 0 w 62"/>
                <a:gd name="T5" fmla="*/ 106 h 106"/>
                <a:gd name="T6" fmla="*/ 62 w 62"/>
                <a:gd name="T7" fmla="*/ 106 h 106"/>
                <a:gd name="T8" fmla="*/ 62 w 62"/>
                <a:gd name="T9" fmla="*/ 84 h 106"/>
                <a:gd name="T10" fmla="*/ 28 w 62"/>
                <a:gd name="T11" fmla="*/ 84 h 106"/>
                <a:gd name="T12" fmla="*/ 28 w 62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6">
                  <a:moveTo>
                    <a:pt x="28" y="0"/>
                  </a:moveTo>
                  <a:lnTo>
                    <a:pt x="0" y="0"/>
                  </a:lnTo>
                  <a:lnTo>
                    <a:pt x="0" y="106"/>
                  </a:lnTo>
                  <a:lnTo>
                    <a:pt x="62" y="106"/>
                  </a:lnTo>
                  <a:lnTo>
                    <a:pt x="62" y="84"/>
                  </a:lnTo>
                  <a:lnTo>
                    <a:pt x="28" y="84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6" name="Freeform 13"/>
            <p:cNvSpPr>
              <a:spLocks noEditPoints="1"/>
            </p:cNvSpPr>
            <p:nvPr/>
          </p:nvSpPr>
          <p:spPr bwMode="auto">
            <a:xfrm>
              <a:off x="-15862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71 w 109"/>
                <a:gd name="T15" fmla="*/ 0 h 106"/>
                <a:gd name="T16" fmla="*/ 40 w 109"/>
                <a:gd name="T17" fmla="*/ 0 h 106"/>
                <a:gd name="T18" fmla="*/ 42 w 109"/>
                <a:gd name="T19" fmla="*/ 67 h 106"/>
                <a:gd name="T20" fmla="*/ 54 w 109"/>
                <a:gd name="T21" fmla="*/ 34 h 106"/>
                <a:gd name="T22" fmla="*/ 54 w 109"/>
                <a:gd name="T23" fmla="*/ 34 h 106"/>
                <a:gd name="T24" fmla="*/ 66 w 109"/>
                <a:gd name="T25" fmla="*/ 67 h 106"/>
                <a:gd name="T26" fmla="*/ 42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71" y="0"/>
                  </a:lnTo>
                  <a:lnTo>
                    <a:pt x="40" y="0"/>
                  </a:lnTo>
                  <a:close/>
                  <a:moveTo>
                    <a:pt x="42" y="67"/>
                  </a:moveTo>
                  <a:lnTo>
                    <a:pt x="54" y="34"/>
                  </a:lnTo>
                  <a:lnTo>
                    <a:pt x="54" y="34"/>
                  </a:lnTo>
                  <a:lnTo>
                    <a:pt x="66" y="67"/>
                  </a:lnTo>
                  <a:lnTo>
                    <a:pt x="42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7" name="Freeform 14"/>
            <p:cNvSpPr>
              <a:spLocks noEditPoints="1"/>
            </p:cNvSpPr>
            <p:nvPr/>
          </p:nvSpPr>
          <p:spPr bwMode="auto">
            <a:xfrm>
              <a:off x="-1402075" y="3903663"/>
              <a:ext cx="141288" cy="168275"/>
            </a:xfrm>
            <a:custGeom>
              <a:avLst/>
              <a:gdLst>
                <a:gd name="T0" fmla="*/ 32 w 37"/>
                <a:gd name="T1" fmla="*/ 14 h 44"/>
                <a:gd name="T2" fmla="*/ 17 w 37"/>
                <a:gd name="T3" fmla="*/ 0 h 44"/>
                <a:gd name="T4" fmla="*/ 0 w 37"/>
                <a:gd name="T5" fmla="*/ 0 h 44"/>
                <a:gd name="T6" fmla="*/ 0 w 37"/>
                <a:gd name="T7" fmla="*/ 44 h 44"/>
                <a:gd name="T8" fmla="*/ 11 w 37"/>
                <a:gd name="T9" fmla="*/ 44 h 44"/>
                <a:gd name="T10" fmla="*/ 11 w 37"/>
                <a:gd name="T11" fmla="*/ 27 h 44"/>
                <a:gd name="T12" fmla="*/ 11 w 37"/>
                <a:gd name="T13" fmla="*/ 27 h 44"/>
                <a:gd name="T14" fmla="*/ 22 w 37"/>
                <a:gd name="T15" fmla="*/ 44 h 44"/>
                <a:gd name="T16" fmla="*/ 37 w 37"/>
                <a:gd name="T17" fmla="*/ 44 h 44"/>
                <a:gd name="T18" fmla="*/ 23 w 37"/>
                <a:gd name="T19" fmla="*/ 26 h 44"/>
                <a:gd name="T20" fmla="*/ 32 w 37"/>
                <a:gd name="T21" fmla="*/ 14 h 44"/>
                <a:gd name="T22" fmla="*/ 12 w 37"/>
                <a:gd name="T23" fmla="*/ 20 h 44"/>
                <a:gd name="T24" fmla="*/ 11 w 37"/>
                <a:gd name="T25" fmla="*/ 20 h 44"/>
                <a:gd name="T26" fmla="*/ 11 w 37"/>
                <a:gd name="T27" fmla="*/ 9 h 44"/>
                <a:gd name="T28" fmla="*/ 12 w 37"/>
                <a:gd name="T29" fmla="*/ 9 h 44"/>
                <a:gd name="T30" fmla="*/ 20 w 37"/>
                <a:gd name="T31" fmla="*/ 14 h 44"/>
                <a:gd name="T32" fmla="*/ 12 w 37"/>
                <a:gd name="T33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32" y="14"/>
                  </a:moveTo>
                  <a:cubicBezTo>
                    <a:pt x="32" y="4"/>
                    <a:pt x="26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9" y="25"/>
                    <a:pt x="32" y="20"/>
                    <a:pt x="32" y="14"/>
                  </a:cubicBezTo>
                  <a:moveTo>
                    <a:pt x="12" y="20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6" y="9"/>
                    <a:pt x="20" y="10"/>
                    <a:pt x="20" y="14"/>
                  </a:cubicBezTo>
                  <a:cubicBezTo>
                    <a:pt x="20" y="19"/>
                    <a:pt x="16" y="20"/>
                    <a:pt x="12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8" name="Freeform 15"/>
            <p:cNvSpPr>
              <a:spLocks/>
            </p:cNvSpPr>
            <p:nvPr/>
          </p:nvSpPr>
          <p:spPr bwMode="auto">
            <a:xfrm>
              <a:off x="-1249675" y="3903663"/>
              <a:ext cx="166688" cy="168275"/>
            </a:xfrm>
            <a:custGeom>
              <a:avLst/>
              <a:gdLst>
                <a:gd name="T0" fmla="*/ 76 w 105"/>
                <a:gd name="T1" fmla="*/ 65 h 106"/>
                <a:gd name="T2" fmla="*/ 76 w 105"/>
                <a:gd name="T3" fmla="*/ 65 h 106"/>
                <a:gd name="T4" fmla="*/ 26 w 105"/>
                <a:gd name="T5" fmla="*/ 0 h 106"/>
                <a:gd name="T6" fmla="*/ 0 w 105"/>
                <a:gd name="T7" fmla="*/ 0 h 106"/>
                <a:gd name="T8" fmla="*/ 0 w 105"/>
                <a:gd name="T9" fmla="*/ 106 h 106"/>
                <a:gd name="T10" fmla="*/ 26 w 105"/>
                <a:gd name="T11" fmla="*/ 106 h 106"/>
                <a:gd name="T12" fmla="*/ 26 w 105"/>
                <a:gd name="T13" fmla="*/ 41 h 106"/>
                <a:gd name="T14" fmla="*/ 26 w 105"/>
                <a:gd name="T15" fmla="*/ 41 h 106"/>
                <a:gd name="T16" fmla="*/ 76 w 105"/>
                <a:gd name="T17" fmla="*/ 106 h 106"/>
                <a:gd name="T18" fmla="*/ 105 w 105"/>
                <a:gd name="T19" fmla="*/ 106 h 106"/>
                <a:gd name="T20" fmla="*/ 105 w 105"/>
                <a:gd name="T21" fmla="*/ 0 h 106"/>
                <a:gd name="T22" fmla="*/ 76 w 105"/>
                <a:gd name="T23" fmla="*/ 0 h 106"/>
                <a:gd name="T24" fmla="*/ 76 w 105"/>
                <a:gd name="T25" fmla="*/ 6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06">
                  <a:moveTo>
                    <a:pt x="76" y="65"/>
                  </a:moveTo>
                  <a:lnTo>
                    <a:pt x="76" y="65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6" y="106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76" y="106"/>
                  </a:lnTo>
                  <a:lnTo>
                    <a:pt x="105" y="106"/>
                  </a:lnTo>
                  <a:lnTo>
                    <a:pt x="105" y="0"/>
                  </a:lnTo>
                  <a:lnTo>
                    <a:pt x="76" y="0"/>
                  </a:lnTo>
                  <a:lnTo>
                    <a:pt x="76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9" name="Freeform 16"/>
            <p:cNvSpPr>
              <a:spLocks noEditPoints="1"/>
            </p:cNvSpPr>
            <p:nvPr/>
          </p:nvSpPr>
          <p:spPr bwMode="auto">
            <a:xfrm>
              <a:off x="-1075050" y="3903663"/>
              <a:ext cx="177800" cy="168275"/>
            </a:xfrm>
            <a:custGeom>
              <a:avLst/>
              <a:gdLst>
                <a:gd name="T0" fmla="*/ 71 w 112"/>
                <a:gd name="T1" fmla="*/ 0 h 106"/>
                <a:gd name="T2" fmla="*/ 43 w 112"/>
                <a:gd name="T3" fmla="*/ 0 h 106"/>
                <a:gd name="T4" fmla="*/ 0 w 112"/>
                <a:gd name="T5" fmla="*/ 106 h 106"/>
                <a:gd name="T6" fmla="*/ 31 w 112"/>
                <a:gd name="T7" fmla="*/ 106 h 106"/>
                <a:gd name="T8" fmla="*/ 38 w 112"/>
                <a:gd name="T9" fmla="*/ 89 h 106"/>
                <a:gd name="T10" fmla="*/ 76 w 112"/>
                <a:gd name="T11" fmla="*/ 89 h 106"/>
                <a:gd name="T12" fmla="*/ 83 w 112"/>
                <a:gd name="T13" fmla="*/ 106 h 106"/>
                <a:gd name="T14" fmla="*/ 112 w 112"/>
                <a:gd name="T15" fmla="*/ 106 h 106"/>
                <a:gd name="T16" fmla="*/ 71 w 112"/>
                <a:gd name="T17" fmla="*/ 0 h 106"/>
                <a:gd name="T18" fmla="*/ 45 w 112"/>
                <a:gd name="T19" fmla="*/ 67 h 106"/>
                <a:gd name="T20" fmla="*/ 57 w 112"/>
                <a:gd name="T21" fmla="*/ 34 h 106"/>
                <a:gd name="T22" fmla="*/ 57 w 112"/>
                <a:gd name="T23" fmla="*/ 34 h 106"/>
                <a:gd name="T24" fmla="*/ 69 w 112"/>
                <a:gd name="T25" fmla="*/ 67 h 106"/>
                <a:gd name="T26" fmla="*/ 45 w 112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06">
                  <a:moveTo>
                    <a:pt x="71" y="0"/>
                  </a:moveTo>
                  <a:lnTo>
                    <a:pt x="43" y="0"/>
                  </a:lnTo>
                  <a:lnTo>
                    <a:pt x="0" y="106"/>
                  </a:lnTo>
                  <a:lnTo>
                    <a:pt x="31" y="106"/>
                  </a:lnTo>
                  <a:lnTo>
                    <a:pt x="38" y="89"/>
                  </a:lnTo>
                  <a:lnTo>
                    <a:pt x="76" y="89"/>
                  </a:lnTo>
                  <a:lnTo>
                    <a:pt x="83" y="106"/>
                  </a:lnTo>
                  <a:lnTo>
                    <a:pt x="112" y="106"/>
                  </a:lnTo>
                  <a:lnTo>
                    <a:pt x="71" y="0"/>
                  </a:lnTo>
                  <a:close/>
                  <a:moveTo>
                    <a:pt x="45" y="67"/>
                  </a:moveTo>
                  <a:lnTo>
                    <a:pt x="57" y="34"/>
                  </a:lnTo>
                  <a:lnTo>
                    <a:pt x="57" y="34"/>
                  </a:lnTo>
                  <a:lnTo>
                    <a:pt x="69" y="67"/>
                  </a:lnTo>
                  <a:lnTo>
                    <a:pt x="45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0" name="Freeform 17"/>
            <p:cNvSpPr>
              <a:spLocks/>
            </p:cNvSpPr>
            <p:nvPr/>
          </p:nvSpPr>
          <p:spPr bwMode="auto">
            <a:xfrm>
              <a:off x="-2576825" y="3432175"/>
              <a:ext cx="587375" cy="639763"/>
            </a:xfrm>
            <a:custGeom>
              <a:avLst/>
              <a:gdLst>
                <a:gd name="T0" fmla="*/ 155 w 155"/>
                <a:gd name="T1" fmla="*/ 46 h 167"/>
                <a:gd name="T2" fmla="*/ 139 w 155"/>
                <a:gd name="T3" fmla="*/ 16 h 167"/>
                <a:gd name="T4" fmla="*/ 139 w 155"/>
                <a:gd name="T5" fmla="*/ 0 h 167"/>
                <a:gd name="T6" fmla="*/ 125 w 155"/>
                <a:gd name="T7" fmla="*/ 8 h 167"/>
                <a:gd name="T8" fmla="*/ 116 w 155"/>
                <a:gd name="T9" fmla="*/ 8 h 167"/>
                <a:gd name="T10" fmla="*/ 73 w 155"/>
                <a:gd name="T11" fmla="*/ 33 h 167"/>
                <a:gd name="T12" fmla="*/ 73 w 155"/>
                <a:gd name="T13" fmla="*/ 33 h 167"/>
                <a:gd name="T14" fmla="*/ 65 w 155"/>
                <a:gd name="T15" fmla="*/ 49 h 167"/>
                <a:gd name="T16" fmla="*/ 26 w 155"/>
                <a:gd name="T17" fmla="*/ 51 h 167"/>
                <a:gd name="T18" fmla="*/ 0 w 155"/>
                <a:gd name="T19" fmla="*/ 77 h 167"/>
                <a:gd name="T20" fmla="*/ 0 w 155"/>
                <a:gd name="T21" fmla="*/ 167 h 167"/>
                <a:gd name="T22" fmla="*/ 16 w 155"/>
                <a:gd name="T23" fmla="*/ 167 h 167"/>
                <a:gd name="T24" fmla="*/ 28 w 155"/>
                <a:gd name="T25" fmla="*/ 117 h 167"/>
                <a:gd name="T26" fmla="*/ 59 w 155"/>
                <a:gd name="T27" fmla="*/ 118 h 167"/>
                <a:gd name="T28" fmla="*/ 92 w 155"/>
                <a:gd name="T29" fmla="*/ 116 h 167"/>
                <a:gd name="T30" fmla="*/ 98 w 155"/>
                <a:gd name="T31" fmla="*/ 167 h 167"/>
                <a:gd name="T32" fmla="*/ 114 w 155"/>
                <a:gd name="T33" fmla="*/ 167 h 167"/>
                <a:gd name="T34" fmla="*/ 131 w 155"/>
                <a:gd name="T35" fmla="*/ 53 h 167"/>
                <a:gd name="T36" fmla="*/ 147 w 155"/>
                <a:gd name="T37" fmla="*/ 56 h 167"/>
                <a:gd name="T38" fmla="*/ 155 w 155"/>
                <a:gd name="T39" fmla="*/ 4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167">
                  <a:moveTo>
                    <a:pt x="155" y="46"/>
                  </a:moveTo>
                  <a:cubicBezTo>
                    <a:pt x="139" y="16"/>
                    <a:pt x="139" y="16"/>
                    <a:pt x="139" y="16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2" y="8"/>
                    <a:pt x="119" y="8"/>
                    <a:pt x="116" y="8"/>
                  </a:cubicBezTo>
                  <a:cubicBezTo>
                    <a:pt x="98" y="8"/>
                    <a:pt x="82" y="18"/>
                    <a:pt x="73" y="3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12" y="51"/>
                    <a:pt x="0" y="63"/>
                    <a:pt x="0" y="77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6" y="167"/>
                    <a:pt x="16" y="167"/>
                    <a:pt x="16" y="167"/>
                  </a:cubicBezTo>
                  <a:cubicBezTo>
                    <a:pt x="16" y="134"/>
                    <a:pt x="28" y="117"/>
                    <a:pt x="28" y="117"/>
                  </a:cubicBezTo>
                  <a:cubicBezTo>
                    <a:pt x="38" y="118"/>
                    <a:pt x="48" y="118"/>
                    <a:pt x="59" y="118"/>
                  </a:cubicBezTo>
                  <a:cubicBezTo>
                    <a:pt x="70" y="118"/>
                    <a:pt x="81" y="118"/>
                    <a:pt x="92" y="116"/>
                  </a:cubicBezTo>
                  <a:cubicBezTo>
                    <a:pt x="98" y="167"/>
                    <a:pt x="98" y="167"/>
                    <a:pt x="98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80"/>
                    <a:pt x="131" y="53"/>
                    <a:pt x="131" y="53"/>
                  </a:cubicBezTo>
                  <a:cubicBezTo>
                    <a:pt x="147" y="56"/>
                    <a:pt x="147" y="56"/>
                    <a:pt x="147" y="56"/>
                  </a:cubicBezTo>
                  <a:cubicBezTo>
                    <a:pt x="150" y="54"/>
                    <a:pt x="153" y="50"/>
                    <a:pt x="155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1" name="Freeform 18"/>
            <p:cNvSpPr>
              <a:spLocks noEditPoints="1"/>
            </p:cNvSpPr>
            <p:nvPr/>
          </p:nvSpPr>
          <p:spPr bwMode="auto">
            <a:xfrm>
              <a:off x="-2022788" y="3689350"/>
              <a:ext cx="139700" cy="168275"/>
            </a:xfrm>
            <a:custGeom>
              <a:avLst/>
              <a:gdLst>
                <a:gd name="T0" fmla="*/ 12 w 37"/>
                <a:gd name="T1" fmla="*/ 27 h 44"/>
                <a:gd name="T2" fmla="*/ 12 w 37"/>
                <a:gd name="T3" fmla="*/ 27 h 44"/>
                <a:gd name="T4" fmla="*/ 23 w 37"/>
                <a:gd name="T5" fmla="*/ 44 h 44"/>
                <a:gd name="T6" fmla="*/ 37 w 37"/>
                <a:gd name="T7" fmla="*/ 44 h 44"/>
                <a:gd name="T8" fmla="*/ 23 w 37"/>
                <a:gd name="T9" fmla="*/ 26 h 44"/>
                <a:gd name="T10" fmla="*/ 33 w 37"/>
                <a:gd name="T11" fmla="*/ 14 h 44"/>
                <a:gd name="T12" fmla="*/ 18 w 37"/>
                <a:gd name="T13" fmla="*/ 0 h 44"/>
                <a:gd name="T14" fmla="*/ 0 w 37"/>
                <a:gd name="T15" fmla="*/ 0 h 44"/>
                <a:gd name="T16" fmla="*/ 0 w 37"/>
                <a:gd name="T17" fmla="*/ 44 h 44"/>
                <a:gd name="T18" fmla="*/ 12 w 37"/>
                <a:gd name="T19" fmla="*/ 44 h 44"/>
                <a:gd name="T20" fmla="*/ 12 w 37"/>
                <a:gd name="T21" fmla="*/ 27 h 44"/>
                <a:gd name="T22" fmla="*/ 12 w 37"/>
                <a:gd name="T23" fmla="*/ 9 h 44"/>
                <a:gd name="T24" fmla="*/ 13 w 37"/>
                <a:gd name="T25" fmla="*/ 9 h 44"/>
                <a:gd name="T26" fmla="*/ 21 w 37"/>
                <a:gd name="T27" fmla="*/ 14 h 44"/>
                <a:gd name="T28" fmla="*/ 13 w 37"/>
                <a:gd name="T29" fmla="*/ 20 h 44"/>
                <a:gd name="T30" fmla="*/ 12 w 37"/>
                <a:gd name="T31" fmla="*/ 20 h 44"/>
                <a:gd name="T32" fmla="*/ 12 w 37"/>
                <a:gd name="T33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12" y="27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0" y="25"/>
                    <a:pt x="33" y="20"/>
                    <a:pt x="33" y="14"/>
                  </a:cubicBezTo>
                  <a:cubicBezTo>
                    <a:pt x="33" y="4"/>
                    <a:pt x="27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44"/>
                    <a:pt x="12" y="44"/>
                    <a:pt x="12" y="44"/>
                  </a:cubicBezTo>
                  <a:lnTo>
                    <a:pt x="12" y="27"/>
                  </a:lnTo>
                  <a:close/>
                  <a:moveTo>
                    <a:pt x="12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7" y="9"/>
                    <a:pt x="21" y="10"/>
                    <a:pt x="21" y="14"/>
                  </a:cubicBezTo>
                  <a:cubicBezTo>
                    <a:pt x="21" y="19"/>
                    <a:pt x="17" y="20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42" name="Platshållare för sidfot"/>
          <p:cNvSpPr>
            <a:spLocks noGrp="1"/>
          </p:cNvSpPr>
          <p:nvPr>
            <p:ph type="ftr" sz="quarter" idx="11"/>
          </p:nvPr>
        </p:nvSpPr>
        <p:spPr>
          <a:xfrm>
            <a:off x="695325" y="278514"/>
            <a:ext cx="9490210" cy="253114"/>
          </a:xfrm>
          <a:prstGeom prst="rect">
            <a:avLst/>
          </a:prstGeom>
        </p:spPr>
        <p:txBody>
          <a:bodyPr wrap="none" lIns="0" anchor="t"/>
          <a:lstStyle>
            <a:lvl1pPr algn="l">
              <a:defRPr sz="1050" b="1"/>
            </a:lvl1pPr>
          </a:lstStyle>
          <a:p>
            <a:r>
              <a:rPr lang="sv-SE" dirty="0">
                <a:solidFill>
                  <a:schemeClr val="tx1">
                    <a:alpha val="50000"/>
                  </a:schemeClr>
                </a:solidFill>
              </a:rPr>
              <a:t>TITEL PÅ PRESENTATION </a:t>
            </a:r>
            <a:r>
              <a:rPr lang="sv-SE" dirty="0">
                <a:solidFill>
                  <a:schemeClr val="tx1">
                    <a:alpha val="50000"/>
                  </a:schemeClr>
                </a:solidFill>
                <a:cs typeface="Arial" panose="020B0604020202020204" pitchFamily="34" charset="0"/>
              </a:rPr>
              <a:t>►</a:t>
            </a:r>
            <a:r>
              <a:rPr lang="sv-SE" dirty="0">
                <a:solidFill>
                  <a:schemeClr val="tx1">
                    <a:alpha val="50000"/>
                  </a:schemeClr>
                </a:solidFill>
              </a:rPr>
              <a:t> </a:t>
            </a:r>
            <a:r>
              <a:rPr lang="sv-SE" dirty="0">
                <a:solidFill>
                  <a:srgbClr val="DB3747"/>
                </a:solidFill>
              </a:rPr>
              <a:t>RUBRIK FÖR DETTA KAPITEL</a:t>
            </a:r>
          </a:p>
        </p:txBody>
      </p:sp>
      <p:sp>
        <p:nvSpPr>
          <p:cNvPr id="29" name="Sidnummer"/>
          <p:cNvSpPr txBox="1"/>
          <p:nvPr userDrawn="1"/>
        </p:nvSpPr>
        <p:spPr>
          <a:xfrm>
            <a:off x="11496675" y="6434688"/>
            <a:ext cx="695325" cy="2506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D9149A3-2741-43AA-8DF0-D3D0AF0ABFD1}" type="slidenum">
              <a:rPr lang="sv-SE" sz="1050" b="1" smtClean="0">
                <a:solidFill>
                  <a:schemeClr val="tx1">
                    <a:alpha val="60000"/>
                  </a:schemeClr>
                </a:solidFill>
              </a:rPr>
              <a:pPr algn="ctr"/>
              <a:t>‹#›</a:t>
            </a:fld>
            <a:endParaRPr lang="sv-SE" sz="1050" b="1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28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 userDrawn="1">
          <p15:clr>
            <a:srgbClr val="FBAE40"/>
          </p15:clr>
        </p15:guide>
        <p15:guide id="2" pos="7242" userDrawn="1">
          <p15:clr>
            <a:srgbClr val="FBAE40"/>
          </p15:clr>
        </p15:guide>
        <p15:guide id="3" orient="horz" pos="459" userDrawn="1">
          <p15:clr>
            <a:srgbClr val="FBAE40"/>
          </p15:clr>
        </p15:guide>
        <p15:guide id="4" orient="horz" pos="3974" userDrawn="1">
          <p15:clr>
            <a:srgbClr val="FBAE40"/>
          </p15:clr>
        </p15:guide>
        <p15:guide id="5" orient="horz" pos="93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Rubriksida rö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95326" y="2336495"/>
            <a:ext cx="10801349" cy="1800000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grpSp>
        <p:nvGrpSpPr>
          <p:cNvPr id="18" name="Logotyp" title="Region Dalarnas logotyp"/>
          <p:cNvGrpSpPr>
            <a:grpSpLocks noChangeAspect="1"/>
          </p:cNvGrpSpPr>
          <p:nvPr userDrawn="1"/>
        </p:nvGrpSpPr>
        <p:grpSpPr>
          <a:xfrm>
            <a:off x="10724551" y="190337"/>
            <a:ext cx="1134134" cy="432000"/>
            <a:chOff x="-2576825" y="3432175"/>
            <a:chExt cx="1679575" cy="639763"/>
          </a:xfrm>
          <a:solidFill>
            <a:schemeClr val="bg1"/>
          </a:solidFill>
        </p:grpSpPr>
        <p:sp>
          <p:nvSpPr>
            <p:cNvPr id="19" name="Freeform 5"/>
            <p:cNvSpPr>
              <a:spLocks/>
            </p:cNvSpPr>
            <p:nvPr/>
          </p:nvSpPr>
          <p:spPr bwMode="auto">
            <a:xfrm>
              <a:off x="-1871975" y="3689350"/>
              <a:ext cx="100013" cy="168275"/>
            </a:xfrm>
            <a:custGeom>
              <a:avLst/>
              <a:gdLst>
                <a:gd name="T0" fmla="*/ 63 w 63"/>
                <a:gd name="T1" fmla="*/ 84 h 106"/>
                <a:gd name="T2" fmla="*/ 29 w 63"/>
                <a:gd name="T3" fmla="*/ 84 h 106"/>
                <a:gd name="T4" fmla="*/ 29 w 63"/>
                <a:gd name="T5" fmla="*/ 65 h 106"/>
                <a:gd name="T6" fmla="*/ 60 w 63"/>
                <a:gd name="T7" fmla="*/ 65 h 106"/>
                <a:gd name="T8" fmla="*/ 60 w 63"/>
                <a:gd name="T9" fmla="*/ 41 h 106"/>
                <a:gd name="T10" fmla="*/ 29 w 63"/>
                <a:gd name="T11" fmla="*/ 41 h 106"/>
                <a:gd name="T12" fmla="*/ 29 w 63"/>
                <a:gd name="T13" fmla="*/ 24 h 106"/>
                <a:gd name="T14" fmla="*/ 63 w 63"/>
                <a:gd name="T15" fmla="*/ 24 h 106"/>
                <a:gd name="T16" fmla="*/ 63 w 63"/>
                <a:gd name="T17" fmla="*/ 0 h 106"/>
                <a:gd name="T18" fmla="*/ 0 w 63"/>
                <a:gd name="T19" fmla="*/ 0 h 106"/>
                <a:gd name="T20" fmla="*/ 0 w 63"/>
                <a:gd name="T21" fmla="*/ 106 h 106"/>
                <a:gd name="T22" fmla="*/ 63 w 63"/>
                <a:gd name="T23" fmla="*/ 106 h 106"/>
                <a:gd name="T24" fmla="*/ 63 w 63"/>
                <a:gd name="T25" fmla="*/ 8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106">
                  <a:moveTo>
                    <a:pt x="63" y="84"/>
                  </a:moveTo>
                  <a:lnTo>
                    <a:pt x="29" y="84"/>
                  </a:lnTo>
                  <a:lnTo>
                    <a:pt x="29" y="65"/>
                  </a:lnTo>
                  <a:lnTo>
                    <a:pt x="60" y="65"/>
                  </a:lnTo>
                  <a:lnTo>
                    <a:pt x="60" y="41"/>
                  </a:lnTo>
                  <a:lnTo>
                    <a:pt x="29" y="41"/>
                  </a:lnTo>
                  <a:lnTo>
                    <a:pt x="29" y="24"/>
                  </a:lnTo>
                  <a:lnTo>
                    <a:pt x="63" y="24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63" y="106"/>
                  </a:lnTo>
                  <a:lnTo>
                    <a:pt x="63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-1757675" y="3681413"/>
              <a:ext cx="177800" cy="184150"/>
            </a:xfrm>
            <a:custGeom>
              <a:avLst/>
              <a:gdLst>
                <a:gd name="T0" fmla="*/ 24 w 47"/>
                <a:gd name="T1" fmla="*/ 48 h 48"/>
                <a:gd name="T2" fmla="*/ 42 w 47"/>
                <a:gd name="T3" fmla="*/ 39 h 48"/>
                <a:gd name="T4" fmla="*/ 47 w 47"/>
                <a:gd name="T5" fmla="*/ 22 h 48"/>
                <a:gd name="T6" fmla="*/ 24 w 47"/>
                <a:gd name="T7" fmla="*/ 22 h 48"/>
                <a:gd name="T8" fmla="*/ 24 w 47"/>
                <a:gd name="T9" fmla="*/ 31 h 48"/>
                <a:gd name="T10" fmla="*/ 33 w 47"/>
                <a:gd name="T11" fmla="*/ 31 h 48"/>
                <a:gd name="T12" fmla="*/ 24 w 47"/>
                <a:gd name="T13" fmla="*/ 38 h 48"/>
                <a:gd name="T14" fmla="*/ 12 w 47"/>
                <a:gd name="T15" fmla="*/ 25 h 48"/>
                <a:gd name="T16" fmla="*/ 24 w 47"/>
                <a:gd name="T17" fmla="*/ 10 h 48"/>
                <a:gd name="T18" fmla="*/ 33 w 47"/>
                <a:gd name="T19" fmla="*/ 18 h 48"/>
                <a:gd name="T20" fmla="*/ 44 w 47"/>
                <a:gd name="T21" fmla="*/ 13 h 48"/>
                <a:gd name="T22" fmla="*/ 24 w 47"/>
                <a:gd name="T23" fmla="*/ 0 h 48"/>
                <a:gd name="T24" fmla="*/ 0 w 47"/>
                <a:gd name="T25" fmla="*/ 24 h 48"/>
                <a:gd name="T26" fmla="*/ 24 w 47"/>
                <a:gd name="T2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48">
                  <a:moveTo>
                    <a:pt x="24" y="48"/>
                  </a:moveTo>
                  <a:cubicBezTo>
                    <a:pt x="31" y="48"/>
                    <a:pt x="38" y="45"/>
                    <a:pt x="42" y="39"/>
                  </a:cubicBezTo>
                  <a:cubicBezTo>
                    <a:pt x="46" y="34"/>
                    <a:pt x="46" y="28"/>
                    <a:pt x="47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6"/>
                    <a:pt x="29" y="38"/>
                    <a:pt x="24" y="38"/>
                  </a:cubicBezTo>
                  <a:cubicBezTo>
                    <a:pt x="16" y="38"/>
                    <a:pt x="12" y="31"/>
                    <a:pt x="12" y="25"/>
                  </a:cubicBezTo>
                  <a:cubicBezTo>
                    <a:pt x="12" y="18"/>
                    <a:pt x="16" y="10"/>
                    <a:pt x="24" y="10"/>
                  </a:cubicBezTo>
                  <a:cubicBezTo>
                    <a:pt x="28" y="10"/>
                    <a:pt x="32" y="13"/>
                    <a:pt x="33" y="18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0" y="5"/>
                    <a:pt x="33" y="0"/>
                    <a:pt x="24" y="0"/>
                  </a:cubicBezTo>
                  <a:cubicBezTo>
                    <a:pt x="10" y="0"/>
                    <a:pt x="0" y="10"/>
                    <a:pt x="0" y="24"/>
                  </a:cubicBezTo>
                  <a:cubicBezTo>
                    <a:pt x="0" y="38"/>
                    <a:pt x="10" y="48"/>
                    <a:pt x="24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6" name="Rectangle 7"/>
            <p:cNvSpPr>
              <a:spLocks noChangeArrowheads="1"/>
            </p:cNvSpPr>
            <p:nvPr/>
          </p:nvSpPr>
          <p:spPr bwMode="auto">
            <a:xfrm>
              <a:off x="-1564000" y="3689350"/>
              <a:ext cx="44450" cy="168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7" name="Freeform 8"/>
            <p:cNvSpPr>
              <a:spLocks noEditPoints="1"/>
            </p:cNvSpPr>
            <p:nvPr/>
          </p:nvSpPr>
          <p:spPr bwMode="auto">
            <a:xfrm>
              <a:off x="-1500500" y="3681413"/>
              <a:ext cx="185738" cy="184150"/>
            </a:xfrm>
            <a:custGeom>
              <a:avLst/>
              <a:gdLst>
                <a:gd name="T0" fmla="*/ 49 w 49"/>
                <a:gd name="T1" fmla="*/ 23 h 48"/>
                <a:gd name="T2" fmla="*/ 25 w 49"/>
                <a:gd name="T3" fmla="*/ 0 h 48"/>
                <a:gd name="T4" fmla="*/ 0 w 49"/>
                <a:gd name="T5" fmla="*/ 23 h 48"/>
                <a:gd name="T6" fmla="*/ 25 w 49"/>
                <a:gd name="T7" fmla="*/ 48 h 48"/>
                <a:gd name="T8" fmla="*/ 49 w 49"/>
                <a:gd name="T9" fmla="*/ 23 h 48"/>
                <a:gd name="T10" fmla="*/ 25 w 49"/>
                <a:gd name="T11" fmla="*/ 37 h 48"/>
                <a:gd name="T12" fmla="*/ 12 w 49"/>
                <a:gd name="T13" fmla="*/ 23 h 48"/>
                <a:gd name="T14" fmla="*/ 25 w 49"/>
                <a:gd name="T15" fmla="*/ 12 h 48"/>
                <a:gd name="T16" fmla="*/ 37 w 49"/>
                <a:gd name="T17" fmla="*/ 23 h 48"/>
                <a:gd name="T18" fmla="*/ 25 w 49"/>
                <a:gd name="T19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49" y="23"/>
                  </a:moveTo>
                  <a:cubicBezTo>
                    <a:pt x="49" y="10"/>
                    <a:pt x="37" y="0"/>
                    <a:pt x="25" y="0"/>
                  </a:cubicBezTo>
                  <a:cubicBezTo>
                    <a:pt x="12" y="0"/>
                    <a:pt x="0" y="10"/>
                    <a:pt x="0" y="23"/>
                  </a:cubicBezTo>
                  <a:cubicBezTo>
                    <a:pt x="0" y="38"/>
                    <a:pt x="10" y="48"/>
                    <a:pt x="25" y="48"/>
                  </a:cubicBezTo>
                  <a:cubicBezTo>
                    <a:pt x="39" y="48"/>
                    <a:pt x="49" y="38"/>
                    <a:pt x="49" y="23"/>
                  </a:cubicBezTo>
                  <a:moveTo>
                    <a:pt x="25" y="37"/>
                  </a:moveTo>
                  <a:cubicBezTo>
                    <a:pt x="18" y="37"/>
                    <a:pt x="12" y="31"/>
                    <a:pt x="12" y="23"/>
                  </a:cubicBezTo>
                  <a:cubicBezTo>
                    <a:pt x="12" y="17"/>
                    <a:pt x="18" y="12"/>
                    <a:pt x="25" y="12"/>
                  </a:cubicBezTo>
                  <a:cubicBezTo>
                    <a:pt x="31" y="12"/>
                    <a:pt x="37" y="17"/>
                    <a:pt x="37" y="23"/>
                  </a:cubicBezTo>
                  <a:cubicBezTo>
                    <a:pt x="37" y="31"/>
                    <a:pt x="31" y="37"/>
                    <a:pt x="2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-1295713" y="3689350"/>
              <a:ext cx="171450" cy="168275"/>
            </a:xfrm>
            <a:custGeom>
              <a:avLst/>
              <a:gdLst>
                <a:gd name="T0" fmla="*/ 29 w 108"/>
                <a:gd name="T1" fmla="*/ 41 h 106"/>
                <a:gd name="T2" fmla="*/ 29 w 108"/>
                <a:gd name="T3" fmla="*/ 41 h 106"/>
                <a:gd name="T4" fmla="*/ 79 w 108"/>
                <a:gd name="T5" fmla="*/ 106 h 106"/>
                <a:gd name="T6" fmla="*/ 108 w 108"/>
                <a:gd name="T7" fmla="*/ 106 h 106"/>
                <a:gd name="T8" fmla="*/ 108 w 108"/>
                <a:gd name="T9" fmla="*/ 0 h 106"/>
                <a:gd name="T10" fmla="*/ 79 w 108"/>
                <a:gd name="T11" fmla="*/ 0 h 106"/>
                <a:gd name="T12" fmla="*/ 79 w 108"/>
                <a:gd name="T13" fmla="*/ 65 h 106"/>
                <a:gd name="T14" fmla="*/ 79 w 108"/>
                <a:gd name="T15" fmla="*/ 65 h 106"/>
                <a:gd name="T16" fmla="*/ 29 w 108"/>
                <a:gd name="T17" fmla="*/ 0 h 106"/>
                <a:gd name="T18" fmla="*/ 0 w 108"/>
                <a:gd name="T19" fmla="*/ 0 h 106"/>
                <a:gd name="T20" fmla="*/ 0 w 108"/>
                <a:gd name="T21" fmla="*/ 106 h 106"/>
                <a:gd name="T22" fmla="*/ 29 w 108"/>
                <a:gd name="T23" fmla="*/ 106 h 106"/>
                <a:gd name="T24" fmla="*/ 29 w 108"/>
                <a:gd name="T25" fmla="*/ 4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06">
                  <a:moveTo>
                    <a:pt x="29" y="41"/>
                  </a:moveTo>
                  <a:lnTo>
                    <a:pt x="29" y="41"/>
                  </a:lnTo>
                  <a:lnTo>
                    <a:pt x="79" y="106"/>
                  </a:lnTo>
                  <a:lnTo>
                    <a:pt x="108" y="106"/>
                  </a:lnTo>
                  <a:lnTo>
                    <a:pt x="108" y="0"/>
                  </a:lnTo>
                  <a:lnTo>
                    <a:pt x="79" y="0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9" y="106"/>
                  </a:lnTo>
                  <a:lnTo>
                    <a:pt x="2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9" name="Freeform 10"/>
            <p:cNvSpPr>
              <a:spLocks noEditPoints="1"/>
            </p:cNvSpPr>
            <p:nvPr/>
          </p:nvSpPr>
          <p:spPr bwMode="auto">
            <a:xfrm>
              <a:off x="-2022788" y="3903663"/>
              <a:ext cx="147638" cy="168275"/>
            </a:xfrm>
            <a:custGeom>
              <a:avLst/>
              <a:gdLst>
                <a:gd name="T0" fmla="*/ 17 w 39"/>
                <a:gd name="T1" fmla="*/ 0 h 44"/>
                <a:gd name="T2" fmla="*/ 0 w 39"/>
                <a:gd name="T3" fmla="*/ 0 h 44"/>
                <a:gd name="T4" fmla="*/ 0 w 39"/>
                <a:gd name="T5" fmla="*/ 44 h 44"/>
                <a:gd name="T6" fmla="*/ 17 w 39"/>
                <a:gd name="T7" fmla="*/ 44 h 44"/>
                <a:gd name="T8" fmla="*/ 39 w 39"/>
                <a:gd name="T9" fmla="*/ 22 h 44"/>
                <a:gd name="T10" fmla="*/ 17 w 39"/>
                <a:gd name="T11" fmla="*/ 0 h 44"/>
                <a:gd name="T12" fmla="*/ 15 w 39"/>
                <a:gd name="T13" fmla="*/ 35 h 44"/>
                <a:gd name="T14" fmla="*/ 12 w 39"/>
                <a:gd name="T15" fmla="*/ 35 h 44"/>
                <a:gd name="T16" fmla="*/ 12 w 39"/>
                <a:gd name="T17" fmla="*/ 10 h 44"/>
                <a:gd name="T18" fmla="*/ 15 w 39"/>
                <a:gd name="T19" fmla="*/ 10 h 44"/>
                <a:gd name="T20" fmla="*/ 27 w 39"/>
                <a:gd name="T21" fmla="*/ 22 h 44"/>
                <a:gd name="T22" fmla="*/ 15 w 39"/>
                <a:gd name="T23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44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29" y="44"/>
                    <a:pt x="39" y="35"/>
                    <a:pt x="39" y="22"/>
                  </a:cubicBezTo>
                  <a:cubicBezTo>
                    <a:pt x="39" y="10"/>
                    <a:pt x="29" y="0"/>
                    <a:pt x="17" y="0"/>
                  </a:cubicBezTo>
                  <a:moveTo>
                    <a:pt x="15" y="35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2" y="10"/>
                    <a:pt x="27" y="14"/>
                    <a:pt x="27" y="22"/>
                  </a:cubicBezTo>
                  <a:cubicBezTo>
                    <a:pt x="27" y="31"/>
                    <a:pt x="22" y="35"/>
                    <a:pt x="15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0" name="Freeform 11"/>
            <p:cNvSpPr>
              <a:spLocks noEditPoints="1"/>
            </p:cNvSpPr>
            <p:nvPr/>
          </p:nvSpPr>
          <p:spPr bwMode="auto">
            <a:xfrm>
              <a:off x="-18783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69 w 109"/>
                <a:gd name="T15" fmla="*/ 0 h 106"/>
                <a:gd name="T16" fmla="*/ 40 w 109"/>
                <a:gd name="T17" fmla="*/ 0 h 106"/>
                <a:gd name="T18" fmla="*/ 43 w 109"/>
                <a:gd name="T19" fmla="*/ 67 h 106"/>
                <a:gd name="T20" fmla="*/ 55 w 109"/>
                <a:gd name="T21" fmla="*/ 34 h 106"/>
                <a:gd name="T22" fmla="*/ 55 w 109"/>
                <a:gd name="T23" fmla="*/ 34 h 106"/>
                <a:gd name="T24" fmla="*/ 67 w 109"/>
                <a:gd name="T25" fmla="*/ 67 h 106"/>
                <a:gd name="T26" fmla="*/ 43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69" y="0"/>
                  </a:lnTo>
                  <a:lnTo>
                    <a:pt x="40" y="0"/>
                  </a:lnTo>
                  <a:close/>
                  <a:moveTo>
                    <a:pt x="43" y="67"/>
                  </a:moveTo>
                  <a:lnTo>
                    <a:pt x="55" y="34"/>
                  </a:lnTo>
                  <a:lnTo>
                    <a:pt x="55" y="34"/>
                  </a:lnTo>
                  <a:lnTo>
                    <a:pt x="67" y="67"/>
                  </a:lnTo>
                  <a:lnTo>
                    <a:pt x="43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1" name="Freeform 12"/>
            <p:cNvSpPr>
              <a:spLocks/>
            </p:cNvSpPr>
            <p:nvPr/>
          </p:nvSpPr>
          <p:spPr bwMode="auto">
            <a:xfrm>
              <a:off x="-1692588" y="3903663"/>
              <a:ext cx="98425" cy="168275"/>
            </a:xfrm>
            <a:custGeom>
              <a:avLst/>
              <a:gdLst>
                <a:gd name="T0" fmla="*/ 28 w 62"/>
                <a:gd name="T1" fmla="*/ 0 h 106"/>
                <a:gd name="T2" fmla="*/ 0 w 62"/>
                <a:gd name="T3" fmla="*/ 0 h 106"/>
                <a:gd name="T4" fmla="*/ 0 w 62"/>
                <a:gd name="T5" fmla="*/ 106 h 106"/>
                <a:gd name="T6" fmla="*/ 62 w 62"/>
                <a:gd name="T7" fmla="*/ 106 h 106"/>
                <a:gd name="T8" fmla="*/ 62 w 62"/>
                <a:gd name="T9" fmla="*/ 84 h 106"/>
                <a:gd name="T10" fmla="*/ 28 w 62"/>
                <a:gd name="T11" fmla="*/ 84 h 106"/>
                <a:gd name="T12" fmla="*/ 28 w 62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6">
                  <a:moveTo>
                    <a:pt x="28" y="0"/>
                  </a:moveTo>
                  <a:lnTo>
                    <a:pt x="0" y="0"/>
                  </a:lnTo>
                  <a:lnTo>
                    <a:pt x="0" y="106"/>
                  </a:lnTo>
                  <a:lnTo>
                    <a:pt x="62" y="106"/>
                  </a:lnTo>
                  <a:lnTo>
                    <a:pt x="62" y="84"/>
                  </a:lnTo>
                  <a:lnTo>
                    <a:pt x="28" y="84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2" name="Freeform 13"/>
            <p:cNvSpPr>
              <a:spLocks noEditPoints="1"/>
            </p:cNvSpPr>
            <p:nvPr/>
          </p:nvSpPr>
          <p:spPr bwMode="auto">
            <a:xfrm>
              <a:off x="-15862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71 w 109"/>
                <a:gd name="T15" fmla="*/ 0 h 106"/>
                <a:gd name="T16" fmla="*/ 40 w 109"/>
                <a:gd name="T17" fmla="*/ 0 h 106"/>
                <a:gd name="T18" fmla="*/ 42 w 109"/>
                <a:gd name="T19" fmla="*/ 67 h 106"/>
                <a:gd name="T20" fmla="*/ 54 w 109"/>
                <a:gd name="T21" fmla="*/ 34 h 106"/>
                <a:gd name="T22" fmla="*/ 54 w 109"/>
                <a:gd name="T23" fmla="*/ 34 h 106"/>
                <a:gd name="T24" fmla="*/ 66 w 109"/>
                <a:gd name="T25" fmla="*/ 67 h 106"/>
                <a:gd name="T26" fmla="*/ 42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71" y="0"/>
                  </a:lnTo>
                  <a:lnTo>
                    <a:pt x="40" y="0"/>
                  </a:lnTo>
                  <a:close/>
                  <a:moveTo>
                    <a:pt x="42" y="67"/>
                  </a:moveTo>
                  <a:lnTo>
                    <a:pt x="54" y="34"/>
                  </a:lnTo>
                  <a:lnTo>
                    <a:pt x="54" y="34"/>
                  </a:lnTo>
                  <a:lnTo>
                    <a:pt x="66" y="67"/>
                  </a:lnTo>
                  <a:lnTo>
                    <a:pt x="42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3" name="Freeform 14"/>
            <p:cNvSpPr>
              <a:spLocks noEditPoints="1"/>
            </p:cNvSpPr>
            <p:nvPr/>
          </p:nvSpPr>
          <p:spPr bwMode="auto">
            <a:xfrm>
              <a:off x="-1402075" y="3903663"/>
              <a:ext cx="141288" cy="168275"/>
            </a:xfrm>
            <a:custGeom>
              <a:avLst/>
              <a:gdLst>
                <a:gd name="T0" fmla="*/ 32 w 37"/>
                <a:gd name="T1" fmla="*/ 14 h 44"/>
                <a:gd name="T2" fmla="*/ 17 w 37"/>
                <a:gd name="T3" fmla="*/ 0 h 44"/>
                <a:gd name="T4" fmla="*/ 0 w 37"/>
                <a:gd name="T5" fmla="*/ 0 h 44"/>
                <a:gd name="T6" fmla="*/ 0 w 37"/>
                <a:gd name="T7" fmla="*/ 44 h 44"/>
                <a:gd name="T8" fmla="*/ 11 w 37"/>
                <a:gd name="T9" fmla="*/ 44 h 44"/>
                <a:gd name="T10" fmla="*/ 11 w 37"/>
                <a:gd name="T11" fmla="*/ 27 h 44"/>
                <a:gd name="T12" fmla="*/ 11 w 37"/>
                <a:gd name="T13" fmla="*/ 27 h 44"/>
                <a:gd name="T14" fmla="*/ 22 w 37"/>
                <a:gd name="T15" fmla="*/ 44 h 44"/>
                <a:gd name="T16" fmla="*/ 37 w 37"/>
                <a:gd name="T17" fmla="*/ 44 h 44"/>
                <a:gd name="T18" fmla="*/ 23 w 37"/>
                <a:gd name="T19" fmla="*/ 26 h 44"/>
                <a:gd name="T20" fmla="*/ 32 w 37"/>
                <a:gd name="T21" fmla="*/ 14 h 44"/>
                <a:gd name="T22" fmla="*/ 12 w 37"/>
                <a:gd name="T23" fmla="*/ 20 h 44"/>
                <a:gd name="T24" fmla="*/ 11 w 37"/>
                <a:gd name="T25" fmla="*/ 20 h 44"/>
                <a:gd name="T26" fmla="*/ 11 w 37"/>
                <a:gd name="T27" fmla="*/ 9 h 44"/>
                <a:gd name="T28" fmla="*/ 12 w 37"/>
                <a:gd name="T29" fmla="*/ 9 h 44"/>
                <a:gd name="T30" fmla="*/ 20 w 37"/>
                <a:gd name="T31" fmla="*/ 14 h 44"/>
                <a:gd name="T32" fmla="*/ 12 w 37"/>
                <a:gd name="T33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32" y="14"/>
                  </a:moveTo>
                  <a:cubicBezTo>
                    <a:pt x="32" y="4"/>
                    <a:pt x="26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9" y="25"/>
                    <a:pt x="32" y="20"/>
                    <a:pt x="32" y="14"/>
                  </a:cubicBezTo>
                  <a:moveTo>
                    <a:pt x="12" y="20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6" y="9"/>
                    <a:pt x="20" y="10"/>
                    <a:pt x="20" y="14"/>
                  </a:cubicBezTo>
                  <a:cubicBezTo>
                    <a:pt x="20" y="19"/>
                    <a:pt x="16" y="20"/>
                    <a:pt x="12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4" name="Freeform 15"/>
            <p:cNvSpPr>
              <a:spLocks/>
            </p:cNvSpPr>
            <p:nvPr/>
          </p:nvSpPr>
          <p:spPr bwMode="auto">
            <a:xfrm>
              <a:off x="-1249675" y="3903663"/>
              <a:ext cx="166688" cy="168275"/>
            </a:xfrm>
            <a:custGeom>
              <a:avLst/>
              <a:gdLst>
                <a:gd name="T0" fmla="*/ 76 w 105"/>
                <a:gd name="T1" fmla="*/ 65 h 106"/>
                <a:gd name="T2" fmla="*/ 76 w 105"/>
                <a:gd name="T3" fmla="*/ 65 h 106"/>
                <a:gd name="T4" fmla="*/ 26 w 105"/>
                <a:gd name="T5" fmla="*/ 0 h 106"/>
                <a:gd name="T6" fmla="*/ 0 w 105"/>
                <a:gd name="T7" fmla="*/ 0 h 106"/>
                <a:gd name="T8" fmla="*/ 0 w 105"/>
                <a:gd name="T9" fmla="*/ 106 h 106"/>
                <a:gd name="T10" fmla="*/ 26 w 105"/>
                <a:gd name="T11" fmla="*/ 106 h 106"/>
                <a:gd name="T12" fmla="*/ 26 w 105"/>
                <a:gd name="T13" fmla="*/ 41 h 106"/>
                <a:gd name="T14" fmla="*/ 26 w 105"/>
                <a:gd name="T15" fmla="*/ 41 h 106"/>
                <a:gd name="T16" fmla="*/ 76 w 105"/>
                <a:gd name="T17" fmla="*/ 106 h 106"/>
                <a:gd name="T18" fmla="*/ 105 w 105"/>
                <a:gd name="T19" fmla="*/ 106 h 106"/>
                <a:gd name="T20" fmla="*/ 105 w 105"/>
                <a:gd name="T21" fmla="*/ 0 h 106"/>
                <a:gd name="T22" fmla="*/ 76 w 105"/>
                <a:gd name="T23" fmla="*/ 0 h 106"/>
                <a:gd name="T24" fmla="*/ 76 w 105"/>
                <a:gd name="T25" fmla="*/ 6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06">
                  <a:moveTo>
                    <a:pt x="76" y="65"/>
                  </a:moveTo>
                  <a:lnTo>
                    <a:pt x="76" y="65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6" y="106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76" y="106"/>
                  </a:lnTo>
                  <a:lnTo>
                    <a:pt x="105" y="106"/>
                  </a:lnTo>
                  <a:lnTo>
                    <a:pt x="105" y="0"/>
                  </a:lnTo>
                  <a:lnTo>
                    <a:pt x="76" y="0"/>
                  </a:lnTo>
                  <a:lnTo>
                    <a:pt x="76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5" name="Freeform 16"/>
            <p:cNvSpPr>
              <a:spLocks noEditPoints="1"/>
            </p:cNvSpPr>
            <p:nvPr/>
          </p:nvSpPr>
          <p:spPr bwMode="auto">
            <a:xfrm>
              <a:off x="-1075050" y="3903663"/>
              <a:ext cx="177800" cy="168275"/>
            </a:xfrm>
            <a:custGeom>
              <a:avLst/>
              <a:gdLst>
                <a:gd name="T0" fmla="*/ 71 w 112"/>
                <a:gd name="T1" fmla="*/ 0 h 106"/>
                <a:gd name="T2" fmla="*/ 43 w 112"/>
                <a:gd name="T3" fmla="*/ 0 h 106"/>
                <a:gd name="T4" fmla="*/ 0 w 112"/>
                <a:gd name="T5" fmla="*/ 106 h 106"/>
                <a:gd name="T6" fmla="*/ 31 w 112"/>
                <a:gd name="T7" fmla="*/ 106 h 106"/>
                <a:gd name="T8" fmla="*/ 38 w 112"/>
                <a:gd name="T9" fmla="*/ 89 h 106"/>
                <a:gd name="T10" fmla="*/ 76 w 112"/>
                <a:gd name="T11" fmla="*/ 89 h 106"/>
                <a:gd name="T12" fmla="*/ 83 w 112"/>
                <a:gd name="T13" fmla="*/ 106 h 106"/>
                <a:gd name="T14" fmla="*/ 112 w 112"/>
                <a:gd name="T15" fmla="*/ 106 h 106"/>
                <a:gd name="T16" fmla="*/ 71 w 112"/>
                <a:gd name="T17" fmla="*/ 0 h 106"/>
                <a:gd name="T18" fmla="*/ 45 w 112"/>
                <a:gd name="T19" fmla="*/ 67 h 106"/>
                <a:gd name="T20" fmla="*/ 57 w 112"/>
                <a:gd name="T21" fmla="*/ 34 h 106"/>
                <a:gd name="T22" fmla="*/ 57 w 112"/>
                <a:gd name="T23" fmla="*/ 34 h 106"/>
                <a:gd name="T24" fmla="*/ 69 w 112"/>
                <a:gd name="T25" fmla="*/ 67 h 106"/>
                <a:gd name="T26" fmla="*/ 45 w 112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06">
                  <a:moveTo>
                    <a:pt x="71" y="0"/>
                  </a:moveTo>
                  <a:lnTo>
                    <a:pt x="43" y="0"/>
                  </a:lnTo>
                  <a:lnTo>
                    <a:pt x="0" y="106"/>
                  </a:lnTo>
                  <a:lnTo>
                    <a:pt x="31" y="106"/>
                  </a:lnTo>
                  <a:lnTo>
                    <a:pt x="38" y="89"/>
                  </a:lnTo>
                  <a:lnTo>
                    <a:pt x="76" y="89"/>
                  </a:lnTo>
                  <a:lnTo>
                    <a:pt x="83" y="106"/>
                  </a:lnTo>
                  <a:lnTo>
                    <a:pt x="112" y="106"/>
                  </a:lnTo>
                  <a:lnTo>
                    <a:pt x="71" y="0"/>
                  </a:lnTo>
                  <a:close/>
                  <a:moveTo>
                    <a:pt x="45" y="67"/>
                  </a:moveTo>
                  <a:lnTo>
                    <a:pt x="57" y="34"/>
                  </a:lnTo>
                  <a:lnTo>
                    <a:pt x="57" y="34"/>
                  </a:lnTo>
                  <a:lnTo>
                    <a:pt x="69" y="67"/>
                  </a:lnTo>
                  <a:lnTo>
                    <a:pt x="45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6" name="Freeform 17"/>
            <p:cNvSpPr>
              <a:spLocks/>
            </p:cNvSpPr>
            <p:nvPr/>
          </p:nvSpPr>
          <p:spPr bwMode="auto">
            <a:xfrm>
              <a:off x="-2576825" y="3432175"/>
              <a:ext cx="587375" cy="639763"/>
            </a:xfrm>
            <a:custGeom>
              <a:avLst/>
              <a:gdLst>
                <a:gd name="T0" fmla="*/ 155 w 155"/>
                <a:gd name="T1" fmla="*/ 46 h 167"/>
                <a:gd name="T2" fmla="*/ 139 w 155"/>
                <a:gd name="T3" fmla="*/ 16 h 167"/>
                <a:gd name="T4" fmla="*/ 139 w 155"/>
                <a:gd name="T5" fmla="*/ 0 h 167"/>
                <a:gd name="T6" fmla="*/ 125 w 155"/>
                <a:gd name="T7" fmla="*/ 8 h 167"/>
                <a:gd name="T8" fmla="*/ 116 w 155"/>
                <a:gd name="T9" fmla="*/ 8 h 167"/>
                <a:gd name="T10" fmla="*/ 73 w 155"/>
                <a:gd name="T11" fmla="*/ 33 h 167"/>
                <a:gd name="T12" fmla="*/ 73 w 155"/>
                <a:gd name="T13" fmla="*/ 33 h 167"/>
                <a:gd name="T14" fmla="*/ 65 w 155"/>
                <a:gd name="T15" fmla="*/ 49 h 167"/>
                <a:gd name="T16" fmla="*/ 26 w 155"/>
                <a:gd name="T17" fmla="*/ 51 h 167"/>
                <a:gd name="T18" fmla="*/ 0 w 155"/>
                <a:gd name="T19" fmla="*/ 77 h 167"/>
                <a:gd name="T20" fmla="*/ 0 w 155"/>
                <a:gd name="T21" fmla="*/ 167 h 167"/>
                <a:gd name="T22" fmla="*/ 16 w 155"/>
                <a:gd name="T23" fmla="*/ 167 h 167"/>
                <a:gd name="T24" fmla="*/ 28 w 155"/>
                <a:gd name="T25" fmla="*/ 117 h 167"/>
                <a:gd name="T26" fmla="*/ 59 w 155"/>
                <a:gd name="T27" fmla="*/ 118 h 167"/>
                <a:gd name="T28" fmla="*/ 92 w 155"/>
                <a:gd name="T29" fmla="*/ 116 h 167"/>
                <a:gd name="T30" fmla="*/ 98 w 155"/>
                <a:gd name="T31" fmla="*/ 167 h 167"/>
                <a:gd name="T32" fmla="*/ 114 w 155"/>
                <a:gd name="T33" fmla="*/ 167 h 167"/>
                <a:gd name="T34" fmla="*/ 131 w 155"/>
                <a:gd name="T35" fmla="*/ 53 h 167"/>
                <a:gd name="T36" fmla="*/ 147 w 155"/>
                <a:gd name="T37" fmla="*/ 56 h 167"/>
                <a:gd name="T38" fmla="*/ 155 w 155"/>
                <a:gd name="T39" fmla="*/ 4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167">
                  <a:moveTo>
                    <a:pt x="155" y="46"/>
                  </a:moveTo>
                  <a:cubicBezTo>
                    <a:pt x="139" y="16"/>
                    <a:pt x="139" y="16"/>
                    <a:pt x="139" y="16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2" y="8"/>
                    <a:pt x="119" y="8"/>
                    <a:pt x="116" y="8"/>
                  </a:cubicBezTo>
                  <a:cubicBezTo>
                    <a:pt x="98" y="8"/>
                    <a:pt x="82" y="18"/>
                    <a:pt x="73" y="3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12" y="51"/>
                    <a:pt x="0" y="63"/>
                    <a:pt x="0" y="77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6" y="167"/>
                    <a:pt x="16" y="167"/>
                    <a:pt x="16" y="167"/>
                  </a:cubicBezTo>
                  <a:cubicBezTo>
                    <a:pt x="16" y="134"/>
                    <a:pt x="28" y="117"/>
                    <a:pt x="28" y="117"/>
                  </a:cubicBezTo>
                  <a:cubicBezTo>
                    <a:pt x="38" y="118"/>
                    <a:pt x="48" y="118"/>
                    <a:pt x="59" y="118"/>
                  </a:cubicBezTo>
                  <a:cubicBezTo>
                    <a:pt x="70" y="118"/>
                    <a:pt x="81" y="118"/>
                    <a:pt x="92" y="116"/>
                  </a:cubicBezTo>
                  <a:cubicBezTo>
                    <a:pt x="98" y="167"/>
                    <a:pt x="98" y="167"/>
                    <a:pt x="98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80"/>
                    <a:pt x="131" y="53"/>
                    <a:pt x="131" y="53"/>
                  </a:cubicBezTo>
                  <a:cubicBezTo>
                    <a:pt x="147" y="56"/>
                    <a:pt x="147" y="56"/>
                    <a:pt x="147" y="56"/>
                  </a:cubicBezTo>
                  <a:cubicBezTo>
                    <a:pt x="150" y="54"/>
                    <a:pt x="153" y="50"/>
                    <a:pt x="155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7" name="Freeform 18"/>
            <p:cNvSpPr>
              <a:spLocks noEditPoints="1"/>
            </p:cNvSpPr>
            <p:nvPr/>
          </p:nvSpPr>
          <p:spPr bwMode="auto">
            <a:xfrm>
              <a:off x="-2022788" y="3689350"/>
              <a:ext cx="139700" cy="168275"/>
            </a:xfrm>
            <a:custGeom>
              <a:avLst/>
              <a:gdLst>
                <a:gd name="T0" fmla="*/ 12 w 37"/>
                <a:gd name="T1" fmla="*/ 27 h 44"/>
                <a:gd name="T2" fmla="*/ 12 w 37"/>
                <a:gd name="T3" fmla="*/ 27 h 44"/>
                <a:gd name="T4" fmla="*/ 23 w 37"/>
                <a:gd name="T5" fmla="*/ 44 h 44"/>
                <a:gd name="T6" fmla="*/ 37 w 37"/>
                <a:gd name="T7" fmla="*/ 44 h 44"/>
                <a:gd name="T8" fmla="*/ 23 w 37"/>
                <a:gd name="T9" fmla="*/ 26 h 44"/>
                <a:gd name="T10" fmla="*/ 33 w 37"/>
                <a:gd name="T11" fmla="*/ 14 h 44"/>
                <a:gd name="T12" fmla="*/ 18 w 37"/>
                <a:gd name="T13" fmla="*/ 0 h 44"/>
                <a:gd name="T14" fmla="*/ 0 w 37"/>
                <a:gd name="T15" fmla="*/ 0 h 44"/>
                <a:gd name="T16" fmla="*/ 0 w 37"/>
                <a:gd name="T17" fmla="*/ 44 h 44"/>
                <a:gd name="T18" fmla="*/ 12 w 37"/>
                <a:gd name="T19" fmla="*/ 44 h 44"/>
                <a:gd name="T20" fmla="*/ 12 w 37"/>
                <a:gd name="T21" fmla="*/ 27 h 44"/>
                <a:gd name="T22" fmla="*/ 12 w 37"/>
                <a:gd name="T23" fmla="*/ 9 h 44"/>
                <a:gd name="T24" fmla="*/ 13 w 37"/>
                <a:gd name="T25" fmla="*/ 9 h 44"/>
                <a:gd name="T26" fmla="*/ 21 w 37"/>
                <a:gd name="T27" fmla="*/ 14 h 44"/>
                <a:gd name="T28" fmla="*/ 13 w 37"/>
                <a:gd name="T29" fmla="*/ 20 h 44"/>
                <a:gd name="T30" fmla="*/ 12 w 37"/>
                <a:gd name="T31" fmla="*/ 20 h 44"/>
                <a:gd name="T32" fmla="*/ 12 w 37"/>
                <a:gd name="T33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12" y="27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0" y="25"/>
                    <a:pt x="33" y="20"/>
                    <a:pt x="33" y="14"/>
                  </a:cubicBezTo>
                  <a:cubicBezTo>
                    <a:pt x="33" y="4"/>
                    <a:pt x="27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44"/>
                    <a:pt x="12" y="44"/>
                    <a:pt x="12" y="44"/>
                  </a:cubicBezTo>
                  <a:lnTo>
                    <a:pt x="12" y="27"/>
                  </a:lnTo>
                  <a:close/>
                  <a:moveTo>
                    <a:pt x="12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7" y="9"/>
                    <a:pt x="21" y="10"/>
                    <a:pt x="21" y="14"/>
                  </a:cubicBezTo>
                  <a:cubicBezTo>
                    <a:pt x="21" y="19"/>
                    <a:pt x="17" y="20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70405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sida ros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ubrik"/>
          <p:cNvSpPr>
            <a:spLocks noGrp="1"/>
          </p:cNvSpPr>
          <p:nvPr>
            <p:ph type="title"/>
          </p:nvPr>
        </p:nvSpPr>
        <p:spPr>
          <a:xfrm>
            <a:off x="695326" y="2336495"/>
            <a:ext cx="10801349" cy="1800000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grpSp>
        <p:nvGrpSpPr>
          <p:cNvPr id="33" name="Logotyp" title="Region Dalarnas logotyp"/>
          <p:cNvGrpSpPr>
            <a:grpSpLocks noChangeAspect="1"/>
          </p:cNvGrpSpPr>
          <p:nvPr userDrawn="1"/>
        </p:nvGrpSpPr>
        <p:grpSpPr>
          <a:xfrm>
            <a:off x="10724551" y="190337"/>
            <a:ext cx="1134134" cy="432000"/>
            <a:chOff x="-2576825" y="3432175"/>
            <a:chExt cx="1679575" cy="639763"/>
          </a:xfrm>
          <a:solidFill>
            <a:srgbClr val="DB3747"/>
          </a:solidFill>
        </p:grpSpPr>
        <p:sp>
          <p:nvSpPr>
            <p:cNvPr id="34" name="Freeform 5"/>
            <p:cNvSpPr>
              <a:spLocks/>
            </p:cNvSpPr>
            <p:nvPr/>
          </p:nvSpPr>
          <p:spPr bwMode="auto">
            <a:xfrm>
              <a:off x="-1871975" y="3689350"/>
              <a:ext cx="100013" cy="168275"/>
            </a:xfrm>
            <a:custGeom>
              <a:avLst/>
              <a:gdLst>
                <a:gd name="T0" fmla="*/ 63 w 63"/>
                <a:gd name="T1" fmla="*/ 84 h 106"/>
                <a:gd name="T2" fmla="*/ 29 w 63"/>
                <a:gd name="T3" fmla="*/ 84 h 106"/>
                <a:gd name="T4" fmla="*/ 29 w 63"/>
                <a:gd name="T5" fmla="*/ 65 h 106"/>
                <a:gd name="T6" fmla="*/ 60 w 63"/>
                <a:gd name="T7" fmla="*/ 65 h 106"/>
                <a:gd name="T8" fmla="*/ 60 w 63"/>
                <a:gd name="T9" fmla="*/ 41 h 106"/>
                <a:gd name="T10" fmla="*/ 29 w 63"/>
                <a:gd name="T11" fmla="*/ 41 h 106"/>
                <a:gd name="T12" fmla="*/ 29 w 63"/>
                <a:gd name="T13" fmla="*/ 24 h 106"/>
                <a:gd name="T14" fmla="*/ 63 w 63"/>
                <a:gd name="T15" fmla="*/ 24 h 106"/>
                <a:gd name="T16" fmla="*/ 63 w 63"/>
                <a:gd name="T17" fmla="*/ 0 h 106"/>
                <a:gd name="T18" fmla="*/ 0 w 63"/>
                <a:gd name="T19" fmla="*/ 0 h 106"/>
                <a:gd name="T20" fmla="*/ 0 w 63"/>
                <a:gd name="T21" fmla="*/ 106 h 106"/>
                <a:gd name="T22" fmla="*/ 63 w 63"/>
                <a:gd name="T23" fmla="*/ 106 h 106"/>
                <a:gd name="T24" fmla="*/ 63 w 63"/>
                <a:gd name="T25" fmla="*/ 8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106">
                  <a:moveTo>
                    <a:pt x="63" y="84"/>
                  </a:moveTo>
                  <a:lnTo>
                    <a:pt x="29" y="84"/>
                  </a:lnTo>
                  <a:lnTo>
                    <a:pt x="29" y="65"/>
                  </a:lnTo>
                  <a:lnTo>
                    <a:pt x="60" y="65"/>
                  </a:lnTo>
                  <a:lnTo>
                    <a:pt x="60" y="41"/>
                  </a:lnTo>
                  <a:lnTo>
                    <a:pt x="29" y="41"/>
                  </a:lnTo>
                  <a:lnTo>
                    <a:pt x="29" y="24"/>
                  </a:lnTo>
                  <a:lnTo>
                    <a:pt x="63" y="24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63" y="106"/>
                  </a:lnTo>
                  <a:lnTo>
                    <a:pt x="63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5" name="Freeform 6"/>
            <p:cNvSpPr>
              <a:spLocks/>
            </p:cNvSpPr>
            <p:nvPr/>
          </p:nvSpPr>
          <p:spPr bwMode="auto">
            <a:xfrm>
              <a:off x="-1757675" y="3681413"/>
              <a:ext cx="177800" cy="184150"/>
            </a:xfrm>
            <a:custGeom>
              <a:avLst/>
              <a:gdLst>
                <a:gd name="T0" fmla="*/ 24 w 47"/>
                <a:gd name="T1" fmla="*/ 48 h 48"/>
                <a:gd name="T2" fmla="*/ 42 w 47"/>
                <a:gd name="T3" fmla="*/ 39 h 48"/>
                <a:gd name="T4" fmla="*/ 47 w 47"/>
                <a:gd name="T5" fmla="*/ 22 h 48"/>
                <a:gd name="T6" fmla="*/ 24 w 47"/>
                <a:gd name="T7" fmla="*/ 22 h 48"/>
                <a:gd name="T8" fmla="*/ 24 w 47"/>
                <a:gd name="T9" fmla="*/ 31 h 48"/>
                <a:gd name="T10" fmla="*/ 33 w 47"/>
                <a:gd name="T11" fmla="*/ 31 h 48"/>
                <a:gd name="T12" fmla="*/ 24 w 47"/>
                <a:gd name="T13" fmla="*/ 38 h 48"/>
                <a:gd name="T14" fmla="*/ 12 w 47"/>
                <a:gd name="T15" fmla="*/ 25 h 48"/>
                <a:gd name="T16" fmla="*/ 24 w 47"/>
                <a:gd name="T17" fmla="*/ 10 h 48"/>
                <a:gd name="T18" fmla="*/ 33 w 47"/>
                <a:gd name="T19" fmla="*/ 18 h 48"/>
                <a:gd name="T20" fmla="*/ 44 w 47"/>
                <a:gd name="T21" fmla="*/ 13 h 48"/>
                <a:gd name="T22" fmla="*/ 24 w 47"/>
                <a:gd name="T23" fmla="*/ 0 h 48"/>
                <a:gd name="T24" fmla="*/ 0 w 47"/>
                <a:gd name="T25" fmla="*/ 24 h 48"/>
                <a:gd name="T26" fmla="*/ 24 w 47"/>
                <a:gd name="T2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48">
                  <a:moveTo>
                    <a:pt x="24" y="48"/>
                  </a:moveTo>
                  <a:cubicBezTo>
                    <a:pt x="31" y="48"/>
                    <a:pt x="38" y="45"/>
                    <a:pt x="42" y="39"/>
                  </a:cubicBezTo>
                  <a:cubicBezTo>
                    <a:pt x="46" y="34"/>
                    <a:pt x="46" y="28"/>
                    <a:pt x="47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6"/>
                    <a:pt x="29" y="38"/>
                    <a:pt x="24" y="38"/>
                  </a:cubicBezTo>
                  <a:cubicBezTo>
                    <a:pt x="16" y="38"/>
                    <a:pt x="12" y="31"/>
                    <a:pt x="12" y="25"/>
                  </a:cubicBezTo>
                  <a:cubicBezTo>
                    <a:pt x="12" y="18"/>
                    <a:pt x="16" y="10"/>
                    <a:pt x="24" y="10"/>
                  </a:cubicBezTo>
                  <a:cubicBezTo>
                    <a:pt x="28" y="10"/>
                    <a:pt x="32" y="13"/>
                    <a:pt x="33" y="18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0" y="5"/>
                    <a:pt x="33" y="0"/>
                    <a:pt x="24" y="0"/>
                  </a:cubicBezTo>
                  <a:cubicBezTo>
                    <a:pt x="10" y="0"/>
                    <a:pt x="0" y="10"/>
                    <a:pt x="0" y="24"/>
                  </a:cubicBezTo>
                  <a:cubicBezTo>
                    <a:pt x="0" y="38"/>
                    <a:pt x="10" y="48"/>
                    <a:pt x="24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6" name="Rectangle 7"/>
            <p:cNvSpPr>
              <a:spLocks noChangeArrowheads="1"/>
            </p:cNvSpPr>
            <p:nvPr/>
          </p:nvSpPr>
          <p:spPr bwMode="auto">
            <a:xfrm>
              <a:off x="-1564000" y="3689350"/>
              <a:ext cx="44450" cy="168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7" name="Freeform 8"/>
            <p:cNvSpPr>
              <a:spLocks noEditPoints="1"/>
            </p:cNvSpPr>
            <p:nvPr/>
          </p:nvSpPr>
          <p:spPr bwMode="auto">
            <a:xfrm>
              <a:off x="-1500500" y="3681413"/>
              <a:ext cx="185738" cy="184150"/>
            </a:xfrm>
            <a:custGeom>
              <a:avLst/>
              <a:gdLst>
                <a:gd name="T0" fmla="*/ 49 w 49"/>
                <a:gd name="T1" fmla="*/ 23 h 48"/>
                <a:gd name="T2" fmla="*/ 25 w 49"/>
                <a:gd name="T3" fmla="*/ 0 h 48"/>
                <a:gd name="T4" fmla="*/ 0 w 49"/>
                <a:gd name="T5" fmla="*/ 23 h 48"/>
                <a:gd name="T6" fmla="*/ 25 w 49"/>
                <a:gd name="T7" fmla="*/ 48 h 48"/>
                <a:gd name="T8" fmla="*/ 49 w 49"/>
                <a:gd name="T9" fmla="*/ 23 h 48"/>
                <a:gd name="T10" fmla="*/ 25 w 49"/>
                <a:gd name="T11" fmla="*/ 37 h 48"/>
                <a:gd name="T12" fmla="*/ 12 w 49"/>
                <a:gd name="T13" fmla="*/ 23 h 48"/>
                <a:gd name="T14" fmla="*/ 25 w 49"/>
                <a:gd name="T15" fmla="*/ 12 h 48"/>
                <a:gd name="T16" fmla="*/ 37 w 49"/>
                <a:gd name="T17" fmla="*/ 23 h 48"/>
                <a:gd name="T18" fmla="*/ 25 w 49"/>
                <a:gd name="T19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49" y="23"/>
                  </a:moveTo>
                  <a:cubicBezTo>
                    <a:pt x="49" y="10"/>
                    <a:pt x="37" y="0"/>
                    <a:pt x="25" y="0"/>
                  </a:cubicBezTo>
                  <a:cubicBezTo>
                    <a:pt x="12" y="0"/>
                    <a:pt x="0" y="10"/>
                    <a:pt x="0" y="23"/>
                  </a:cubicBezTo>
                  <a:cubicBezTo>
                    <a:pt x="0" y="38"/>
                    <a:pt x="10" y="48"/>
                    <a:pt x="25" y="48"/>
                  </a:cubicBezTo>
                  <a:cubicBezTo>
                    <a:pt x="39" y="48"/>
                    <a:pt x="49" y="38"/>
                    <a:pt x="49" y="23"/>
                  </a:cubicBezTo>
                  <a:moveTo>
                    <a:pt x="25" y="37"/>
                  </a:moveTo>
                  <a:cubicBezTo>
                    <a:pt x="18" y="37"/>
                    <a:pt x="12" y="31"/>
                    <a:pt x="12" y="23"/>
                  </a:cubicBezTo>
                  <a:cubicBezTo>
                    <a:pt x="12" y="17"/>
                    <a:pt x="18" y="12"/>
                    <a:pt x="25" y="12"/>
                  </a:cubicBezTo>
                  <a:cubicBezTo>
                    <a:pt x="31" y="12"/>
                    <a:pt x="37" y="17"/>
                    <a:pt x="37" y="23"/>
                  </a:cubicBezTo>
                  <a:cubicBezTo>
                    <a:pt x="37" y="31"/>
                    <a:pt x="31" y="37"/>
                    <a:pt x="2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-1295713" y="3689350"/>
              <a:ext cx="171450" cy="168275"/>
            </a:xfrm>
            <a:custGeom>
              <a:avLst/>
              <a:gdLst>
                <a:gd name="T0" fmla="*/ 29 w 108"/>
                <a:gd name="T1" fmla="*/ 41 h 106"/>
                <a:gd name="T2" fmla="*/ 29 w 108"/>
                <a:gd name="T3" fmla="*/ 41 h 106"/>
                <a:gd name="T4" fmla="*/ 79 w 108"/>
                <a:gd name="T5" fmla="*/ 106 h 106"/>
                <a:gd name="T6" fmla="*/ 108 w 108"/>
                <a:gd name="T7" fmla="*/ 106 h 106"/>
                <a:gd name="T8" fmla="*/ 108 w 108"/>
                <a:gd name="T9" fmla="*/ 0 h 106"/>
                <a:gd name="T10" fmla="*/ 79 w 108"/>
                <a:gd name="T11" fmla="*/ 0 h 106"/>
                <a:gd name="T12" fmla="*/ 79 w 108"/>
                <a:gd name="T13" fmla="*/ 65 h 106"/>
                <a:gd name="T14" fmla="*/ 79 w 108"/>
                <a:gd name="T15" fmla="*/ 65 h 106"/>
                <a:gd name="T16" fmla="*/ 29 w 108"/>
                <a:gd name="T17" fmla="*/ 0 h 106"/>
                <a:gd name="T18" fmla="*/ 0 w 108"/>
                <a:gd name="T19" fmla="*/ 0 h 106"/>
                <a:gd name="T20" fmla="*/ 0 w 108"/>
                <a:gd name="T21" fmla="*/ 106 h 106"/>
                <a:gd name="T22" fmla="*/ 29 w 108"/>
                <a:gd name="T23" fmla="*/ 106 h 106"/>
                <a:gd name="T24" fmla="*/ 29 w 108"/>
                <a:gd name="T25" fmla="*/ 4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06">
                  <a:moveTo>
                    <a:pt x="29" y="41"/>
                  </a:moveTo>
                  <a:lnTo>
                    <a:pt x="29" y="41"/>
                  </a:lnTo>
                  <a:lnTo>
                    <a:pt x="79" y="106"/>
                  </a:lnTo>
                  <a:lnTo>
                    <a:pt x="108" y="106"/>
                  </a:lnTo>
                  <a:lnTo>
                    <a:pt x="108" y="0"/>
                  </a:lnTo>
                  <a:lnTo>
                    <a:pt x="79" y="0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9" y="106"/>
                  </a:lnTo>
                  <a:lnTo>
                    <a:pt x="2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9" name="Freeform 10"/>
            <p:cNvSpPr>
              <a:spLocks noEditPoints="1"/>
            </p:cNvSpPr>
            <p:nvPr/>
          </p:nvSpPr>
          <p:spPr bwMode="auto">
            <a:xfrm>
              <a:off x="-2022788" y="3903663"/>
              <a:ext cx="147638" cy="168275"/>
            </a:xfrm>
            <a:custGeom>
              <a:avLst/>
              <a:gdLst>
                <a:gd name="T0" fmla="*/ 17 w 39"/>
                <a:gd name="T1" fmla="*/ 0 h 44"/>
                <a:gd name="T2" fmla="*/ 0 w 39"/>
                <a:gd name="T3" fmla="*/ 0 h 44"/>
                <a:gd name="T4" fmla="*/ 0 w 39"/>
                <a:gd name="T5" fmla="*/ 44 h 44"/>
                <a:gd name="T6" fmla="*/ 17 w 39"/>
                <a:gd name="T7" fmla="*/ 44 h 44"/>
                <a:gd name="T8" fmla="*/ 39 w 39"/>
                <a:gd name="T9" fmla="*/ 22 h 44"/>
                <a:gd name="T10" fmla="*/ 17 w 39"/>
                <a:gd name="T11" fmla="*/ 0 h 44"/>
                <a:gd name="T12" fmla="*/ 15 w 39"/>
                <a:gd name="T13" fmla="*/ 35 h 44"/>
                <a:gd name="T14" fmla="*/ 12 w 39"/>
                <a:gd name="T15" fmla="*/ 35 h 44"/>
                <a:gd name="T16" fmla="*/ 12 w 39"/>
                <a:gd name="T17" fmla="*/ 10 h 44"/>
                <a:gd name="T18" fmla="*/ 15 w 39"/>
                <a:gd name="T19" fmla="*/ 10 h 44"/>
                <a:gd name="T20" fmla="*/ 27 w 39"/>
                <a:gd name="T21" fmla="*/ 22 h 44"/>
                <a:gd name="T22" fmla="*/ 15 w 39"/>
                <a:gd name="T23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44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29" y="44"/>
                    <a:pt x="39" y="35"/>
                    <a:pt x="39" y="22"/>
                  </a:cubicBezTo>
                  <a:cubicBezTo>
                    <a:pt x="39" y="10"/>
                    <a:pt x="29" y="0"/>
                    <a:pt x="17" y="0"/>
                  </a:cubicBezTo>
                  <a:moveTo>
                    <a:pt x="15" y="35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2" y="10"/>
                    <a:pt x="27" y="14"/>
                    <a:pt x="27" y="22"/>
                  </a:cubicBezTo>
                  <a:cubicBezTo>
                    <a:pt x="27" y="31"/>
                    <a:pt x="22" y="35"/>
                    <a:pt x="15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0" name="Freeform 11"/>
            <p:cNvSpPr>
              <a:spLocks noEditPoints="1"/>
            </p:cNvSpPr>
            <p:nvPr/>
          </p:nvSpPr>
          <p:spPr bwMode="auto">
            <a:xfrm>
              <a:off x="-18783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69 w 109"/>
                <a:gd name="T15" fmla="*/ 0 h 106"/>
                <a:gd name="T16" fmla="*/ 40 w 109"/>
                <a:gd name="T17" fmla="*/ 0 h 106"/>
                <a:gd name="T18" fmla="*/ 43 w 109"/>
                <a:gd name="T19" fmla="*/ 67 h 106"/>
                <a:gd name="T20" fmla="*/ 55 w 109"/>
                <a:gd name="T21" fmla="*/ 34 h 106"/>
                <a:gd name="T22" fmla="*/ 55 w 109"/>
                <a:gd name="T23" fmla="*/ 34 h 106"/>
                <a:gd name="T24" fmla="*/ 67 w 109"/>
                <a:gd name="T25" fmla="*/ 67 h 106"/>
                <a:gd name="T26" fmla="*/ 43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69" y="0"/>
                  </a:lnTo>
                  <a:lnTo>
                    <a:pt x="40" y="0"/>
                  </a:lnTo>
                  <a:close/>
                  <a:moveTo>
                    <a:pt x="43" y="67"/>
                  </a:moveTo>
                  <a:lnTo>
                    <a:pt x="55" y="34"/>
                  </a:lnTo>
                  <a:lnTo>
                    <a:pt x="55" y="34"/>
                  </a:lnTo>
                  <a:lnTo>
                    <a:pt x="67" y="67"/>
                  </a:lnTo>
                  <a:lnTo>
                    <a:pt x="43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1" name="Freeform 12"/>
            <p:cNvSpPr>
              <a:spLocks/>
            </p:cNvSpPr>
            <p:nvPr/>
          </p:nvSpPr>
          <p:spPr bwMode="auto">
            <a:xfrm>
              <a:off x="-1692588" y="3903663"/>
              <a:ext cx="98425" cy="168275"/>
            </a:xfrm>
            <a:custGeom>
              <a:avLst/>
              <a:gdLst>
                <a:gd name="T0" fmla="*/ 28 w 62"/>
                <a:gd name="T1" fmla="*/ 0 h 106"/>
                <a:gd name="T2" fmla="*/ 0 w 62"/>
                <a:gd name="T3" fmla="*/ 0 h 106"/>
                <a:gd name="T4" fmla="*/ 0 w 62"/>
                <a:gd name="T5" fmla="*/ 106 h 106"/>
                <a:gd name="T6" fmla="*/ 62 w 62"/>
                <a:gd name="T7" fmla="*/ 106 h 106"/>
                <a:gd name="T8" fmla="*/ 62 w 62"/>
                <a:gd name="T9" fmla="*/ 84 h 106"/>
                <a:gd name="T10" fmla="*/ 28 w 62"/>
                <a:gd name="T11" fmla="*/ 84 h 106"/>
                <a:gd name="T12" fmla="*/ 28 w 62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6">
                  <a:moveTo>
                    <a:pt x="28" y="0"/>
                  </a:moveTo>
                  <a:lnTo>
                    <a:pt x="0" y="0"/>
                  </a:lnTo>
                  <a:lnTo>
                    <a:pt x="0" y="106"/>
                  </a:lnTo>
                  <a:lnTo>
                    <a:pt x="62" y="106"/>
                  </a:lnTo>
                  <a:lnTo>
                    <a:pt x="62" y="84"/>
                  </a:lnTo>
                  <a:lnTo>
                    <a:pt x="28" y="84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2" name="Freeform 13"/>
            <p:cNvSpPr>
              <a:spLocks noEditPoints="1"/>
            </p:cNvSpPr>
            <p:nvPr/>
          </p:nvSpPr>
          <p:spPr bwMode="auto">
            <a:xfrm>
              <a:off x="-15862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71 w 109"/>
                <a:gd name="T15" fmla="*/ 0 h 106"/>
                <a:gd name="T16" fmla="*/ 40 w 109"/>
                <a:gd name="T17" fmla="*/ 0 h 106"/>
                <a:gd name="T18" fmla="*/ 42 w 109"/>
                <a:gd name="T19" fmla="*/ 67 h 106"/>
                <a:gd name="T20" fmla="*/ 54 w 109"/>
                <a:gd name="T21" fmla="*/ 34 h 106"/>
                <a:gd name="T22" fmla="*/ 54 w 109"/>
                <a:gd name="T23" fmla="*/ 34 h 106"/>
                <a:gd name="T24" fmla="*/ 66 w 109"/>
                <a:gd name="T25" fmla="*/ 67 h 106"/>
                <a:gd name="T26" fmla="*/ 42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71" y="0"/>
                  </a:lnTo>
                  <a:lnTo>
                    <a:pt x="40" y="0"/>
                  </a:lnTo>
                  <a:close/>
                  <a:moveTo>
                    <a:pt x="42" y="67"/>
                  </a:moveTo>
                  <a:lnTo>
                    <a:pt x="54" y="34"/>
                  </a:lnTo>
                  <a:lnTo>
                    <a:pt x="54" y="34"/>
                  </a:lnTo>
                  <a:lnTo>
                    <a:pt x="66" y="67"/>
                  </a:lnTo>
                  <a:lnTo>
                    <a:pt x="42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3" name="Freeform 14"/>
            <p:cNvSpPr>
              <a:spLocks noEditPoints="1"/>
            </p:cNvSpPr>
            <p:nvPr/>
          </p:nvSpPr>
          <p:spPr bwMode="auto">
            <a:xfrm>
              <a:off x="-1402075" y="3903663"/>
              <a:ext cx="141288" cy="168275"/>
            </a:xfrm>
            <a:custGeom>
              <a:avLst/>
              <a:gdLst>
                <a:gd name="T0" fmla="*/ 32 w 37"/>
                <a:gd name="T1" fmla="*/ 14 h 44"/>
                <a:gd name="T2" fmla="*/ 17 w 37"/>
                <a:gd name="T3" fmla="*/ 0 h 44"/>
                <a:gd name="T4" fmla="*/ 0 w 37"/>
                <a:gd name="T5" fmla="*/ 0 h 44"/>
                <a:gd name="T6" fmla="*/ 0 w 37"/>
                <a:gd name="T7" fmla="*/ 44 h 44"/>
                <a:gd name="T8" fmla="*/ 11 w 37"/>
                <a:gd name="T9" fmla="*/ 44 h 44"/>
                <a:gd name="T10" fmla="*/ 11 w 37"/>
                <a:gd name="T11" fmla="*/ 27 h 44"/>
                <a:gd name="T12" fmla="*/ 11 w 37"/>
                <a:gd name="T13" fmla="*/ 27 h 44"/>
                <a:gd name="T14" fmla="*/ 22 w 37"/>
                <a:gd name="T15" fmla="*/ 44 h 44"/>
                <a:gd name="T16" fmla="*/ 37 w 37"/>
                <a:gd name="T17" fmla="*/ 44 h 44"/>
                <a:gd name="T18" fmla="*/ 23 w 37"/>
                <a:gd name="T19" fmla="*/ 26 h 44"/>
                <a:gd name="T20" fmla="*/ 32 w 37"/>
                <a:gd name="T21" fmla="*/ 14 h 44"/>
                <a:gd name="T22" fmla="*/ 12 w 37"/>
                <a:gd name="T23" fmla="*/ 20 h 44"/>
                <a:gd name="T24" fmla="*/ 11 w 37"/>
                <a:gd name="T25" fmla="*/ 20 h 44"/>
                <a:gd name="T26" fmla="*/ 11 w 37"/>
                <a:gd name="T27" fmla="*/ 9 h 44"/>
                <a:gd name="T28" fmla="*/ 12 w 37"/>
                <a:gd name="T29" fmla="*/ 9 h 44"/>
                <a:gd name="T30" fmla="*/ 20 w 37"/>
                <a:gd name="T31" fmla="*/ 14 h 44"/>
                <a:gd name="T32" fmla="*/ 12 w 37"/>
                <a:gd name="T33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32" y="14"/>
                  </a:moveTo>
                  <a:cubicBezTo>
                    <a:pt x="32" y="4"/>
                    <a:pt x="26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9" y="25"/>
                    <a:pt x="32" y="20"/>
                    <a:pt x="32" y="14"/>
                  </a:cubicBezTo>
                  <a:moveTo>
                    <a:pt x="12" y="20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6" y="9"/>
                    <a:pt x="20" y="10"/>
                    <a:pt x="20" y="14"/>
                  </a:cubicBezTo>
                  <a:cubicBezTo>
                    <a:pt x="20" y="19"/>
                    <a:pt x="16" y="20"/>
                    <a:pt x="12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4" name="Freeform 15"/>
            <p:cNvSpPr>
              <a:spLocks/>
            </p:cNvSpPr>
            <p:nvPr/>
          </p:nvSpPr>
          <p:spPr bwMode="auto">
            <a:xfrm>
              <a:off x="-1249675" y="3903663"/>
              <a:ext cx="166688" cy="168275"/>
            </a:xfrm>
            <a:custGeom>
              <a:avLst/>
              <a:gdLst>
                <a:gd name="T0" fmla="*/ 76 w 105"/>
                <a:gd name="T1" fmla="*/ 65 h 106"/>
                <a:gd name="T2" fmla="*/ 76 w 105"/>
                <a:gd name="T3" fmla="*/ 65 h 106"/>
                <a:gd name="T4" fmla="*/ 26 w 105"/>
                <a:gd name="T5" fmla="*/ 0 h 106"/>
                <a:gd name="T6" fmla="*/ 0 w 105"/>
                <a:gd name="T7" fmla="*/ 0 h 106"/>
                <a:gd name="T8" fmla="*/ 0 w 105"/>
                <a:gd name="T9" fmla="*/ 106 h 106"/>
                <a:gd name="T10" fmla="*/ 26 w 105"/>
                <a:gd name="T11" fmla="*/ 106 h 106"/>
                <a:gd name="T12" fmla="*/ 26 w 105"/>
                <a:gd name="T13" fmla="*/ 41 h 106"/>
                <a:gd name="T14" fmla="*/ 26 w 105"/>
                <a:gd name="T15" fmla="*/ 41 h 106"/>
                <a:gd name="T16" fmla="*/ 76 w 105"/>
                <a:gd name="T17" fmla="*/ 106 h 106"/>
                <a:gd name="T18" fmla="*/ 105 w 105"/>
                <a:gd name="T19" fmla="*/ 106 h 106"/>
                <a:gd name="T20" fmla="*/ 105 w 105"/>
                <a:gd name="T21" fmla="*/ 0 h 106"/>
                <a:gd name="T22" fmla="*/ 76 w 105"/>
                <a:gd name="T23" fmla="*/ 0 h 106"/>
                <a:gd name="T24" fmla="*/ 76 w 105"/>
                <a:gd name="T25" fmla="*/ 6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06">
                  <a:moveTo>
                    <a:pt x="76" y="65"/>
                  </a:moveTo>
                  <a:lnTo>
                    <a:pt x="76" y="65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6" y="106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76" y="106"/>
                  </a:lnTo>
                  <a:lnTo>
                    <a:pt x="105" y="106"/>
                  </a:lnTo>
                  <a:lnTo>
                    <a:pt x="105" y="0"/>
                  </a:lnTo>
                  <a:lnTo>
                    <a:pt x="76" y="0"/>
                  </a:lnTo>
                  <a:lnTo>
                    <a:pt x="76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5" name="Freeform 16"/>
            <p:cNvSpPr>
              <a:spLocks noEditPoints="1"/>
            </p:cNvSpPr>
            <p:nvPr/>
          </p:nvSpPr>
          <p:spPr bwMode="auto">
            <a:xfrm>
              <a:off x="-1075050" y="3903663"/>
              <a:ext cx="177800" cy="168275"/>
            </a:xfrm>
            <a:custGeom>
              <a:avLst/>
              <a:gdLst>
                <a:gd name="T0" fmla="*/ 71 w 112"/>
                <a:gd name="T1" fmla="*/ 0 h 106"/>
                <a:gd name="T2" fmla="*/ 43 w 112"/>
                <a:gd name="T3" fmla="*/ 0 h 106"/>
                <a:gd name="T4" fmla="*/ 0 w 112"/>
                <a:gd name="T5" fmla="*/ 106 h 106"/>
                <a:gd name="T6" fmla="*/ 31 w 112"/>
                <a:gd name="T7" fmla="*/ 106 h 106"/>
                <a:gd name="T8" fmla="*/ 38 w 112"/>
                <a:gd name="T9" fmla="*/ 89 h 106"/>
                <a:gd name="T10" fmla="*/ 76 w 112"/>
                <a:gd name="T11" fmla="*/ 89 h 106"/>
                <a:gd name="T12" fmla="*/ 83 w 112"/>
                <a:gd name="T13" fmla="*/ 106 h 106"/>
                <a:gd name="T14" fmla="*/ 112 w 112"/>
                <a:gd name="T15" fmla="*/ 106 h 106"/>
                <a:gd name="T16" fmla="*/ 71 w 112"/>
                <a:gd name="T17" fmla="*/ 0 h 106"/>
                <a:gd name="T18" fmla="*/ 45 w 112"/>
                <a:gd name="T19" fmla="*/ 67 h 106"/>
                <a:gd name="T20" fmla="*/ 57 w 112"/>
                <a:gd name="T21" fmla="*/ 34 h 106"/>
                <a:gd name="T22" fmla="*/ 57 w 112"/>
                <a:gd name="T23" fmla="*/ 34 h 106"/>
                <a:gd name="T24" fmla="*/ 69 w 112"/>
                <a:gd name="T25" fmla="*/ 67 h 106"/>
                <a:gd name="T26" fmla="*/ 45 w 112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06">
                  <a:moveTo>
                    <a:pt x="71" y="0"/>
                  </a:moveTo>
                  <a:lnTo>
                    <a:pt x="43" y="0"/>
                  </a:lnTo>
                  <a:lnTo>
                    <a:pt x="0" y="106"/>
                  </a:lnTo>
                  <a:lnTo>
                    <a:pt x="31" y="106"/>
                  </a:lnTo>
                  <a:lnTo>
                    <a:pt x="38" y="89"/>
                  </a:lnTo>
                  <a:lnTo>
                    <a:pt x="76" y="89"/>
                  </a:lnTo>
                  <a:lnTo>
                    <a:pt x="83" y="106"/>
                  </a:lnTo>
                  <a:lnTo>
                    <a:pt x="112" y="106"/>
                  </a:lnTo>
                  <a:lnTo>
                    <a:pt x="71" y="0"/>
                  </a:lnTo>
                  <a:close/>
                  <a:moveTo>
                    <a:pt x="45" y="67"/>
                  </a:moveTo>
                  <a:lnTo>
                    <a:pt x="57" y="34"/>
                  </a:lnTo>
                  <a:lnTo>
                    <a:pt x="57" y="34"/>
                  </a:lnTo>
                  <a:lnTo>
                    <a:pt x="69" y="67"/>
                  </a:lnTo>
                  <a:lnTo>
                    <a:pt x="45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6" name="Freeform 17"/>
            <p:cNvSpPr>
              <a:spLocks/>
            </p:cNvSpPr>
            <p:nvPr/>
          </p:nvSpPr>
          <p:spPr bwMode="auto">
            <a:xfrm>
              <a:off x="-2576825" y="3432175"/>
              <a:ext cx="587375" cy="639763"/>
            </a:xfrm>
            <a:custGeom>
              <a:avLst/>
              <a:gdLst>
                <a:gd name="T0" fmla="*/ 155 w 155"/>
                <a:gd name="T1" fmla="*/ 46 h 167"/>
                <a:gd name="T2" fmla="*/ 139 w 155"/>
                <a:gd name="T3" fmla="*/ 16 h 167"/>
                <a:gd name="T4" fmla="*/ 139 w 155"/>
                <a:gd name="T5" fmla="*/ 0 h 167"/>
                <a:gd name="T6" fmla="*/ 125 w 155"/>
                <a:gd name="T7" fmla="*/ 8 h 167"/>
                <a:gd name="T8" fmla="*/ 116 w 155"/>
                <a:gd name="T9" fmla="*/ 8 h 167"/>
                <a:gd name="T10" fmla="*/ 73 w 155"/>
                <a:gd name="T11" fmla="*/ 33 h 167"/>
                <a:gd name="T12" fmla="*/ 73 w 155"/>
                <a:gd name="T13" fmla="*/ 33 h 167"/>
                <a:gd name="T14" fmla="*/ 65 w 155"/>
                <a:gd name="T15" fmla="*/ 49 h 167"/>
                <a:gd name="T16" fmla="*/ 26 w 155"/>
                <a:gd name="T17" fmla="*/ 51 h 167"/>
                <a:gd name="T18" fmla="*/ 0 w 155"/>
                <a:gd name="T19" fmla="*/ 77 h 167"/>
                <a:gd name="T20" fmla="*/ 0 w 155"/>
                <a:gd name="T21" fmla="*/ 167 h 167"/>
                <a:gd name="T22" fmla="*/ 16 w 155"/>
                <a:gd name="T23" fmla="*/ 167 h 167"/>
                <a:gd name="T24" fmla="*/ 28 w 155"/>
                <a:gd name="T25" fmla="*/ 117 h 167"/>
                <a:gd name="T26" fmla="*/ 59 w 155"/>
                <a:gd name="T27" fmla="*/ 118 h 167"/>
                <a:gd name="T28" fmla="*/ 92 w 155"/>
                <a:gd name="T29" fmla="*/ 116 h 167"/>
                <a:gd name="T30" fmla="*/ 98 w 155"/>
                <a:gd name="T31" fmla="*/ 167 h 167"/>
                <a:gd name="T32" fmla="*/ 114 w 155"/>
                <a:gd name="T33" fmla="*/ 167 h 167"/>
                <a:gd name="T34" fmla="*/ 131 w 155"/>
                <a:gd name="T35" fmla="*/ 53 h 167"/>
                <a:gd name="T36" fmla="*/ 147 w 155"/>
                <a:gd name="T37" fmla="*/ 56 h 167"/>
                <a:gd name="T38" fmla="*/ 155 w 155"/>
                <a:gd name="T39" fmla="*/ 4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167">
                  <a:moveTo>
                    <a:pt x="155" y="46"/>
                  </a:moveTo>
                  <a:cubicBezTo>
                    <a:pt x="139" y="16"/>
                    <a:pt x="139" y="16"/>
                    <a:pt x="139" y="16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2" y="8"/>
                    <a:pt x="119" y="8"/>
                    <a:pt x="116" y="8"/>
                  </a:cubicBezTo>
                  <a:cubicBezTo>
                    <a:pt x="98" y="8"/>
                    <a:pt x="82" y="18"/>
                    <a:pt x="73" y="3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12" y="51"/>
                    <a:pt x="0" y="63"/>
                    <a:pt x="0" y="77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6" y="167"/>
                    <a:pt x="16" y="167"/>
                    <a:pt x="16" y="167"/>
                  </a:cubicBezTo>
                  <a:cubicBezTo>
                    <a:pt x="16" y="134"/>
                    <a:pt x="28" y="117"/>
                    <a:pt x="28" y="117"/>
                  </a:cubicBezTo>
                  <a:cubicBezTo>
                    <a:pt x="38" y="118"/>
                    <a:pt x="48" y="118"/>
                    <a:pt x="59" y="118"/>
                  </a:cubicBezTo>
                  <a:cubicBezTo>
                    <a:pt x="70" y="118"/>
                    <a:pt x="81" y="118"/>
                    <a:pt x="92" y="116"/>
                  </a:cubicBezTo>
                  <a:cubicBezTo>
                    <a:pt x="98" y="167"/>
                    <a:pt x="98" y="167"/>
                    <a:pt x="98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80"/>
                    <a:pt x="131" y="53"/>
                    <a:pt x="131" y="53"/>
                  </a:cubicBezTo>
                  <a:cubicBezTo>
                    <a:pt x="147" y="56"/>
                    <a:pt x="147" y="56"/>
                    <a:pt x="147" y="56"/>
                  </a:cubicBezTo>
                  <a:cubicBezTo>
                    <a:pt x="150" y="54"/>
                    <a:pt x="153" y="50"/>
                    <a:pt x="155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7" name="Freeform 18"/>
            <p:cNvSpPr>
              <a:spLocks noEditPoints="1"/>
            </p:cNvSpPr>
            <p:nvPr/>
          </p:nvSpPr>
          <p:spPr bwMode="auto">
            <a:xfrm>
              <a:off x="-2022788" y="3689350"/>
              <a:ext cx="139700" cy="168275"/>
            </a:xfrm>
            <a:custGeom>
              <a:avLst/>
              <a:gdLst>
                <a:gd name="T0" fmla="*/ 12 w 37"/>
                <a:gd name="T1" fmla="*/ 27 h 44"/>
                <a:gd name="T2" fmla="*/ 12 w 37"/>
                <a:gd name="T3" fmla="*/ 27 h 44"/>
                <a:gd name="T4" fmla="*/ 23 w 37"/>
                <a:gd name="T5" fmla="*/ 44 h 44"/>
                <a:gd name="T6" fmla="*/ 37 w 37"/>
                <a:gd name="T7" fmla="*/ 44 h 44"/>
                <a:gd name="T8" fmla="*/ 23 w 37"/>
                <a:gd name="T9" fmla="*/ 26 h 44"/>
                <a:gd name="T10" fmla="*/ 33 w 37"/>
                <a:gd name="T11" fmla="*/ 14 h 44"/>
                <a:gd name="T12" fmla="*/ 18 w 37"/>
                <a:gd name="T13" fmla="*/ 0 h 44"/>
                <a:gd name="T14" fmla="*/ 0 w 37"/>
                <a:gd name="T15" fmla="*/ 0 h 44"/>
                <a:gd name="T16" fmla="*/ 0 w 37"/>
                <a:gd name="T17" fmla="*/ 44 h 44"/>
                <a:gd name="T18" fmla="*/ 12 w 37"/>
                <a:gd name="T19" fmla="*/ 44 h 44"/>
                <a:gd name="T20" fmla="*/ 12 w 37"/>
                <a:gd name="T21" fmla="*/ 27 h 44"/>
                <a:gd name="T22" fmla="*/ 12 w 37"/>
                <a:gd name="T23" fmla="*/ 9 h 44"/>
                <a:gd name="T24" fmla="*/ 13 w 37"/>
                <a:gd name="T25" fmla="*/ 9 h 44"/>
                <a:gd name="T26" fmla="*/ 21 w 37"/>
                <a:gd name="T27" fmla="*/ 14 h 44"/>
                <a:gd name="T28" fmla="*/ 13 w 37"/>
                <a:gd name="T29" fmla="*/ 20 h 44"/>
                <a:gd name="T30" fmla="*/ 12 w 37"/>
                <a:gd name="T31" fmla="*/ 20 h 44"/>
                <a:gd name="T32" fmla="*/ 12 w 37"/>
                <a:gd name="T33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12" y="27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0" y="25"/>
                    <a:pt x="33" y="20"/>
                    <a:pt x="33" y="14"/>
                  </a:cubicBezTo>
                  <a:cubicBezTo>
                    <a:pt x="33" y="4"/>
                    <a:pt x="27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44"/>
                    <a:pt x="12" y="44"/>
                    <a:pt x="12" y="44"/>
                  </a:cubicBezTo>
                  <a:lnTo>
                    <a:pt x="12" y="27"/>
                  </a:lnTo>
                  <a:close/>
                  <a:moveTo>
                    <a:pt x="12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7" y="9"/>
                    <a:pt x="21" y="10"/>
                    <a:pt x="21" y="14"/>
                  </a:cubicBezTo>
                  <a:cubicBezTo>
                    <a:pt x="21" y="19"/>
                    <a:pt x="17" y="20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079688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sida 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ubrik"/>
          <p:cNvSpPr>
            <a:spLocks noGrp="1"/>
          </p:cNvSpPr>
          <p:nvPr>
            <p:ph type="title"/>
          </p:nvPr>
        </p:nvSpPr>
        <p:spPr>
          <a:xfrm>
            <a:off x="695326" y="2336495"/>
            <a:ext cx="10801349" cy="1800000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grpSp>
        <p:nvGrpSpPr>
          <p:cNvPr id="33" name="Logotyp" title="Region Dalarnas logotyp"/>
          <p:cNvGrpSpPr>
            <a:grpSpLocks noChangeAspect="1"/>
          </p:cNvGrpSpPr>
          <p:nvPr userDrawn="1"/>
        </p:nvGrpSpPr>
        <p:grpSpPr>
          <a:xfrm>
            <a:off x="10724551" y="190337"/>
            <a:ext cx="1134134" cy="432000"/>
            <a:chOff x="-2576825" y="3432175"/>
            <a:chExt cx="1679575" cy="639763"/>
          </a:xfrm>
          <a:solidFill>
            <a:srgbClr val="DB3747"/>
          </a:solidFill>
        </p:grpSpPr>
        <p:sp>
          <p:nvSpPr>
            <p:cNvPr id="34" name="Freeform 5"/>
            <p:cNvSpPr>
              <a:spLocks/>
            </p:cNvSpPr>
            <p:nvPr/>
          </p:nvSpPr>
          <p:spPr bwMode="auto">
            <a:xfrm>
              <a:off x="-1871975" y="3689350"/>
              <a:ext cx="100013" cy="168275"/>
            </a:xfrm>
            <a:custGeom>
              <a:avLst/>
              <a:gdLst>
                <a:gd name="T0" fmla="*/ 63 w 63"/>
                <a:gd name="T1" fmla="*/ 84 h 106"/>
                <a:gd name="T2" fmla="*/ 29 w 63"/>
                <a:gd name="T3" fmla="*/ 84 h 106"/>
                <a:gd name="T4" fmla="*/ 29 w 63"/>
                <a:gd name="T5" fmla="*/ 65 h 106"/>
                <a:gd name="T6" fmla="*/ 60 w 63"/>
                <a:gd name="T7" fmla="*/ 65 h 106"/>
                <a:gd name="T8" fmla="*/ 60 w 63"/>
                <a:gd name="T9" fmla="*/ 41 h 106"/>
                <a:gd name="T10" fmla="*/ 29 w 63"/>
                <a:gd name="T11" fmla="*/ 41 h 106"/>
                <a:gd name="T12" fmla="*/ 29 w 63"/>
                <a:gd name="T13" fmla="*/ 24 h 106"/>
                <a:gd name="T14" fmla="*/ 63 w 63"/>
                <a:gd name="T15" fmla="*/ 24 h 106"/>
                <a:gd name="T16" fmla="*/ 63 w 63"/>
                <a:gd name="T17" fmla="*/ 0 h 106"/>
                <a:gd name="T18" fmla="*/ 0 w 63"/>
                <a:gd name="T19" fmla="*/ 0 h 106"/>
                <a:gd name="T20" fmla="*/ 0 w 63"/>
                <a:gd name="T21" fmla="*/ 106 h 106"/>
                <a:gd name="T22" fmla="*/ 63 w 63"/>
                <a:gd name="T23" fmla="*/ 106 h 106"/>
                <a:gd name="T24" fmla="*/ 63 w 63"/>
                <a:gd name="T25" fmla="*/ 8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106">
                  <a:moveTo>
                    <a:pt x="63" y="84"/>
                  </a:moveTo>
                  <a:lnTo>
                    <a:pt x="29" y="84"/>
                  </a:lnTo>
                  <a:lnTo>
                    <a:pt x="29" y="65"/>
                  </a:lnTo>
                  <a:lnTo>
                    <a:pt x="60" y="65"/>
                  </a:lnTo>
                  <a:lnTo>
                    <a:pt x="60" y="41"/>
                  </a:lnTo>
                  <a:lnTo>
                    <a:pt x="29" y="41"/>
                  </a:lnTo>
                  <a:lnTo>
                    <a:pt x="29" y="24"/>
                  </a:lnTo>
                  <a:lnTo>
                    <a:pt x="63" y="24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63" y="106"/>
                  </a:lnTo>
                  <a:lnTo>
                    <a:pt x="63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5" name="Freeform 6"/>
            <p:cNvSpPr>
              <a:spLocks/>
            </p:cNvSpPr>
            <p:nvPr/>
          </p:nvSpPr>
          <p:spPr bwMode="auto">
            <a:xfrm>
              <a:off x="-1757675" y="3681413"/>
              <a:ext cx="177800" cy="184150"/>
            </a:xfrm>
            <a:custGeom>
              <a:avLst/>
              <a:gdLst>
                <a:gd name="T0" fmla="*/ 24 w 47"/>
                <a:gd name="T1" fmla="*/ 48 h 48"/>
                <a:gd name="T2" fmla="*/ 42 w 47"/>
                <a:gd name="T3" fmla="*/ 39 h 48"/>
                <a:gd name="T4" fmla="*/ 47 w 47"/>
                <a:gd name="T5" fmla="*/ 22 h 48"/>
                <a:gd name="T6" fmla="*/ 24 w 47"/>
                <a:gd name="T7" fmla="*/ 22 h 48"/>
                <a:gd name="T8" fmla="*/ 24 w 47"/>
                <a:gd name="T9" fmla="*/ 31 h 48"/>
                <a:gd name="T10" fmla="*/ 33 w 47"/>
                <a:gd name="T11" fmla="*/ 31 h 48"/>
                <a:gd name="T12" fmla="*/ 24 w 47"/>
                <a:gd name="T13" fmla="*/ 38 h 48"/>
                <a:gd name="T14" fmla="*/ 12 w 47"/>
                <a:gd name="T15" fmla="*/ 25 h 48"/>
                <a:gd name="T16" fmla="*/ 24 w 47"/>
                <a:gd name="T17" fmla="*/ 10 h 48"/>
                <a:gd name="T18" fmla="*/ 33 w 47"/>
                <a:gd name="T19" fmla="*/ 18 h 48"/>
                <a:gd name="T20" fmla="*/ 44 w 47"/>
                <a:gd name="T21" fmla="*/ 13 h 48"/>
                <a:gd name="T22" fmla="*/ 24 w 47"/>
                <a:gd name="T23" fmla="*/ 0 h 48"/>
                <a:gd name="T24" fmla="*/ 0 w 47"/>
                <a:gd name="T25" fmla="*/ 24 h 48"/>
                <a:gd name="T26" fmla="*/ 24 w 47"/>
                <a:gd name="T2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48">
                  <a:moveTo>
                    <a:pt x="24" y="48"/>
                  </a:moveTo>
                  <a:cubicBezTo>
                    <a:pt x="31" y="48"/>
                    <a:pt x="38" y="45"/>
                    <a:pt x="42" y="39"/>
                  </a:cubicBezTo>
                  <a:cubicBezTo>
                    <a:pt x="46" y="34"/>
                    <a:pt x="46" y="28"/>
                    <a:pt x="47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6"/>
                    <a:pt x="29" y="38"/>
                    <a:pt x="24" y="38"/>
                  </a:cubicBezTo>
                  <a:cubicBezTo>
                    <a:pt x="16" y="38"/>
                    <a:pt x="12" y="31"/>
                    <a:pt x="12" y="25"/>
                  </a:cubicBezTo>
                  <a:cubicBezTo>
                    <a:pt x="12" y="18"/>
                    <a:pt x="16" y="10"/>
                    <a:pt x="24" y="10"/>
                  </a:cubicBezTo>
                  <a:cubicBezTo>
                    <a:pt x="28" y="10"/>
                    <a:pt x="32" y="13"/>
                    <a:pt x="33" y="18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0" y="5"/>
                    <a:pt x="33" y="0"/>
                    <a:pt x="24" y="0"/>
                  </a:cubicBezTo>
                  <a:cubicBezTo>
                    <a:pt x="10" y="0"/>
                    <a:pt x="0" y="10"/>
                    <a:pt x="0" y="24"/>
                  </a:cubicBezTo>
                  <a:cubicBezTo>
                    <a:pt x="0" y="38"/>
                    <a:pt x="10" y="48"/>
                    <a:pt x="24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6" name="Rectangle 7"/>
            <p:cNvSpPr>
              <a:spLocks noChangeArrowheads="1"/>
            </p:cNvSpPr>
            <p:nvPr/>
          </p:nvSpPr>
          <p:spPr bwMode="auto">
            <a:xfrm>
              <a:off x="-1564000" y="3689350"/>
              <a:ext cx="44450" cy="168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7" name="Freeform 8"/>
            <p:cNvSpPr>
              <a:spLocks noEditPoints="1"/>
            </p:cNvSpPr>
            <p:nvPr/>
          </p:nvSpPr>
          <p:spPr bwMode="auto">
            <a:xfrm>
              <a:off x="-1500500" y="3681413"/>
              <a:ext cx="185738" cy="184150"/>
            </a:xfrm>
            <a:custGeom>
              <a:avLst/>
              <a:gdLst>
                <a:gd name="T0" fmla="*/ 49 w 49"/>
                <a:gd name="T1" fmla="*/ 23 h 48"/>
                <a:gd name="T2" fmla="*/ 25 w 49"/>
                <a:gd name="T3" fmla="*/ 0 h 48"/>
                <a:gd name="T4" fmla="*/ 0 w 49"/>
                <a:gd name="T5" fmla="*/ 23 h 48"/>
                <a:gd name="T6" fmla="*/ 25 w 49"/>
                <a:gd name="T7" fmla="*/ 48 h 48"/>
                <a:gd name="T8" fmla="*/ 49 w 49"/>
                <a:gd name="T9" fmla="*/ 23 h 48"/>
                <a:gd name="T10" fmla="*/ 25 w 49"/>
                <a:gd name="T11" fmla="*/ 37 h 48"/>
                <a:gd name="T12" fmla="*/ 12 w 49"/>
                <a:gd name="T13" fmla="*/ 23 h 48"/>
                <a:gd name="T14" fmla="*/ 25 w 49"/>
                <a:gd name="T15" fmla="*/ 12 h 48"/>
                <a:gd name="T16" fmla="*/ 37 w 49"/>
                <a:gd name="T17" fmla="*/ 23 h 48"/>
                <a:gd name="T18" fmla="*/ 25 w 49"/>
                <a:gd name="T19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49" y="23"/>
                  </a:moveTo>
                  <a:cubicBezTo>
                    <a:pt x="49" y="10"/>
                    <a:pt x="37" y="0"/>
                    <a:pt x="25" y="0"/>
                  </a:cubicBezTo>
                  <a:cubicBezTo>
                    <a:pt x="12" y="0"/>
                    <a:pt x="0" y="10"/>
                    <a:pt x="0" y="23"/>
                  </a:cubicBezTo>
                  <a:cubicBezTo>
                    <a:pt x="0" y="38"/>
                    <a:pt x="10" y="48"/>
                    <a:pt x="25" y="48"/>
                  </a:cubicBezTo>
                  <a:cubicBezTo>
                    <a:pt x="39" y="48"/>
                    <a:pt x="49" y="38"/>
                    <a:pt x="49" y="23"/>
                  </a:cubicBezTo>
                  <a:moveTo>
                    <a:pt x="25" y="37"/>
                  </a:moveTo>
                  <a:cubicBezTo>
                    <a:pt x="18" y="37"/>
                    <a:pt x="12" y="31"/>
                    <a:pt x="12" y="23"/>
                  </a:cubicBezTo>
                  <a:cubicBezTo>
                    <a:pt x="12" y="17"/>
                    <a:pt x="18" y="12"/>
                    <a:pt x="25" y="12"/>
                  </a:cubicBezTo>
                  <a:cubicBezTo>
                    <a:pt x="31" y="12"/>
                    <a:pt x="37" y="17"/>
                    <a:pt x="37" y="23"/>
                  </a:cubicBezTo>
                  <a:cubicBezTo>
                    <a:pt x="37" y="31"/>
                    <a:pt x="31" y="37"/>
                    <a:pt x="2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-1295713" y="3689350"/>
              <a:ext cx="171450" cy="168275"/>
            </a:xfrm>
            <a:custGeom>
              <a:avLst/>
              <a:gdLst>
                <a:gd name="T0" fmla="*/ 29 w 108"/>
                <a:gd name="T1" fmla="*/ 41 h 106"/>
                <a:gd name="T2" fmla="*/ 29 w 108"/>
                <a:gd name="T3" fmla="*/ 41 h 106"/>
                <a:gd name="T4" fmla="*/ 79 w 108"/>
                <a:gd name="T5" fmla="*/ 106 h 106"/>
                <a:gd name="T6" fmla="*/ 108 w 108"/>
                <a:gd name="T7" fmla="*/ 106 h 106"/>
                <a:gd name="T8" fmla="*/ 108 w 108"/>
                <a:gd name="T9" fmla="*/ 0 h 106"/>
                <a:gd name="T10" fmla="*/ 79 w 108"/>
                <a:gd name="T11" fmla="*/ 0 h 106"/>
                <a:gd name="T12" fmla="*/ 79 w 108"/>
                <a:gd name="T13" fmla="*/ 65 h 106"/>
                <a:gd name="T14" fmla="*/ 79 w 108"/>
                <a:gd name="T15" fmla="*/ 65 h 106"/>
                <a:gd name="T16" fmla="*/ 29 w 108"/>
                <a:gd name="T17" fmla="*/ 0 h 106"/>
                <a:gd name="T18" fmla="*/ 0 w 108"/>
                <a:gd name="T19" fmla="*/ 0 h 106"/>
                <a:gd name="T20" fmla="*/ 0 w 108"/>
                <a:gd name="T21" fmla="*/ 106 h 106"/>
                <a:gd name="T22" fmla="*/ 29 w 108"/>
                <a:gd name="T23" fmla="*/ 106 h 106"/>
                <a:gd name="T24" fmla="*/ 29 w 108"/>
                <a:gd name="T25" fmla="*/ 4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06">
                  <a:moveTo>
                    <a:pt x="29" y="41"/>
                  </a:moveTo>
                  <a:lnTo>
                    <a:pt x="29" y="41"/>
                  </a:lnTo>
                  <a:lnTo>
                    <a:pt x="79" y="106"/>
                  </a:lnTo>
                  <a:lnTo>
                    <a:pt x="108" y="106"/>
                  </a:lnTo>
                  <a:lnTo>
                    <a:pt x="108" y="0"/>
                  </a:lnTo>
                  <a:lnTo>
                    <a:pt x="79" y="0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9" y="106"/>
                  </a:lnTo>
                  <a:lnTo>
                    <a:pt x="2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9" name="Freeform 10"/>
            <p:cNvSpPr>
              <a:spLocks noEditPoints="1"/>
            </p:cNvSpPr>
            <p:nvPr/>
          </p:nvSpPr>
          <p:spPr bwMode="auto">
            <a:xfrm>
              <a:off x="-2022788" y="3903663"/>
              <a:ext cx="147638" cy="168275"/>
            </a:xfrm>
            <a:custGeom>
              <a:avLst/>
              <a:gdLst>
                <a:gd name="T0" fmla="*/ 17 w 39"/>
                <a:gd name="T1" fmla="*/ 0 h 44"/>
                <a:gd name="T2" fmla="*/ 0 w 39"/>
                <a:gd name="T3" fmla="*/ 0 h 44"/>
                <a:gd name="T4" fmla="*/ 0 w 39"/>
                <a:gd name="T5" fmla="*/ 44 h 44"/>
                <a:gd name="T6" fmla="*/ 17 w 39"/>
                <a:gd name="T7" fmla="*/ 44 h 44"/>
                <a:gd name="T8" fmla="*/ 39 w 39"/>
                <a:gd name="T9" fmla="*/ 22 h 44"/>
                <a:gd name="T10" fmla="*/ 17 w 39"/>
                <a:gd name="T11" fmla="*/ 0 h 44"/>
                <a:gd name="T12" fmla="*/ 15 w 39"/>
                <a:gd name="T13" fmla="*/ 35 h 44"/>
                <a:gd name="T14" fmla="*/ 12 w 39"/>
                <a:gd name="T15" fmla="*/ 35 h 44"/>
                <a:gd name="T16" fmla="*/ 12 w 39"/>
                <a:gd name="T17" fmla="*/ 10 h 44"/>
                <a:gd name="T18" fmla="*/ 15 w 39"/>
                <a:gd name="T19" fmla="*/ 10 h 44"/>
                <a:gd name="T20" fmla="*/ 27 w 39"/>
                <a:gd name="T21" fmla="*/ 22 h 44"/>
                <a:gd name="T22" fmla="*/ 15 w 39"/>
                <a:gd name="T23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44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29" y="44"/>
                    <a:pt x="39" y="35"/>
                    <a:pt x="39" y="22"/>
                  </a:cubicBezTo>
                  <a:cubicBezTo>
                    <a:pt x="39" y="10"/>
                    <a:pt x="29" y="0"/>
                    <a:pt x="17" y="0"/>
                  </a:cubicBezTo>
                  <a:moveTo>
                    <a:pt x="15" y="35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2" y="10"/>
                    <a:pt x="27" y="14"/>
                    <a:pt x="27" y="22"/>
                  </a:cubicBezTo>
                  <a:cubicBezTo>
                    <a:pt x="27" y="31"/>
                    <a:pt x="22" y="35"/>
                    <a:pt x="15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0" name="Freeform 11"/>
            <p:cNvSpPr>
              <a:spLocks noEditPoints="1"/>
            </p:cNvSpPr>
            <p:nvPr/>
          </p:nvSpPr>
          <p:spPr bwMode="auto">
            <a:xfrm>
              <a:off x="-18783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69 w 109"/>
                <a:gd name="T15" fmla="*/ 0 h 106"/>
                <a:gd name="T16" fmla="*/ 40 w 109"/>
                <a:gd name="T17" fmla="*/ 0 h 106"/>
                <a:gd name="T18" fmla="*/ 43 w 109"/>
                <a:gd name="T19" fmla="*/ 67 h 106"/>
                <a:gd name="T20" fmla="*/ 55 w 109"/>
                <a:gd name="T21" fmla="*/ 34 h 106"/>
                <a:gd name="T22" fmla="*/ 55 w 109"/>
                <a:gd name="T23" fmla="*/ 34 h 106"/>
                <a:gd name="T24" fmla="*/ 67 w 109"/>
                <a:gd name="T25" fmla="*/ 67 h 106"/>
                <a:gd name="T26" fmla="*/ 43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69" y="0"/>
                  </a:lnTo>
                  <a:lnTo>
                    <a:pt x="40" y="0"/>
                  </a:lnTo>
                  <a:close/>
                  <a:moveTo>
                    <a:pt x="43" y="67"/>
                  </a:moveTo>
                  <a:lnTo>
                    <a:pt x="55" y="34"/>
                  </a:lnTo>
                  <a:lnTo>
                    <a:pt x="55" y="34"/>
                  </a:lnTo>
                  <a:lnTo>
                    <a:pt x="67" y="67"/>
                  </a:lnTo>
                  <a:lnTo>
                    <a:pt x="43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1" name="Freeform 12"/>
            <p:cNvSpPr>
              <a:spLocks/>
            </p:cNvSpPr>
            <p:nvPr/>
          </p:nvSpPr>
          <p:spPr bwMode="auto">
            <a:xfrm>
              <a:off x="-1692588" y="3903663"/>
              <a:ext cx="98425" cy="168275"/>
            </a:xfrm>
            <a:custGeom>
              <a:avLst/>
              <a:gdLst>
                <a:gd name="T0" fmla="*/ 28 w 62"/>
                <a:gd name="T1" fmla="*/ 0 h 106"/>
                <a:gd name="T2" fmla="*/ 0 w 62"/>
                <a:gd name="T3" fmla="*/ 0 h 106"/>
                <a:gd name="T4" fmla="*/ 0 w 62"/>
                <a:gd name="T5" fmla="*/ 106 h 106"/>
                <a:gd name="T6" fmla="*/ 62 w 62"/>
                <a:gd name="T7" fmla="*/ 106 h 106"/>
                <a:gd name="T8" fmla="*/ 62 w 62"/>
                <a:gd name="T9" fmla="*/ 84 h 106"/>
                <a:gd name="T10" fmla="*/ 28 w 62"/>
                <a:gd name="T11" fmla="*/ 84 h 106"/>
                <a:gd name="T12" fmla="*/ 28 w 62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6">
                  <a:moveTo>
                    <a:pt x="28" y="0"/>
                  </a:moveTo>
                  <a:lnTo>
                    <a:pt x="0" y="0"/>
                  </a:lnTo>
                  <a:lnTo>
                    <a:pt x="0" y="106"/>
                  </a:lnTo>
                  <a:lnTo>
                    <a:pt x="62" y="106"/>
                  </a:lnTo>
                  <a:lnTo>
                    <a:pt x="62" y="84"/>
                  </a:lnTo>
                  <a:lnTo>
                    <a:pt x="28" y="84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2" name="Freeform 13"/>
            <p:cNvSpPr>
              <a:spLocks noEditPoints="1"/>
            </p:cNvSpPr>
            <p:nvPr/>
          </p:nvSpPr>
          <p:spPr bwMode="auto">
            <a:xfrm>
              <a:off x="-15862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71 w 109"/>
                <a:gd name="T15" fmla="*/ 0 h 106"/>
                <a:gd name="T16" fmla="*/ 40 w 109"/>
                <a:gd name="T17" fmla="*/ 0 h 106"/>
                <a:gd name="T18" fmla="*/ 42 w 109"/>
                <a:gd name="T19" fmla="*/ 67 h 106"/>
                <a:gd name="T20" fmla="*/ 54 w 109"/>
                <a:gd name="T21" fmla="*/ 34 h 106"/>
                <a:gd name="T22" fmla="*/ 54 w 109"/>
                <a:gd name="T23" fmla="*/ 34 h 106"/>
                <a:gd name="T24" fmla="*/ 66 w 109"/>
                <a:gd name="T25" fmla="*/ 67 h 106"/>
                <a:gd name="T26" fmla="*/ 42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71" y="0"/>
                  </a:lnTo>
                  <a:lnTo>
                    <a:pt x="40" y="0"/>
                  </a:lnTo>
                  <a:close/>
                  <a:moveTo>
                    <a:pt x="42" y="67"/>
                  </a:moveTo>
                  <a:lnTo>
                    <a:pt x="54" y="34"/>
                  </a:lnTo>
                  <a:lnTo>
                    <a:pt x="54" y="34"/>
                  </a:lnTo>
                  <a:lnTo>
                    <a:pt x="66" y="67"/>
                  </a:lnTo>
                  <a:lnTo>
                    <a:pt x="42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3" name="Freeform 14"/>
            <p:cNvSpPr>
              <a:spLocks noEditPoints="1"/>
            </p:cNvSpPr>
            <p:nvPr/>
          </p:nvSpPr>
          <p:spPr bwMode="auto">
            <a:xfrm>
              <a:off x="-1402075" y="3903663"/>
              <a:ext cx="141288" cy="168275"/>
            </a:xfrm>
            <a:custGeom>
              <a:avLst/>
              <a:gdLst>
                <a:gd name="T0" fmla="*/ 32 w 37"/>
                <a:gd name="T1" fmla="*/ 14 h 44"/>
                <a:gd name="T2" fmla="*/ 17 w 37"/>
                <a:gd name="T3" fmla="*/ 0 h 44"/>
                <a:gd name="T4" fmla="*/ 0 w 37"/>
                <a:gd name="T5" fmla="*/ 0 h 44"/>
                <a:gd name="T6" fmla="*/ 0 w 37"/>
                <a:gd name="T7" fmla="*/ 44 h 44"/>
                <a:gd name="T8" fmla="*/ 11 w 37"/>
                <a:gd name="T9" fmla="*/ 44 h 44"/>
                <a:gd name="T10" fmla="*/ 11 w 37"/>
                <a:gd name="T11" fmla="*/ 27 h 44"/>
                <a:gd name="T12" fmla="*/ 11 w 37"/>
                <a:gd name="T13" fmla="*/ 27 h 44"/>
                <a:gd name="T14" fmla="*/ 22 w 37"/>
                <a:gd name="T15" fmla="*/ 44 h 44"/>
                <a:gd name="T16" fmla="*/ 37 w 37"/>
                <a:gd name="T17" fmla="*/ 44 h 44"/>
                <a:gd name="T18" fmla="*/ 23 w 37"/>
                <a:gd name="T19" fmla="*/ 26 h 44"/>
                <a:gd name="T20" fmla="*/ 32 w 37"/>
                <a:gd name="T21" fmla="*/ 14 h 44"/>
                <a:gd name="T22" fmla="*/ 12 w 37"/>
                <a:gd name="T23" fmla="*/ 20 h 44"/>
                <a:gd name="T24" fmla="*/ 11 w 37"/>
                <a:gd name="T25" fmla="*/ 20 h 44"/>
                <a:gd name="T26" fmla="*/ 11 w 37"/>
                <a:gd name="T27" fmla="*/ 9 h 44"/>
                <a:gd name="T28" fmla="*/ 12 w 37"/>
                <a:gd name="T29" fmla="*/ 9 h 44"/>
                <a:gd name="T30" fmla="*/ 20 w 37"/>
                <a:gd name="T31" fmla="*/ 14 h 44"/>
                <a:gd name="T32" fmla="*/ 12 w 37"/>
                <a:gd name="T33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32" y="14"/>
                  </a:moveTo>
                  <a:cubicBezTo>
                    <a:pt x="32" y="4"/>
                    <a:pt x="26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9" y="25"/>
                    <a:pt x="32" y="20"/>
                    <a:pt x="32" y="14"/>
                  </a:cubicBezTo>
                  <a:moveTo>
                    <a:pt x="12" y="20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6" y="9"/>
                    <a:pt x="20" y="10"/>
                    <a:pt x="20" y="14"/>
                  </a:cubicBezTo>
                  <a:cubicBezTo>
                    <a:pt x="20" y="19"/>
                    <a:pt x="16" y="20"/>
                    <a:pt x="12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4" name="Freeform 15"/>
            <p:cNvSpPr>
              <a:spLocks/>
            </p:cNvSpPr>
            <p:nvPr/>
          </p:nvSpPr>
          <p:spPr bwMode="auto">
            <a:xfrm>
              <a:off x="-1249675" y="3903663"/>
              <a:ext cx="166688" cy="168275"/>
            </a:xfrm>
            <a:custGeom>
              <a:avLst/>
              <a:gdLst>
                <a:gd name="T0" fmla="*/ 76 w 105"/>
                <a:gd name="T1" fmla="*/ 65 h 106"/>
                <a:gd name="T2" fmla="*/ 76 w 105"/>
                <a:gd name="T3" fmla="*/ 65 h 106"/>
                <a:gd name="T4" fmla="*/ 26 w 105"/>
                <a:gd name="T5" fmla="*/ 0 h 106"/>
                <a:gd name="T6" fmla="*/ 0 w 105"/>
                <a:gd name="T7" fmla="*/ 0 h 106"/>
                <a:gd name="T8" fmla="*/ 0 w 105"/>
                <a:gd name="T9" fmla="*/ 106 h 106"/>
                <a:gd name="T10" fmla="*/ 26 w 105"/>
                <a:gd name="T11" fmla="*/ 106 h 106"/>
                <a:gd name="T12" fmla="*/ 26 w 105"/>
                <a:gd name="T13" fmla="*/ 41 h 106"/>
                <a:gd name="T14" fmla="*/ 26 w 105"/>
                <a:gd name="T15" fmla="*/ 41 h 106"/>
                <a:gd name="T16" fmla="*/ 76 w 105"/>
                <a:gd name="T17" fmla="*/ 106 h 106"/>
                <a:gd name="T18" fmla="*/ 105 w 105"/>
                <a:gd name="T19" fmla="*/ 106 h 106"/>
                <a:gd name="T20" fmla="*/ 105 w 105"/>
                <a:gd name="T21" fmla="*/ 0 h 106"/>
                <a:gd name="T22" fmla="*/ 76 w 105"/>
                <a:gd name="T23" fmla="*/ 0 h 106"/>
                <a:gd name="T24" fmla="*/ 76 w 105"/>
                <a:gd name="T25" fmla="*/ 6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06">
                  <a:moveTo>
                    <a:pt x="76" y="65"/>
                  </a:moveTo>
                  <a:lnTo>
                    <a:pt x="76" y="65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6" y="106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76" y="106"/>
                  </a:lnTo>
                  <a:lnTo>
                    <a:pt x="105" y="106"/>
                  </a:lnTo>
                  <a:lnTo>
                    <a:pt x="105" y="0"/>
                  </a:lnTo>
                  <a:lnTo>
                    <a:pt x="76" y="0"/>
                  </a:lnTo>
                  <a:lnTo>
                    <a:pt x="76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5" name="Freeform 16"/>
            <p:cNvSpPr>
              <a:spLocks noEditPoints="1"/>
            </p:cNvSpPr>
            <p:nvPr/>
          </p:nvSpPr>
          <p:spPr bwMode="auto">
            <a:xfrm>
              <a:off x="-1075050" y="3903663"/>
              <a:ext cx="177800" cy="168275"/>
            </a:xfrm>
            <a:custGeom>
              <a:avLst/>
              <a:gdLst>
                <a:gd name="T0" fmla="*/ 71 w 112"/>
                <a:gd name="T1" fmla="*/ 0 h 106"/>
                <a:gd name="T2" fmla="*/ 43 w 112"/>
                <a:gd name="T3" fmla="*/ 0 h 106"/>
                <a:gd name="T4" fmla="*/ 0 w 112"/>
                <a:gd name="T5" fmla="*/ 106 h 106"/>
                <a:gd name="T6" fmla="*/ 31 w 112"/>
                <a:gd name="T7" fmla="*/ 106 h 106"/>
                <a:gd name="T8" fmla="*/ 38 w 112"/>
                <a:gd name="T9" fmla="*/ 89 h 106"/>
                <a:gd name="T10" fmla="*/ 76 w 112"/>
                <a:gd name="T11" fmla="*/ 89 h 106"/>
                <a:gd name="T12" fmla="*/ 83 w 112"/>
                <a:gd name="T13" fmla="*/ 106 h 106"/>
                <a:gd name="T14" fmla="*/ 112 w 112"/>
                <a:gd name="T15" fmla="*/ 106 h 106"/>
                <a:gd name="T16" fmla="*/ 71 w 112"/>
                <a:gd name="T17" fmla="*/ 0 h 106"/>
                <a:gd name="T18" fmla="*/ 45 w 112"/>
                <a:gd name="T19" fmla="*/ 67 h 106"/>
                <a:gd name="T20" fmla="*/ 57 w 112"/>
                <a:gd name="T21" fmla="*/ 34 h 106"/>
                <a:gd name="T22" fmla="*/ 57 w 112"/>
                <a:gd name="T23" fmla="*/ 34 h 106"/>
                <a:gd name="T24" fmla="*/ 69 w 112"/>
                <a:gd name="T25" fmla="*/ 67 h 106"/>
                <a:gd name="T26" fmla="*/ 45 w 112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06">
                  <a:moveTo>
                    <a:pt x="71" y="0"/>
                  </a:moveTo>
                  <a:lnTo>
                    <a:pt x="43" y="0"/>
                  </a:lnTo>
                  <a:lnTo>
                    <a:pt x="0" y="106"/>
                  </a:lnTo>
                  <a:lnTo>
                    <a:pt x="31" y="106"/>
                  </a:lnTo>
                  <a:lnTo>
                    <a:pt x="38" y="89"/>
                  </a:lnTo>
                  <a:lnTo>
                    <a:pt x="76" y="89"/>
                  </a:lnTo>
                  <a:lnTo>
                    <a:pt x="83" y="106"/>
                  </a:lnTo>
                  <a:lnTo>
                    <a:pt x="112" y="106"/>
                  </a:lnTo>
                  <a:lnTo>
                    <a:pt x="71" y="0"/>
                  </a:lnTo>
                  <a:close/>
                  <a:moveTo>
                    <a:pt x="45" y="67"/>
                  </a:moveTo>
                  <a:lnTo>
                    <a:pt x="57" y="34"/>
                  </a:lnTo>
                  <a:lnTo>
                    <a:pt x="57" y="34"/>
                  </a:lnTo>
                  <a:lnTo>
                    <a:pt x="69" y="67"/>
                  </a:lnTo>
                  <a:lnTo>
                    <a:pt x="45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6" name="Freeform 17"/>
            <p:cNvSpPr>
              <a:spLocks/>
            </p:cNvSpPr>
            <p:nvPr/>
          </p:nvSpPr>
          <p:spPr bwMode="auto">
            <a:xfrm>
              <a:off x="-2576825" y="3432175"/>
              <a:ext cx="587375" cy="639763"/>
            </a:xfrm>
            <a:custGeom>
              <a:avLst/>
              <a:gdLst>
                <a:gd name="T0" fmla="*/ 155 w 155"/>
                <a:gd name="T1" fmla="*/ 46 h 167"/>
                <a:gd name="T2" fmla="*/ 139 w 155"/>
                <a:gd name="T3" fmla="*/ 16 h 167"/>
                <a:gd name="T4" fmla="*/ 139 w 155"/>
                <a:gd name="T5" fmla="*/ 0 h 167"/>
                <a:gd name="T6" fmla="*/ 125 w 155"/>
                <a:gd name="T7" fmla="*/ 8 h 167"/>
                <a:gd name="T8" fmla="*/ 116 w 155"/>
                <a:gd name="T9" fmla="*/ 8 h 167"/>
                <a:gd name="T10" fmla="*/ 73 w 155"/>
                <a:gd name="T11" fmla="*/ 33 h 167"/>
                <a:gd name="T12" fmla="*/ 73 w 155"/>
                <a:gd name="T13" fmla="*/ 33 h 167"/>
                <a:gd name="T14" fmla="*/ 65 w 155"/>
                <a:gd name="T15" fmla="*/ 49 h 167"/>
                <a:gd name="T16" fmla="*/ 26 w 155"/>
                <a:gd name="T17" fmla="*/ 51 h 167"/>
                <a:gd name="T18" fmla="*/ 0 w 155"/>
                <a:gd name="T19" fmla="*/ 77 h 167"/>
                <a:gd name="T20" fmla="*/ 0 w 155"/>
                <a:gd name="T21" fmla="*/ 167 h 167"/>
                <a:gd name="T22" fmla="*/ 16 w 155"/>
                <a:gd name="T23" fmla="*/ 167 h 167"/>
                <a:gd name="T24" fmla="*/ 28 w 155"/>
                <a:gd name="T25" fmla="*/ 117 h 167"/>
                <a:gd name="T26" fmla="*/ 59 w 155"/>
                <a:gd name="T27" fmla="*/ 118 h 167"/>
                <a:gd name="T28" fmla="*/ 92 w 155"/>
                <a:gd name="T29" fmla="*/ 116 h 167"/>
                <a:gd name="T30" fmla="*/ 98 w 155"/>
                <a:gd name="T31" fmla="*/ 167 h 167"/>
                <a:gd name="T32" fmla="*/ 114 w 155"/>
                <a:gd name="T33" fmla="*/ 167 h 167"/>
                <a:gd name="T34" fmla="*/ 131 w 155"/>
                <a:gd name="T35" fmla="*/ 53 h 167"/>
                <a:gd name="T36" fmla="*/ 147 w 155"/>
                <a:gd name="T37" fmla="*/ 56 h 167"/>
                <a:gd name="T38" fmla="*/ 155 w 155"/>
                <a:gd name="T39" fmla="*/ 4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167">
                  <a:moveTo>
                    <a:pt x="155" y="46"/>
                  </a:moveTo>
                  <a:cubicBezTo>
                    <a:pt x="139" y="16"/>
                    <a:pt x="139" y="16"/>
                    <a:pt x="139" y="16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2" y="8"/>
                    <a:pt x="119" y="8"/>
                    <a:pt x="116" y="8"/>
                  </a:cubicBezTo>
                  <a:cubicBezTo>
                    <a:pt x="98" y="8"/>
                    <a:pt x="82" y="18"/>
                    <a:pt x="73" y="3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12" y="51"/>
                    <a:pt x="0" y="63"/>
                    <a:pt x="0" y="77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6" y="167"/>
                    <a:pt x="16" y="167"/>
                    <a:pt x="16" y="167"/>
                  </a:cubicBezTo>
                  <a:cubicBezTo>
                    <a:pt x="16" y="134"/>
                    <a:pt x="28" y="117"/>
                    <a:pt x="28" y="117"/>
                  </a:cubicBezTo>
                  <a:cubicBezTo>
                    <a:pt x="38" y="118"/>
                    <a:pt x="48" y="118"/>
                    <a:pt x="59" y="118"/>
                  </a:cubicBezTo>
                  <a:cubicBezTo>
                    <a:pt x="70" y="118"/>
                    <a:pt x="81" y="118"/>
                    <a:pt x="92" y="116"/>
                  </a:cubicBezTo>
                  <a:cubicBezTo>
                    <a:pt x="98" y="167"/>
                    <a:pt x="98" y="167"/>
                    <a:pt x="98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80"/>
                    <a:pt x="131" y="53"/>
                    <a:pt x="131" y="53"/>
                  </a:cubicBezTo>
                  <a:cubicBezTo>
                    <a:pt x="147" y="56"/>
                    <a:pt x="147" y="56"/>
                    <a:pt x="147" y="56"/>
                  </a:cubicBezTo>
                  <a:cubicBezTo>
                    <a:pt x="150" y="54"/>
                    <a:pt x="153" y="50"/>
                    <a:pt x="155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7" name="Freeform 18"/>
            <p:cNvSpPr>
              <a:spLocks noEditPoints="1"/>
            </p:cNvSpPr>
            <p:nvPr/>
          </p:nvSpPr>
          <p:spPr bwMode="auto">
            <a:xfrm>
              <a:off x="-2022788" y="3689350"/>
              <a:ext cx="139700" cy="168275"/>
            </a:xfrm>
            <a:custGeom>
              <a:avLst/>
              <a:gdLst>
                <a:gd name="T0" fmla="*/ 12 w 37"/>
                <a:gd name="T1" fmla="*/ 27 h 44"/>
                <a:gd name="T2" fmla="*/ 12 w 37"/>
                <a:gd name="T3" fmla="*/ 27 h 44"/>
                <a:gd name="T4" fmla="*/ 23 w 37"/>
                <a:gd name="T5" fmla="*/ 44 h 44"/>
                <a:gd name="T6" fmla="*/ 37 w 37"/>
                <a:gd name="T7" fmla="*/ 44 h 44"/>
                <a:gd name="T8" fmla="*/ 23 w 37"/>
                <a:gd name="T9" fmla="*/ 26 h 44"/>
                <a:gd name="T10" fmla="*/ 33 w 37"/>
                <a:gd name="T11" fmla="*/ 14 h 44"/>
                <a:gd name="T12" fmla="*/ 18 w 37"/>
                <a:gd name="T13" fmla="*/ 0 h 44"/>
                <a:gd name="T14" fmla="*/ 0 w 37"/>
                <a:gd name="T15" fmla="*/ 0 h 44"/>
                <a:gd name="T16" fmla="*/ 0 w 37"/>
                <a:gd name="T17" fmla="*/ 44 h 44"/>
                <a:gd name="T18" fmla="*/ 12 w 37"/>
                <a:gd name="T19" fmla="*/ 44 h 44"/>
                <a:gd name="T20" fmla="*/ 12 w 37"/>
                <a:gd name="T21" fmla="*/ 27 h 44"/>
                <a:gd name="T22" fmla="*/ 12 w 37"/>
                <a:gd name="T23" fmla="*/ 9 h 44"/>
                <a:gd name="T24" fmla="*/ 13 w 37"/>
                <a:gd name="T25" fmla="*/ 9 h 44"/>
                <a:gd name="T26" fmla="*/ 21 w 37"/>
                <a:gd name="T27" fmla="*/ 14 h 44"/>
                <a:gd name="T28" fmla="*/ 13 w 37"/>
                <a:gd name="T29" fmla="*/ 20 h 44"/>
                <a:gd name="T30" fmla="*/ 12 w 37"/>
                <a:gd name="T31" fmla="*/ 20 h 44"/>
                <a:gd name="T32" fmla="*/ 12 w 37"/>
                <a:gd name="T33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12" y="27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0" y="25"/>
                    <a:pt x="33" y="20"/>
                    <a:pt x="33" y="14"/>
                  </a:cubicBezTo>
                  <a:cubicBezTo>
                    <a:pt x="33" y="4"/>
                    <a:pt x="27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44"/>
                    <a:pt x="12" y="44"/>
                    <a:pt x="12" y="44"/>
                  </a:cubicBezTo>
                  <a:lnTo>
                    <a:pt x="12" y="27"/>
                  </a:lnTo>
                  <a:close/>
                  <a:moveTo>
                    <a:pt x="12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7" y="9"/>
                    <a:pt x="21" y="10"/>
                    <a:pt x="21" y="14"/>
                  </a:cubicBezTo>
                  <a:cubicBezTo>
                    <a:pt x="21" y="19"/>
                    <a:pt x="17" y="20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408681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95325" y="728663"/>
            <a:ext cx="10801349" cy="756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sv-SE" dirty="0"/>
              <a:t>Klicka här för att ändra format 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idx="1"/>
          </p:nvPr>
        </p:nvSpPr>
        <p:spPr>
          <a:xfrm>
            <a:off x="695325" y="1892809"/>
            <a:ext cx="10801350" cy="44159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0124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1" r:id="rId2"/>
    <p:sldLayoutId id="2147483690" r:id="rId3"/>
    <p:sldLayoutId id="2147483680" r:id="rId4"/>
    <p:sldLayoutId id="2147483682" r:id="rId5"/>
    <p:sldLayoutId id="2147483683" r:id="rId6"/>
    <p:sldLayoutId id="2147483684" r:id="rId7"/>
    <p:sldLayoutId id="2147483692" r:id="rId8"/>
    <p:sldLayoutId id="2147483693" r:id="rId9"/>
    <p:sldLayoutId id="2147483688" r:id="rId10"/>
    <p:sldLayoutId id="2147483696" r:id="rId11"/>
    <p:sldLayoutId id="2147483695" r:id="rId12"/>
    <p:sldLayoutId id="2147483685" r:id="rId1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59" userDrawn="1">
          <p15:clr>
            <a:srgbClr val="F26B43"/>
          </p15:clr>
        </p15:guide>
        <p15:guide id="2" orient="horz" pos="3974" userDrawn="1">
          <p15:clr>
            <a:srgbClr val="F26B43"/>
          </p15:clr>
        </p15:guide>
        <p15:guide id="3" pos="438" userDrawn="1">
          <p15:clr>
            <a:srgbClr val="F26B43"/>
          </p15:clr>
        </p15:guide>
        <p15:guide id="4" pos="72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latshållare för bild 20">
            <a:extLst>
              <a:ext uri="{FF2B5EF4-FFF2-40B4-BE49-F238E27FC236}">
                <a16:creationId xmlns:a16="http://schemas.microsoft.com/office/drawing/2014/main" id="{10A0DD39-9059-416C-0AC3-907EA838FC6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75"/>
            <a:ext cx="12192000" cy="6858000"/>
          </a:xfrm>
        </p:spPr>
      </p:pic>
      <p:sp>
        <p:nvSpPr>
          <p:cNvPr id="3" name="Rubri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Tema:</a:t>
            </a:r>
            <a:br>
              <a:rPr lang="sv-SE" dirty="0"/>
            </a:br>
            <a:r>
              <a:rPr lang="sv-SE" dirty="0"/>
              <a:t>Behörigheter</a:t>
            </a:r>
          </a:p>
        </p:txBody>
      </p:sp>
      <p:sp>
        <p:nvSpPr>
          <p:cNvPr id="4" name="Underrubrik"/>
          <p:cNvSpPr>
            <a:spLocks noGrp="1"/>
          </p:cNvSpPr>
          <p:nvPr>
            <p:ph type="subTitle" idx="1"/>
          </p:nvPr>
        </p:nvSpPr>
        <p:spPr>
          <a:xfrm>
            <a:off x="1227661" y="3713631"/>
            <a:ext cx="10402186" cy="1622919"/>
          </a:xfrm>
        </p:spPr>
        <p:txBody>
          <a:bodyPr/>
          <a:lstStyle/>
          <a:p>
            <a:r>
              <a:rPr lang="sv-SE" dirty="0"/>
              <a:t>Behörighetstilldelning i Cosmic Link och Behörighetsportalen</a:t>
            </a:r>
          </a:p>
          <a:p>
            <a:r>
              <a:rPr lang="sv-SE" dirty="0"/>
              <a:t>250610</a:t>
            </a:r>
          </a:p>
        </p:txBody>
      </p:sp>
      <p:grpSp>
        <p:nvGrpSpPr>
          <p:cNvPr id="6" name="Logotyp" title="Region Dalarnas logotyp"/>
          <p:cNvGrpSpPr>
            <a:grpSpLocks noChangeAspect="1"/>
          </p:cNvGrpSpPr>
          <p:nvPr/>
        </p:nvGrpSpPr>
        <p:grpSpPr>
          <a:xfrm>
            <a:off x="4914611" y="5408725"/>
            <a:ext cx="2362778" cy="900000"/>
            <a:chOff x="-2576825" y="3432175"/>
            <a:chExt cx="1679575" cy="639763"/>
          </a:xfrm>
          <a:solidFill>
            <a:schemeClr val="bg1"/>
          </a:solidFill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-1871975" y="3689350"/>
              <a:ext cx="100013" cy="168275"/>
            </a:xfrm>
            <a:custGeom>
              <a:avLst/>
              <a:gdLst>
                <a:gd name="T0" fmla="*/ 63 w 63"/>
                <a:gd name="T1" fmla="*/ 84 h 106"/>
                <a:gd name="T2" fmla="*/ 29 w 63"/>
                <a:gd name="T3" fmla="*/ 84 h 106"/>
                <a:gd name="T4" fmla="*/ 29 w 63"/>
                <a:gd name="T5" fmla="*/ 65 h 106"/>
                <a:gd name="T6" fmla="*/ 60 w 63"/>
                <a:gd name="T7" fmla="*/ 65 h 106"/>
                <a:gd name="T8" fmla="*/ 60 w 63"/>
                <a:gd name="T9" fmla="*/ 41 h 106"/>
                <a:gd name="T10" fmla="*/ 29 w 63"/>
                <a:gd name="T11" fmla="*/ 41 h 106"/>
                <a:gd name="T12" fmla="*/ 29 w 63"/>
                <a:gd name="T13" fmla="*/ 24 h 106"/>
                <a:gd name="T14" fmla="*/ 63 w 63"/>
                <a:gd name="T15" fmla="*/ 24 h 106"/>
                <a:gd name="T16" fmla="*/ 63 w 63"/>
                <a:gd name="T17" fmla="*/ 0 h 106"/>
                <a:gd name="T18" fmla="*/ 0 w 63"/>
                <a:gd name="T19" fmla="*/ 0 h 106"/>
                <a:gd name="T20" fmla="*/ 0 w 63"/>
                <a:gd name="T21" fmla="*/ 106 h 106"/>
                <a:gd name="T22" fmla="*/ 63 w 63"/>
                <a:gd name="T23" fmla="*/ 106 h 106"/>
                <a:gd name="T24" fmla="*/ 63 w 63"/>
                <a:gd name="T25" fmla="*/ 8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106">
                  <a:moveTo>
                    <a:pt x="63" y="84"/>
                  </a:moveTo>
                  <a:lnTo>
                    <a:pt x="29" y="84"/>
                  </a:lnTo>
                  <a:lnTo>
                    <a:pt x="29" y="65"/>
                  </a:lnTo>
                  <a:lnTo>
                    <a:pt x="60" y="65"/>
                  </a:lnTo>
                  <a:lnTo>
                    <a:pt x="60" y="41"/>
                  </a:lnTo>
                  <a:lnTo>
                    <a:pt x="29" y="41"/>
                  </a:lnTo>
                  <a:lnTo>
                    <a:pt x="29" y="24"/>
                  </a:lnTo>
                  <a:lnTo>
                    <a:pt x="63" y="24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63" y="106"/>
                  </a:lnTo>
                  <a:lnTo>
                    <a:pt x="63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-1757675" y="3681413"/>
              <a:ext cx="177800" cy="184150"/>
            </a:xfrm>
            <a:custGeom>
              <a:avLst/>
              <a:gdLst>
                <a:gd name="T0" fmla="*/ 24 w 47"/>
                <a:gd name="T1" fmla="*/ 48 h 48"/>
                <a:gd name="T2" fmla="*/ 42 w 47"/>
                <a:gd name="T3" fmla="*/ 39 h 48"/>
                <a:gd name="T4" fmla="*/ 47 w 47"/>
                <a:gd name="T5" fmla="*/ 22 h 48"/>
                <a:gd name="T6" fmla="*/ 24 w 47"/>
                <a:gd name="T7" fmla="*/ 22 h 48"/>
                <a:gd name="T8" fmla="*/ 24 w 47"/>
                <a:gd name="T9" fmla="*/ 31 h 48"/>
                <a:gd name="T10" fmla="*/ 33 w 47"/>
                <a:gd name="T11" fmla="*/ 31 h 48"/>
                <a:gd name="T12" fmla="*/ 24 w 47"/>
                <a:gd name="T13" fmla="*/ 38 h 48"/>
                <a:gd name="T14" fmla="*/ 12 w 47"/>
                <a:gd name="T15" fmla="*/ 25 h 48"/>
                <a:gd name="T16" fmla="*/ 24 w 47"/>
                <a:gd name="T17" fmla="*/ 10 h 48"/>
                <a:gd name="T18" fmla="*/ 33 w 47"/>
                <a:gd name="T19" fmla="*/ 18 h 48"/>
                <a:gd name="T20" fmla="*/ 44 w 47"/>
                <a:gd name="T21" fmla="*/ 13 h 48"/>
                <a:gd name="T22" fmla="*/ 24 w 47"/>
                <a:gd name="T23" fmla="*/ 0 h 48"/>
                <a:gd name="T24" fmla="*/ 0 w 47"/>
                <a:gd name="T25" fmla="*/ 24 h 48"/>
                <a:gd name="T26" fmla="*/ 24 w 47"/>
                <a:gd name="T2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48">
                  <a:moveTo>
                    <a:pt x="24" y="48"/>
                  </a:moveTo>
                  <a:cubicBezTo>
                    <a:pt x="31" y="48"/>
                    <a:pt x="38" y="45"/>
                    <a:pt x="42" y="39"/>
                  </a:cubicBezTo>
                  <a:cubicBezTo>
                    <a:pt x="46" y="34"/>
                    <a:pt x="46" y="28"/>
                    <a:pt x="47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6"/>
                    <a:pt x="29" y="38"/>
                    <a:pt x="24" y="38"/>
                  </a:cubicBezTo>
                  <a:cubicBezTo>
                    <a:pt x="16" y="38"/>
                    <a:pt x="12" y="31"/>
                    <a:pt x="12" y="25"/>
                  </a:cubicBezTo>
                  <a:cubicBezTo>
                    <a:pt x="12" y="18"/>
                    <a:pt x="16" y="10"/>
                    <a:pt x="24" y="10"/>
                  </a:cubicBezTo>
                  <a:cubicBezTo>
                    <a:pt x="28" y="10"/>
                    <a:pt x="32" y="13"/>
                    <a:pt x="33" y="18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0" y="5"/>
                    <a:pt x="33" y="0"/>
                    <a:pt x="24" y="0"/>
                  </a:cubicBezTo>
                  <a:cubicBezTo>
                    <a:pt x="10" y="0"/>
                    <a:pt x="0" y="10"/>
                    <a:pt x="0" y="24"/>
                  </a:cubicBezTo>
                  <a:cubicBezTo>
                    <a:pt x="0" y="38"/>
                    <a:pt x="10" y="48"/>
                    <a:pt x="24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-1564000" y="3689350"/>
              <a:ext cx="44450" cy="168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-1500500" y="3681413"/>
              <a:ext cx="185738" cy="184150"/>
            </a:xfrm>
            <a:custGeom>
              <a:avLst/>
              <a:gdLst>
                <a:gd name="T0" fmla="*/ 49 w 49"/>
                <a:gd name="T1" fmla="*/ 23 h 48"/>
                <a:gd name="T2" fmla="*/ 25 w 49"/>
                <a:gd name="T3" fmla="*/ 0 h 48"/>
                <a:gd name="T4" fmla="*/ 0 w 49"/>
                <a:gd name="T5" fmla="*/ 23 h 48"/>
                <a:gd name="T6" fmla="*/ 25 w 49"/>
                <a:gd name="T7" fmla="*/ 48 h 48"/>
                <a:gd name="T8" fmla="*/ 49 w 49"/>
                <a:gd name="T9" fmla="*/ 23 h 48"/>
                <a:gd name="T10" fmla="*/ 25 w 49"/>
                <a:gd name="T11" fmla="*/ 37 h 48"/>
                <a:gd name="T12" fmla="*/ 12 w 49"/>
                <a:gd name="T13" fmla="*/ 23 h 48"/>
                <a:gd name="T14" fmla="*/ 25 w 49"/>
                <a:gd name="T15" fmla="*/ 12 h 48"/>
                <a:gd name="T16" fmla="*/ 37 w 49"/>
                <a:gd name="T17" fmla="*/ 23 h 48"/>
                <a:gd name="T18" fmla="*/ 25 w 49"/>
                <a:gd name="T19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49" y="23"/>
                  </a:moveTo>
                  <a:cubicBezTo>
                    <a:pt x="49" y="10"/>
                    <a:pt x="37" y="0"/>
                    <a:pt x="25" y="0"/>
                  </a:cubicBezTo>
                  <a:cubicBezTo>
                    <a:pt x="12" y="0"/>
                    <a:pt x="0" y="10"/>
                    <a:pt x="0" y="23"/>
                  </a:cubicBezTo>
                  <a:cubicBezTo>
                    <a:pt x="0" y="38"/>
                    <a:pt x="10" y="48"/>
                    <a:pt x="25" y="48"/>
                  </a:cubicBezTo>
                  <a:cubicBezTo>
                    <a:pt x="39" y="48"/>
                    <a:pt x="49" y="38"/>
                    <a:pt x="49" y="23"/>
                  </a:cubicBezTo>
                  <a:moveTo>
                    <a:pt x="25" y="37"/>
                  </a:moveTo>
                  <a:cubicBezTo>
                    <a:pt x="18" y="37"/>
                    <a:pt x="12" y="31"/>
                    <a:pt x="12" y="23"/>
                  </a:cubicBezTo>
                  <a:cubicBezTo>
                    <a:pt x="12" y="17"/>
                    <a:pt x="18" y="12"/>
                    <a:pt x="25" y="12"/>
                  </a:cubicBezTo>
                  <a:cubicBezTo>
                    <a:pt x="31" y="12"/>
                    <a:pt x="37" y="17"/>
                    <a:pt x="37" y="23"/>
                  </a:cubicBezTo>
                  <a:cubicBezTo>
                    <a:pt x="37" y="31"/>
                    <a:pt x="31" y="37"/>
                    <a:pt x="2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-1295713" y="3689350"/>
              <a:ext cx="171450" cy="168275"/>
            </a:xfrm>
            <a:custGeom>
              <a:avLst/>
              <a:gdLst>
                <a:gd name="T0" fmla="*/ 29 w 108"/>
                <a:gd name="T1" fmla="*/ 41 h 106"/>
                <a:gd name="T2" fmla="*/ 29 w 108"/>
                <a:gd name="T3" fmla="*/ 41 h 106"/>
                <a:gd name="T4" fmla="*/ 79 w 108"/>
                <a:gd name="T5" fmla="*/ 106 h 106"/>
                <a:gd name="T6" fmla="*/ 108 w 108"/>
                <a:gd name="T7" fmla="*/ 106 h 106"/>
                <a:gd name="T8" fmla="*/ 108 w 108"/>
                <a:gd name="T9" fmla="*/ 0 h 106"/>
                <a:gd name="T10" fmla="*/ 79 w 108"/>
                <a:gd name="T11" fmla="*/ 0 h 106"/>
                <a:gd name="T12" fmla="*/ 79 w 108"/>
                <a:gd name="T13" fmla="*/ 65 h 106"/>
                <a:gd name="T14" fmla="*/ 79 w 108"/>
                <a:gd name="T15" fmla="*/ 65 h 106"/>
                <a:gd name="T16" fmla="*/ 29 w 108"/>
                <a:gd name="T17" fmla="*/ 0 h 106"/>
                <a:gd name="T18" fmla="*/ 0 w 108"/>
                <a:gd name="T19" fmla="*/ 0 h 106"/>
                <a:gd name="T20" fmla="*/ 0 w 108"/>
                <a:gd name="T21" fmla="*/ 106 h 106"/>
                <a:gd name="T22" fmla="*/ 29 w 108"/>
                <a:gd name="T23" fmla="*/ 106 h 106"/>
                <a:gd name="T24" fmla="*/ 29 w 108"/>
                <a:gd name="T25" fmla="*/ 4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06">
                  <a:moveTo>
                    <a:pt x="29" y="41"/>
                  </a:moveTo>
                  <a:lnTo>
                    <a:pt x="29" y="41"/>
                  </a:lnTo>
                  <a:lnTo>
                    <a:pt x="79" y="106"/>
                  </a:lnTo>
                  <a:lnTo>
                    <a:pt x="108" y="106"/>
                  </a:lnTo>
                  <a:lnTo>
                    <a:pt x="108" y="0"/>
                  </a:lnTo>
                  <a:lnTo>
                    <a:pt x="79" y="0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9" y="106"/>
                  </a:lnTo>
                  <a:lnTo>
                    <a:pt x="2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-2022788" y="3903663"/>
              <a:ext cx="147638" cy="168275"/>
            </a:xfrm>
            <a:custGeom>
              <a:avLst/>
              <a:gdLst>
                <a:gd name="T0" fmla="*/ 17 w 39"/>
                <a:gd name="T1" fmla="*/ 0 h 44"/>
                <a:gd name="T2" fmla="*/ 0 w 39"/>
                <a:gd name="T3" fmla="*/ 0 h 44"/>
                <a:gd name="T4" fmla="*/ 0 w 39"/>
                <a:gd name="T5" fmla="*/ 44 h 44"/>
                <a:gd name="T6" fmla="*/ 17 w 39"/>
                <a:gd name="T7" fmla="*/ 44 h 44"/>
                <a:gd name="T8" fmla="*/ 39 w 39"/>
                <a:gd name="T9" fmla="*/ 22 h 44"/>
                <a:gd name="T10" fmla="*/ 17 w 39"/>
                <a:gd name="T11" fmla="*/ 0 h 44"/>
                <a:gd name="T12" fmla="*/ 15 w 39"/>
                <a:gd name="T13" fmla="*/ 35 h 44"/>
                <a:gd name="T14" fmla="*/ 12 w 39"/>
                <a:gd name="T15" fmla="*/ 35 h 44"/>
                <a:gd name="T16" fmla="*/ 12 w 39"/>
                <a:gd name="T17" fmla="*/ 10 h 44"/>
                <a:gd name="T18" fmla="*/ 15 w 39"/>
                <a:gd name="T19" fmla="*/ 10 h 44"/>
                <a:gd name="T20" fmla="*/ 27 w 39"/>
                <a:gd name="T21" fmla="*/ 22 h 44"/>
                <a:gd name="T22" fmla="*/ 15 w 39"/>
                <a:gd name="T23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44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29" y="44"/>
                    <a:pt x="39" y="35"/>
                    <a:pt x="39" y="22"/>
                  </a:cubicBezTo>
                  <a:cubicBezTo>
                    <a:pt x="39" y="10"/>
                    <a:pt x="29" y="0"/>
                    <a:pt x="17" y="0"/>
                  </a:cubicBezTo>
                  <a:moveTo>
                    <a:pt x="15" y="35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2" y="10"/>
                    <a:pt x="27" y="14"/>
                    <a:pt x="27" y="22"/>
                  </a:cubicBezTo>
                  <a:cubicBezTo>
                    <a:pt x="27" y="31"/>
                    <a:pt x="22" y="35"/>
                    <a:pt x="15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-18783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69 w 109"/>
                <a:gd name="T15" fmla="*/ 0 h 106"/>
                <a:gd name="T16" fmla="*/ 40 w 109"/>
                <a:gd name="T17" fmla="*/ 0 h 106"/>
                <a:gd name="T18" fmla="*/ 43 w 109"/>
                <a:gd name="T19" fmla="*/ 67 h 106"/>
                <a:gd name="T20" fmla="*/ 55 w 109"/>
                <a:gd name="T21" fmla="*/ 34 h 106"/>
                <a:gd name="T22" fmla="*/ 55 w 109"/>
                <a:gd name="T23" fmla="*/ 34 h 106"/>
                <a:gd name="T24" fmla="*/ 67 w 109"/>
                <a:gd name="T25" fmla="*/ 67 h 106"/>
                <a:gd name="T26" fmla="*/ 43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69" y="0"/>
                  </a:lnTo>
                  <a:lnTo>
                    <a:pt x="40" y="0"/>
                  </a:lnTo>
                  <a:close/>
                  <a:moveTo>
                    <a:pt x="43" y="67"/>
                  </a:moveTo>
                  <a:lnTo>
                    <a:pt x="55" y="34"/>
                  </a:lnTo>
                  <a:lnTo>
                    <a:pt x="55" y="34"/>
                  </a:lnTo>
                  <a:lnTo>
                    <a:pt x="67" y="67"/>
                  </a:lnTo>
                  <a:lnTo>
                    <a:pt x="43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-1692588" y="3903663"/>
              <a:ext cx="98425" cy="168275"/>
            </a:xfrm>
            <a:custGeom>
              <a:avLst/>
              <a:gdLst>
                <a:gd name="T0" fmla="*/ 28 w 62"/>
                <a:gd name="T1" fmla="*/ 0 h 106"/>
                <a:gd name="T2" fmla="*/ 0 w 62"/>
                <a:gd name="T3" fmla="*/ 0 h 106"/>
                <a:gd name="T4" fmla="*/ 0 w 62"/>
                <a:gd name="T5" fmla="*/ 106 h 106"/>
                <a:gd name="T6" fmla="*/ 62 w 62"/>
                <a:gd name="T7" fmla="*/ 106 h 106"/>
                <a:gd name="T8" fmla="*/ 62 w 62"/>
                <a:gd name="T9" fmla="*/ 84 h 106"/>
                <a:gd name="T10" fmla="*/ 28 w 62"/>
                <a:gd name="T11" fmla="*/ 84 h 106"/>
                <a:gd name="T12" fmla="*/ 28 w 62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6">
                  <a:moveTo>
                    <a:pt x="28" y="0"/>
                  </a:moveTo>
                  <a:lnTo>
                    <a:pt x="0" y="0"/>
                  </a:lnTo>
                  <a:lnTo>
                    <a:pt x="0" y="106"/>
                  </a:lnTo>
                  <a:lnTo>
                    <a:pt x="62" y="106"/>
                  </a:lnTo>
                  <a:lnTo>
                    <a:pt x="62" y="84"/>
                  </a:lnTo>
                  <a:lnTo>
                    <a:pt x="28" y="84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-15862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71 w 109"/>
                <a:gd name="T15" fmla="*/ 0 h 106"/>
                <a:gd name="T16" fmla="*/ 40 w 109"/>
                <a:gd name="T17" fmla="*/ 0 h 106"/>
                <a:gd name="T18" fmla="*/ 42 w 109"/>
                <a:gd name="T19" fmla="*/ 67 h 106"/>
                <a:gd name="T20" fmla="*/ 54 w 109"/>
                <a:gd name="T21" fmla="*/ 34 h 106"/>
                <a:gd name="T22" fmla="*/ 54 w 109"/>
                <a:gd name="T23" fmla="*/ 34 h 106"/>
                <a:gd name="T24" fmla="*/ 66 w 109"/>
                <a:gd name="T25" fmla="*/ 67 h 106"/>
                <a:gd name="T26" fmla="*/ 42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71" y="0"/>
                  </a:lnTo>
                  <a:lnTo>
                    <a:pt x="40" y="0"/>
                  </a:lnTo>
                  <a:close/>
                  <a:moveTo>
                    <a:pt x="42" y="67"/>
                  </a:moveTo>
                  <a:lnTo>
                    <a:pt x="54" y="34"/>
                  </a:lnTo>
                  <a:lnTo>
                    <a:pt x="54" y="34"/>
                  </a:lnTo>
                  <a:lnTo>
                    <a:pt x="66" y="67"/>
                  </a:lnTo>
                  <a:lnTo>
                    <a:pt x="42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-1402075" y="3903663"/>
              <a:ext cx="141288" cy="168275"/>
            </a:xfrm>
            <a:custGeom>
              <a:avLst/>
              <a:gdLst>
                <a:gd name="T0" fmla="*/ 32 w 37"/>
                <a:gd name="T1" fmla="*/ 14 h 44"/>
                <a:gd name="T2" fmla="*/ 17 w 37"/>
                <a:gd name="T3" fmla="*/ 0 h 44"/>
                <a:gd name="T4" fmla="*/ 0 w 37"/>
                <a:gd name="T5" fmla="*/ 0 h 44"/>
                <a:gd name="T6" fmla="*/ 0 w 37"/>
                <a:gd name="T7" fmla="*/ 44 h 44"/>
                <a:gd name="T8" fmla="*/ 11 w 37"/>
                <a:gd name="T9" fmla="*/ 44 h 44"/>
                <a:gd name="T10" fmla="*/ 11 w 37"/>
                <a:gd name="T11" fmla="*/ 27 h 44"/>
                <a:gd name="T12" fmla="*/ 11 w 37"/>
                <a:gd name="T13" fmla="*/ 27 h 44"/>
                <a:gd name="T14" fmla="*/ 22 w 37"/>
                <a:gd name="T15" fmla="*/ 44 h 44"/>
                <a:gd name="T16" fmla="*/ 37 w 37"/>
                <a:gd name="T17" fmla="*/ 44 h 44"/>
                <a:gd name="T18" fmla="*/ 23 w 37"/>
                <a:gd name="T19" fmla="*/ 26 h 44"/>
                <a:gd name="T20" fmla="*/ 32 w 37"/>
                <a:gd name="T21" fmla="*/ 14 h 44"/>
                <a:gd name="T22" fmla="*/ 12 w 37"/>
                <a:gd name="T23" fmla="*/ 20 h 44"/>
                <a:gd name="T24" fmla="*/ 11 w 37"/>
                <a:gd name="T25" fmla="*/ 20 h 44"/>
                <a:gd name="T26" fmla="*/ 11 w 37"/>
                <a:gd name="T27" fmla="*/ 9 h 44"/>
                <a:gd name="T28" fmla="*/ 12 w 37"/>
                <a:gd name="T29" fmla="*/ 9 h 44"/>
                <a:gd name="T30" fmla="*/ 20 w 37"/>
                <a:gd name="T31" fmla="*/ 14 h 44"/>
                <a:gd name="T32" fmla="*/ 12 w 37"/>
                <a:gd name="T33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32" y="14"/>
                  </a:moveTo>
                  <a:cubicBezTo>
                    <a:pt x="32" y="4"/>
                    <a:pt x="26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9" y="25"/>
                    <a:pt x="32" y="20"/>
                    <a:pt x="32" y="14"/>
                  </a:cubicBezTo>
                  <a:moveTo>
                    <a:pt x="12" y="20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6" y="9"/>
                    <a:pt x="20" y="10"/>
                    <a:pt x="20" y="14"/>
                  </a:cubicBezTo>
                  <a:cubicBezTo>
                    <a:pt x="20" y="19"/>
                    <a:pt x="16" y="20"/>
                    <a:pt x="12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-1249675" y="3903663"/>
              <a:ext cx="166688" cy="168275"/>
            </a:xfrm>
            <a:custGeom>
              <a:avLst/>
              <a:gdLst>
                <a:gd name="T0" fmla="*/ 76 w 105"/>
                <a:gd name="T1" fmla="*/ 65 h 106"/>
                <a:gd name="T2" fmla="*/ 76 w 105"/>
                <a:gd name="T3" fmla="*/ 65 h 106"/>
                <a:gd name="T4" fmla="*/ 26 w 105"/>
                <a:gd name="T5" fmla="*/ 0 h 106"/>
                <a:gd name="T6" fmla="*/ 0 w 105"/>
                <a:gd name="T7" fmla="*/ 0 h 106"/>
                <a:gd name="T8" fmla="*/ 0 w 105"/>
                <a:gd name="T9" fmla="*/ 106 h 106"/>
                <a:gd name="T10" fmla="*/ 26 w 105"/>
                <a:gd name="T11" fmla="*/ 106 h 106"/>
                <a:gd name="T12" fmla="*/ 26 w 105"/>
                <a:gd name="T13" fmla="*/ 41 h 106"/>
                <a:gd name="T14" fmla="*/ 26 w 105"/>
                <a:gd name="T15" fmla="*/ 41 h 106"/>
                <a:gd name="T16" fmla="*/ 76 w 105"/>
                <a:gd name="T17" fmla="*/ 106 h 106"/>
                <a:gd name="T18" fmla="*/ 105 w 105"/>
                <a:gd name="T19" fmla="*/ 106 h 106"/>
                <a:gd name="T20" fmla="*/ 105 w 105"/>
                <a:gd name="T21" fmla="*/ 0 h 106"/>
                <a:gd name="T22" fmla="*/ 76 w 105"/>
                <a:gd name="T23" fmla="*/ 0 h 106"/>
                <a:gd name="T24" fmla="*/ 76 w 105"/>
                <a:gd name="T25" fmla="*/ 6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06">
                  <a:moveTo>
                    <a:pt x="76" y="65"/>
                  </a:moveTo>
                  <a:lnTo>
                    <a:pt x="76" y="65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6" y="106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76" y="106"/>
                  </a:lnTo>
                  <a:lnTo>
                    <a:pt x="105" y="106"/>
                  </a:lnTo>
                  <a:lnTo>
                    <a:pt x="105" y="0"/>
                  </a:lnTo>
                  <a:lnTo>
                    <a:pt x="76" y="0"/>
                  </a:lnTo>
                  <a:lnTo>
                    <a:pt x="76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8" name="Freeform 16"/>
            <p:cNvSpPr>
              <a:spLocks noEditPoints="1"/>
            </p:cNvSpPr>
            <p:nvPr/>
          </p:nvSpPr>
          <p:spPr bwMode="auto">
            <a:xfrm>
              <a:off x="-1075050" y="3903663"/>
              <a:ext cx="177800" cy="168275"/>
            </a:xfrm>
            <a:custGeom>
              <a:avLst/>
              <a:gdLst>
                <a:gd name="T0" fmla="*/ 71 w 112"/>
                <a:gd name="T1" fmla="*/ 0 h 106"/>
                <a:gd name="T2" fmla="*/ 43 w 112"/>
                <a:gd name="T3" fmla="*/ 0 h 106"/>
                <a:gd name="T4" fmla="*/ 0 w 112"/>
                <a:gd name="T5" fmla="*/ 106 h 106"/>
                <a:gd name="T6" fmla="*/ 31 w 112"/>
                <a:gd name="T7" fmla="*/ 106 h 106"/>
                <a:gd name="T8" fmla="*/ 38 w 112"/>
                <a:gd name="T9" fmla="*/ 89 h 106"/>
                <a:gd name="T10" fmla="*/ 76 w 112"/>
                <a:gd name="T11" fmla="*/ 89 h 106"/>
                <a:gd name="T12" fmla="*/ 83 w 112"/>
                <a:gd name="T13" fmla="*/ 106 h 106"/>
                <a:gd name="T14" fmla="*/ 112 w 112"/>
                <a:gd name="T15" fmla="*/ 106 h 106"/>
                <a:gd name="T16" fmla="*/ 71 w 112"/>
                <a:gd name="T17" fmla="*/ 0 h 106"/>
                <a:gd name="T18" fmla="*/ 45 w 112"/>
                <a:gd name="T19" fmla="*/ 67 h 106"/>
                <a:gd name="T20" fmla="*/ 57 w 112"/>
                <a:gd name="T21" fmla="*/ 34 h 106"/>
                <a:gd name="T22" fmla="*/ 57 w 112"/>
                <a:gd name="T23" fmla="*/ 34 h 106"/>
                <a:gd name="T24" fmla="*/ 69 w 112"/>
                <a:gd name="T25" fmla="*/ 67 h 106"/>
                <a:gd name="T26" fmla="*/ 45 w 112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06">
                  <a:moveTo>
                    <a:pt x="71" y="0"/>
                  </a:moveTo>
                  <a:lnTo>
                    <a:pt x="43" y="0"/>
                  </a:lnTo>
                  <a:lnTo>
                    <a:pt x="0" y="106"/>
                  </a:lnTo>
                  <a:lnTo>
                    <a:pt x="31" y="106"/>
                  </a:lnTo>
                  <a:lnTo>
                    <a:pt x="38" y="89"/>
                  </a:lnTo>
                  <a:lnTo>
                    <a:pt x="76" y="89"/>
                  </a:lnTo>
                  <a:lnTo>
                    <a:pt x="83" y="106"/>
                  </a:lnTo>
                  <a:lnTo>
                    <a:pt x="112" y="106"/>
                  </a:lnTo>
                  <a:lnTo>
                    <a:pt x="71" y="0"/>
                  </a:lnTo>
                  <a:close/>
                  <a:moveTo>
                    <a:pt x="45" y="67"/>
                  </a:moveTo>
                  <a:lnTo>
                    <a:pt x="57" y="34"/>
                  </a:lnTo>
                  <a:lnTo>
                    <a:pt x="57" y="34"/>
                  </a:lnTo>
                  <a:lnTo>
                    <a:pt x="69" y="67"/>
                  </a:lnTo>
                  <a:lnTo>
                    <a:pt x="45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-2576825" y="3432175"/>
              <a:ext cx="587375" cy="639763"/>
            </a:xfrm>
            <a:custGeom>
              <a:avLst/>
              <a:gdLst>
                <a:gd name="T0" fmla="*/ 155 w 155"/>
                <a:gd name="T1" fmla="*/ 46 h 167"/>
                <a:gd name="T2" fmla="*/ 139 w 155"/>
                <a:gd name="T3" fmla="*/ 16 h 167"/>
                <a:gd name="T4" fmla="*/ 139 w 155"/>
                <a:gd name="T5" fmla="*/ 0 h 167"/>
                <a:gd name="T6" fmla="*/ 125 w 155"/>
                <a:gd name="T7" fmla="*/ 8 h 167"/>
                <a:gd name="T8" fmla="*/ 116 w 155"/>
                <a:gd name="T9" fmla="*/ 8 h 167"/>
                <a:gd name="T10" fmla="*/ 73 w 155"/>
                <a:gd name="T11" fmla="*/ 33 h 167"/>
                <a:gd name="T12" fmla="*/ 73 w 155"/>
                <a:gd name="T13" fmla="*/ 33 h 167"/>
                <a:gd name="T14" fmla="*/ 65 w 155"/>
                <a:gd name="T15" fmla="*/ 49 h 167"/>
                <a:gd name="T16" fmla="*/ 26 w 155"/>
                <a:gd name="T17" fmla="*/ 51 h 167"/>
                <a:gd name="T18" fmla="*/ 0 w 155"/>
                <a:gd name="T19" fmla="*/ 77 h 167"/>
                <a:gd name="T20" fmla="*/ 0 w 155"/>
                <a:gd name="T21" fmla="*/ 167 h 167"/>
                <a:gd name="T22" fmla="*/ 16 w 155"/>
                <a:gd name="T23" fmla="*/ 167 h 167"/>
                <a:gd name="T24" fmla="*/ 28 w 155"/>
                <a:gd name="T25" fmla="*/ 117 h 167"/>
                <a:gd name="T26" fmla="*/ 59 w 155"/>
                <a:gd name="T27" fmla="*/ 118 h 167"/>
                <a:gd name="T28" fmla="*/ 92 w 155"/>
                <a:gd name="T29" fmla="*/ 116 h 167"/>
                <a:gd name="T30" fmla="*/ 98 w 155"/>
                <a:gd name="T31" fmla="*/ 167 h 167"/>
                <a:gd name="T32" fmla="*/ 114 w 155"/>
                <a:gd name="T33" fmla="*/ 167 h 167"/>
                <a:gd name="T34" fmla="*/ 131 w 155"/>
                <a:gd name="T35" fmla="*/ 53 h 167"/>
                <a:gd name="T36" fmla="*/ 147 w 155"/>
                <a:gd name="T37" fmla="*/ 56 h 167"/>
                <a:gd name="T38" fmla="*/ 155 w 155"/>
                <a:gd name="T39" fmla="*/ 4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167">
                  <a:moveTo>
                    <a:pt x="155" y="46"/>
                  </a:moveTo>
                  <a:cubicBezTo>
                    <a:pt x="139" y="16"/>
                    <a:pt x="139" y="16"/>
                    <a:pt x="139" y="16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2" y="8"/>
                    <a:pt x="119" y="8"/>
                    <a:pt x="116" y="8"/>
                  </a:cubicBezTo>
                  <a:cubicBezTo>
                    <a:pt x="98" y="8"/>
                    <a:pt x="82" y="18"/>
                    <a:pt x="73" y="3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12" y="51"/>
                    <a:pt x="0" y="63"/>
                    <a:pt x="0" y="77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6" y="167"/>
                    <a:pt x="16" y="167"/>
                    <a:pt x="16" y="167"/>
                  </a:cubicBezTo>
                  <a:cubicBezTo>
                    <a:pt x="16" y="134"/>
                    <a:pt x="28" y="117"/>
                    <a:pt x="28" y="117"/>
                  </a:cubicBezTo>
                  <a:cubicBezTo>
                    <a:pt x="38" y="118"/>
                    <a:pt x="48" y="118"/>
                    <a:pt x="59" y="118"/>
                  </a:cubicBezTo>
                  <a:cubicBezTo>
                    <a:pt x="70" y="118"/>
                    <a:pt x="81" y="118"/>
                    <a:pt x="92" y="116"/>
                  </a:cubicBezTo>
                  <a:cubicBezTo>
                    <a:pt x="98" y="167"/>
                    <a:pt x="98" y="167"/>
                    <a:pt x="98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80"/>
                    <a:pt x="131" y="53"/>
                    <a:pt x="131" y="53"/>
                  </a:cubicBezTo>
                  <a:cubicBezTo>
                    <a:pt x="147" y="56"/>
                    <a:pt x="147" y="56"/>
                    <a:pt x="147" y="56"/>
                  </a:cubicBezTo>
                  <a:cubicBezTo>
                    <a:pt x="150" y="54"/>
                    <a:pt x="153" y="50"/>
                    <a:pt x="155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auto">
            <a:xfrm>
              <a:off x="-2022788" y="3689350"/>
              <a:ext cx="139700" cy="168275"/>
            </a:xfrm>
            <a:custGeom>
              <a:avLst/>
              <a:gdLst>
                <a:gd name="T0" fmla="*/ 12 w 37"/>
                <a:gd name="T1" fmla="*/ 27 h 44"/>
                <a:gd name="T2" fmla="*/ 12 w 37"/>
                <a:gd name="T3" fmla="*/ 27 h 44"/>
                <a:gd name="T4" fmla="*/ 23 w 37"/>
                <a:gd name="T5" fmla="*/ 44 h 44"/>
                <a:gd name="T6" fmla="*/ 37 w 37"/>
                <a:gd name="T7" fmla="*/ 44 h 44"/>
                <a:gd name="T8" fmla="*/ 23 w 37"/>
                <a:gd name="T9" fmla="*/ 26 h 44"/>
                <a:gd name="T10" fmla="*/ 33 w 37"/>
                <a:gd name="T11" fmla="*/ 14 h 44"/>
                <a:gd name="T12" fmla="*/ 18 w 37"/>
                <a:gd name="T13" fmla="*/ 0 h 44"/>
                <a:gd name="T14" fmla="*/ 0 w 37"/>
                <a:gd name="T15" fmla="*/ 0 h 44"/>
                <a:gd name="T16" fmla="*/ 0 w 37"/>
                <a:gd name="T17" fmla="*/ 44 h 44"/>
                <a:gd name="T18" fmla="*/ 12 w 37"/>
                <a:gd name="T19" fmla="*/ 44 h 44"/>
                <a:gd name="T20" fmla="*/ 12 w 37"/>
                <a:gd name="T21" fmla="*/ 27 h 44"/>
                <a:gd name="T22" fmla="*/ 12 w 37"/>
                <a:gd name="T23" fmla="*/ 9 h 44"/>
                <a:gd name="T24" fmla="*/ 13 w 37"/>
                <a:gd name="T25" fmla="*/ 9 h 44"/>
                <a:gd name="T26" fmla="*/ 21 w 37"/>
                <a:gd name="T27" fmla="*/ 14 h 44"/>
                <a:gd name="T28" fmla="*/ 13 w 37"/>
                <a:gd name="T29" fmla="*/ 20 h 44"/>
                <a:gd name="T30" fmla="*/ 12 w 37"/>
                <a:gd name="T31" fmla="*/ 20 h 44"/>
                <a:gd name="T32" fmla="*/ 12 w 37"/>
                <a:gd name="T33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12" y="27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0" y="25"/>
                    <a:pt x="33" y="20"/>
                    <a:pt x="33" y="14"/>
                  </a:cubicBezTo>
                  <a:cubicBezTo>
                    <a:pt x="33" y="4"/>
                    <a:pt x="27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44"/>
                    <a:pt x="12" y="44"/>
                    <a:pt x="12" y="44"/>
                  </a:cubicBezTo>
                  <a:lnTo>
                    <a:pt x="12" y="27"/>
                  </a:lnTo>
                  <a:close/>
                  <a:moveTo>
                    <a:pt x="12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7" y="9"/>
                    <a:pt x="21" y="10"/>
                    <a:pt x="21" y="14"/>
                  </a:cubicBezTo>
                  <a:cubicBezTo>
                    <a:pt x="21" y="19"/>
                    <a:pt x="17" y="20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856612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Nytt verktyg för att beställa behörigheter i Cosmic</a:t>
            </a:r>
          </a:p>
        </p:txBody>
      </p:sp>
      <p:sp>
        <p:nvSpPr>
          <p:cNvPr id="2" name="Platshållare för innehåll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Behörighetsbeställningar </a:t>
            </a:r>
            <a:r>
              <a:rPr lang="sv-SE" dirty="0" err="1"/>
              <a:t>TakeCare</a:t>
            </a:r>
            <a:r>
              <a:rPr lang="sv-SE" dirty="0"/>
              <a:t> via Självbetjäningsportalen</a:t>
            </a:r>
          </a:p>
        </p:txBody>
      </p:sp>
      <p:sp>
        <p:nvSpPr>
          <p:cNvPr id="3" name="Platshållare för innehåll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Behörighetsbeställningar Cosmic via Behörighetsportalen i CDA </a:t>
            </a:r>
            <a:r>
              <a:rPr lang="sv-SE" dirty="0" err="1"/>
              <a:t>Admin</a:t>
            </a:r>
            <a:endParaRPr lang="sv-SE" dirty="0"/>
          </a:p>
        </p:txBody>
      </p:sp>
      <p:sp>
        <p:nvSpPr>
          <p:cNvPr id="5" name="Platshållare för sidfo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z="900" dirty="0">
                <a:solidFill>
                  <a:schemeClr val="tx1">
                    <a:alpha val="50000"/>
                  </a:schemeClr>
                </a:solidFill>
                <a:cs typeface="Arial" panose="020B0604020202020204" pitchFamily="34" charset="0"/>
              </a:rPr>
              <a:t>BEHÖRIGHETER►</a:t>
            </a:r>
            <a:r>
              <a:rPr lang="sv-SE" sz="900" dirty="0">
                <a:solidFill>
                  <a:srgbClr val="FF0000">
                    <a:alpha val="50000"/>
                  </a:srgbClr>
                </a:solidFill>
              </a:rPr>
              <a:t>BEHÖRIGHETSPORTALEN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501" y="2553768"/>
            <a:ext cx="4711647" cy="2685501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9501" y="2553768"/>
            <a:ext cx="5439287" cy="182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87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8B0263F5-61D6-E51D-18E7-B7A7CA04A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Beställningsflöde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F79FA1B7-F6E5-253A-7167-A68DC78366D5}"/>
              </a:ext>
            </a:extLst>
          </p:cNvPr>
          <p:cNvSpPr/>
          <p:nvPr/>
        </p:nvSpPr>
        <p:spPr>
          <a:xfrm>
            <a:off x="799905" y="2060637"/>
            <a:ext cx="1767388" cy="1047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Ny kommunanvändare i Cosmic</a:t>
            </a:r>
          </a:p>
        </p:txBody>
      </p:sp>
      <p:sp>
        <p:nvSpPr>
          <p:cNvPr id="6" name="Högerpil 10">
            <a:extLst>
              <a:ext uri="{FF2B5EF4-FFF2-40B4-BE49-F238E27FC236}">
                <a16:creationId xmlns:a16="http://schemas.microsoft.com/office/drawing/2014/main" id="{C4DBC7FE-3BDE-FD50-534D-5D302011ECBB}"/>
              </a:ext>
            </a:extLst>
          </p:cNvPr>
          <p:cNvSpPr/>
          <p:nvPr/>
        </p:nvSpPr>
        <p:spPr>
          <a:xfrm>
            <a:off x="5576817" y="2100747"/>
            <a:ext cx="648075" cy="232757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4E89CF2-C752-2CC6-F8AF-145D36859721}"/>
              </a:ext>
            </a:extLst>
          </p:cNvPr>
          <p:cNvSpPr/>
          <p:nvPr/>
        </p:nvSpPr>
        <p:spPr>
          <a:xfrm>
            <a:off x="3014297" y="2619715"/>
            <a:ext cx="2473007" cy="9794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Yrkesroll</a:t>
            </a:r>
          </a:p>
          <a:p>
            <a:pPr algn="ctr"/>
            <a:r>
              <a:rPr lang="sv-SE" sz="1400" dirty="0"/>
              <a:t>Användarroll</a:t>
            </a:r>
          </a:p>
          <a:p>
            <a:pPr algn="ctr"/>
            <a:r>
              <a:rPr lang="sv-SE" sz="1400" dirty="0"/>
              <a:t>Behörighet till enhet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A5E6C8C-AAE0-85E2-6C50-807645BB832F}"/>
              </a:ext>
            </a:extLst>
          </p:cNvPr>
          <p:cNvSpPr/>
          <p:nvPr/>
        </p:nvSpPr>
        <p:spPr>
          <a:xfrm>
            <a:off x="3014297" y="1830880"/>
            <a:ext cx="2476455" cy="64008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Behörighet till fjärraccess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8DE67CC6-3263-7FB0-DE5B-D18D5757AF99}"/>
              </a:ext>
            </a:extLst>
          </p:cNvPr>
          <p:cNvSpPr/>
          <p:nvPr/>
        </p:nvSpPr>
        <p:spPr>
          <a:xfrm>
            <a:off x="6305397" y="1778514"/>
            <a:ext cx="3784913" cy="69244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Beställs via befintligt flöde i Självbetjäningsportalen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B8EA813-335E-F769-C09B-260816DA66A1}"/>
              </a:ext>
            </a:extLst>
          </p:cNvPr>
          <p:cNvSpPr/>
          <p:nvPr/>
        </p:nvSpPr>
        <p:spPr>
          <a:xfrm>
            <a:off x="6305396" y="2619716"/>
            <a:ext cx="3784913" cy="6924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Beställs via Behörighetsportalen</a:t>
            </a:r>
          </a:p>
        </p:txBody>
      </p:sp>
      <p:sp>
        <p:nvSpPr>
          <p:cNvPr id="11" name="Högerpil 15">
            <a:extLst>
              <a:ext uri="{FF2B5EF4-FFF2-40B4-BE49-F238E27FC236}">
                <a16:creationId xmlns:a16="http://schemas.microsoft.com/office/drawing/2014/main" id="{A2387E82-4758-485B-C62A-455E67F4E46A}"/>
              </a:ext>
            </a:extLst>
          </p:cNvPr>
          <p:cNvSpPr/>
          <p:nvPr/>
        </p:nvSpPr>
        <p:spPr>
          <a:xfrm>
            <a:off x="5572313" y="2826209"/>
            <a:ext cx="648075" cy="2327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Platshållare för innehåll 5">
            <a:extLst>
              <a:ext uri="{FF2B5EF4-FFF2-40B4-BE49-F238E27FC236}">
                <a16:creationId xmlns:a16="http://schemas.microsoft.com/office/drawing/2014/main" id="{01BE843A-870E-DA98-394E-153BC1F53C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4243444"/>
            <a:ext cx="10365965" cy="2065281"/>
          </a:xfrm>
        </p:spPr>
        <p:txBody>
          <a:bodyPr>
            <a:normAutofit/>
          </a:bodyPr>
          <a:lstStyle/>
          <a:p>
            <a:r>
              <a:rPr lang="sv-SE" dirty="0"/>
              <a:t>Beställning av användarkonto kommer fortsättningsvis att behöva göras i Självbetjäningsportalen.</a:t>
            </a:r>
          </a:p>
          <a:p>
            <a:r>
              <a:rPr lang="sv-SE" dirty="0"/>
              <a:t>Beställning av behörigheter kommer att göras i Behörighetsportalen.</a:t>
            </a:r>
          </a:p>
        </p:txBody>
      </p:sp>
    </p:spTree>
    <p:extLst>
      <p:ext uri="{BB962C8B-B14F-4D97-AF65-F5344CB8AC3E}">
        <p14:creationId xmlns:p14="http://schemas.microsoft.com/office/powerpoint/2010/main" val="3751063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Vilka har åtkomst och kan beställa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sv-SE" sz="900" dirty="0">
                <a:solidFill>
                  <a:schemeClr val="tx1">
                    <a:alpha val="50000"/>
                  </a:schemeClr>
                </a:solidFill>
                <a:cs typeface="Arial" panose="020B0604020202020204" pitchFamily="34" charset="0"/>
              </a:rPr>
              <a:t>BEHÖRIGHETER </a:t>
            </a:r>
            <a:r>
              <a:rPr kumimoji="0" lang="sv-SE" sz="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50000"/>
                  </a:prstClr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►</a:t>
            </a:r>
            <a:r>
              <a:rPr kumimoji="0" lang="sv-SE" sz="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50000"/>
                  </a:prstClr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sv-SE" sz="900" b="1" i="0" u="none" strike="noStrike" kern="1200" cap="none" spc="0" normalizeH="0" baseline="0" noProof="0" dirty="0">
                <a:ln>
                  <a:noFill/>
                </a:ln>
                <a:solidFill>
                  <a:srgbClr val="DB3747"/>
                </a:solidFill>
                <a:effectLst/>
                <a:uLnTx/>
                <a:uFillTx/>
                <a:latin typeface="Arial"/>
              </a:rPr>
              <a:t>BEHÖRIGHETSPORTALEN</a:t>
            </a:r>
          </a:p>
        </p:txBody>
      </p:sp>
      <p:pic>
        <p:nvPicPr>
          <p:cNvPr id="14" name="Bildobjekt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0" y="1522463"/>
            <a:ext cx="634423" cy="634423"/>
          </a:xfrm>
          <a:prstGeom prst="rect">
            <a:avLst/>
          </a:prstGeom>
        </p:spPr>
      </p:pic>
      <p:sp>
        <p:nvSpPr>
          <p:cNvPr id="15" name="textruta 14"/>
          <p:cNvSpPr txBox="1"/>
          <p:nvPr/>
        </p:nvSpPr>
        <p:spPr>
          <a:xfrm>
            <a:off x="958160" y="1655008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HSA-ansvarig och ställföreträdande HSA-ansvarig</a:t>
            </a:r>
            <a:endParaRPr kumimoji="0" lang="sv-SE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Bildobjekt 15" descr="Clipart - Us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8" y="2189189"/>
            <a:ext cx="413725" cy="511824"/>
          </a:xfrm>
          <a:prstGeom prst="rect">
            <a:avLst/>
          </a:prstGeom>
        </p:spPr>
      </p:pic>
      <p:sp>
        <p:nvSpPr>
          <p:cNvPr id="17" name="textruta 16"/>
          <p:cNvSpPr txBox="1"/>
          <p:nvPr/>
        </p:nvSpPr>
        <p:spPr>
          <a:xfrm>
            <a:off x="958160" y="2260435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Utsedda beställare</a:t>
            </a:r>
            <a:endParaRPr kumimoji="0" lang="sv-SE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69B9CEE-75AF-C58A-5194-A3710DF095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8160" y="2991341"/>
            <a:ext cx="9110072" cy="3429000"/>
          </a:xfrm>
        </p:spPr>
        <p:txBody>
          <a:bodyPr>
            <a:normAutofit/>
          </a:bodyPr>
          <a:lstStyle/>
          <a:p>
            <a:r>
              <a:rPr lang="sv-SE" dirty="0"/>
              <a:t>HSA-ansvarig och ställföreträdande HSA-ansvarig har beställarbehörighet per automatik</a:t>
            </a:r>
          </a:p>
          <a:p>
            <a:r>
              <a:rPr lang="sv-SE" dirty="0"/>
              <a:t>Delegerar beställarrättighet till utsedda personer</a:t>
            </a:r>
          </a:p>
          <a:p>
            <a:r>
              <a:rPr lang="sv-SE" dirty="0"/>
              <a:t>Kan endast beställa för sin egen kommun</a:t>
            </a:r>
          </a:p>
        </p:txBody>
      </p: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E489B62B-F397-D7A3-10E1-B7B559A9CE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1694" y="4833661"/>
            <a:ext cx="7563003" cy="184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12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E1CEAA-219E-42C7-2ECC-BCC098240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Supportvägar</a:t>
            </a:r>
          </a:p>
        </p:txBody>
      </p:sp>
    </p:spTree>
    <p:extLst>
      <p:ext uri="{BB962C8B-B14F-4D97-AF65-F5344CB8AC3E}">
        <p14:creationId xmlns:p14="http://schemas.microsoft.com/office/powerpoint/2010/main" val="3819084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E9103D-9628-DF31-50C0-6FDAF05E8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Supportvägar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6F149-8FE4-3E15-8055-6CD54FEC9B5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Egenkontroll:</a:t>
            </a:r>
          </a:p>
          <a:p>
            <a:pPr lvl="1"/>
            <a:r>
              <a:rPr lang="sv-SE" dirty="0"/>
              <a:t>Är behörighet beställd? Kolla med era utsedda beställare.</a:t>
            </a:r>
          </a:p>
          <a:p>
            <a:pPr lvl="1"/>
            <a:r>
              <a:rPr lang="sv-SE" dirty="0"/>
              <a:t>Andra inloggningsproblem tex utgånget certifikat på kortet</a:t>
            </a:r>
          </a:p>
          <a:p>
            <a:r>
              <a:rPr lang="sv-SE" dirty="0"/>
              <a:t>Kontakta regionens Servicedesk </a:t>
            </a:r>
          </a:p>
        </p:txBody>
      </p:sp>
      <p:pic>
        <p:nvPicPr>
          <p:cNvPr id="8" name="Platshållare för bild 7" descr="En bild som visar elektronik, tangentbord, Datortangentbord, dator&#10;&#10;AI-genererat innehåll kan vara felaktigt.">
            <a:extLst>
              <a:ext uri="{FF2B5EF4-FFF2-40B4-BE49-F238E27FC236}">
                <a16:creationId xmlns:a16="http://schemas.microsoft.com/office/drawing/2014/main" id="{A0011089-9A4C-F881-91F7-7EC51C432DB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4" r="27274"/>
          <a:stretch>
            <a:fillRect/>
          </a:stretch>
        </p:blipFill>
        <p:spPr>
          <a:xfrm>
            <a:off x="6983412" y="0"/>
            <a:ext cx="4656137" cy="6858000"/>
          </a:xfr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78E993E-04AE-5601-EE2D-74C7967B9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sv-SE" sz="900" dirty="0">
                <a:solidFill>
                  <a:schemeClr val="tx1">
                    <a:alpha val="50000"/>
                  </a:schemeClr>
                </a:solidFill>
                <a:cs typeface="Arial" panose="020B0604020202020204" pitchFamily="34" charset="0"/>
              </a:rPr>
              <a:t>BEHÖRIGHETER </a:t>
            </a:r>
            <a:r>
              <a:rPr lang="sv-SE" sz="900" dirty="0">
                <a:solidFill>
                  <a:prstClr val="black">
                    <a:alpha val="50000"/>
                  </a:prstClr>
                </a:solidFill>
                <a:cs typeface="Arial" panose="020B0604020202020204" pitchFamily="34" charset="0"/>
              </a:rPr>
              <a:t>►</a:t>
            </a:r>
            <a:r>
              <a:rPr lang="sv-SE" sz="900" dirty="0">
                <a:solidFill>
                  <a:prstClr val="black">
                    <a:alpha val="50000"/>
                  </a:prstClr>
                </a:solidFill>
              </a:rPr>
              <a:t> </a:t>
            </a:r>
            <a:r>
              <a:rPr lang="sv-SE" sz="900" dirty="0">
                <a:solidFill>
                  <a:srgbClr val="DB3747"/>
                </a:solidFill>
              </a:rPr>
              <a:t>SUPPORTVÄGAR</a:t>
            </a:r>
          </a:p>
        </p:txBody>
      </p:sp>
    </p:spTree>
    <p:extLst>
      <p:ext uri="{BB962C8B-B14F-4D97-AF65-F5344CB8AC3E}">
        <p14:creationId xmlns:p14="http://schemas.microsoft.com/office/powerpoint/2010/main" val="3709887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19F39437-A9DD-902D-B7D3-65838EA0A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Inför produktionsstart</a:t>
            </a:r>
          </a:p>
        </p:txBody>
      </p:sp>
    </p:spTree>
    <p:extLst>
      <p:ext uri="{BB962C8B-B14F-4D97-AF65-F5344CB8AC3E}">
        <p14:creationId xmlns:p14="http://schemas.microsoft.com/office/powerpoint/2010/main" val="2019877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7FE8E8-BA3C-FF28-0273-6C9A3E16B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Grundladdning av användare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BB4EC2D-0AB4-ECF4-D805-EFCC00D75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381418"/>
            <a:ext cx="10801350" cy="1750500"/>
          </a:xfrm>
        </p:spPr>
        <p:txBody>
          <a:bodyPr>
            <a:normAutofit/>
          </a:bodyPr>
          <a:lstStyle/>
          <a:p>
            <a:r>
              <a:rPr lang="sv-SE" dirty="0"/>
              <a:t>Vi skickar ut nya listor till er för grundladdning.</a:t>
            </a:r>
          </a:p>
          <a:p>
            <a:r>
              <a:rPr lang="sv-SE" dirty="0"/>
              <a:t>Listorna ska innehålla</a:t>
            </a:r>
          </a:p>
          <a:p>
            <a:pPr lvl="1"/>
            <a:r>
              <a:rPr lang="sv-SE" dirty="0"/>
              <a:t>Namn, HSA-id, Användarroll, Yrkesroll, Enhet</a:t>
            </a:r>
          </a:p>
          <a:p>
            <a:pPr lvl="1"/>
            <a:r>
              <a:rPr lang="sv-SE" dirty="0"/>
              <a:t>En rad per användare</a:t>
            </a:r>
          </a:p>
          <a:p>
            <a:pPr lvl="1"/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6352EBB-2792-8C9E-6323-1E6E96BC9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z="900" dirty="0">
                <a:solidFill>
                  <a:schemeClr val="tx1">
                    <a:alpha val="50000"/>
                  </a:schemeClr>
                </a:solidFill>
              </a:rPr>
              <a:t>BEHÖRIGHETER</a:t>
            </a:r>
            <a:r>
              <a:rPr lang="sv-SE" sz="900" dirty="0">
                <a:solidFill>
                  <a:schemeClr val="tx1">
                    <a:alpha val="50000"/>
                  </a:schemeClr>
                </a:solidFill>
                <a:cs typeface="Arial" panose="020B0604020202020204" pitchFamily="34" charset="0"/>
              </a:rPr>
              <a:t>►</a:t>
            </a:r>
            <a:r>
              <a:rPr lang="sv-SE" sz="900" dirty="0">
                <a:solidFill>
                  <a:schemeClr val="tx1">
                    <a:alpha val="50000"/>
                  </a:schemeClr>
                </a:solidFill>
              </a:rPr>
              <a:t> </a:t>
            </a:r>
            <a:r>
              <a:rPr lang="sv-SE" sz="900" dirty="0">
                <a:solidFill>
                  <a:srgbClr val="FF0000">
                    <a:alpha val="50000"/>
                  </a:srgbClr>
                </a:solidFill>
              </a:rPr>
              <a:t>INFÖR PRODUKTIONSSTART</a:t>
            </a:r>
          </a:p>
        </p:txBody>
      </p:sp>
      <p:sp>
        <p:nvSpPr>
          <p:cNvPr id="11" name="Platshållare för innehåll 8">
            <a:extLst>
              <a:ext uri="{FF2B5EF4-FFF2-40B4-BE49-F238E27FC236}">
                <a16:creationId xmlns:a16="http://schemas.microsoft.com/office/drawing/2014/main" id="{45DB5198-12C0-FB7A-AF28-8C6A01EB73AD}"/>
              </a:ext>
            </a:extLst>
          </p:cNvPr>
          <p:cNvSpPr txBox="1">
            <a:spLocks/>
          </p:cNvSpPr>
          <p:nvPr/>
        </p:nvSpPr>
        <p:spPr>
          <a:xfrm>
            <a:off x="626499" y="4232622"/>
            <a:ext cx="10801350" cy="248791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Komplettering av behörigheter kan göras i Behörighetsportalen utsedd beställare</a:t>
            </a:r>
          </a:p>
          <a:p>
            <a:pPr marL="228600" lvl="1">
              <a:spcBef>
                <a:spcPts val="1000"/>
              </a:spcBef>
            </a:pPr>
            <a:r>
              <a:rPr lang="sv-SE" dirty="0"/>
              <a:t>Test att logga in innan produktionsstart planeras</a:t>
            </a:r>
          </a:p>
          <a:p>
            <a:pPr marL="228600" lvl="1">
              <a:spcBef>
                <a:spcPts val="1000"/>
              </a:spcBef>
            </a:pPr>
            <a:r>
              <a:rPr lang="sv-SE" b="1" dirty="0"/>
              <a:t>Kom ihåg att kontrollera att alla användare har ett användarkonto i regionen och giltiga SITHS-kort.</a:t>
            </a:r>
          </a:p>
          <a:p>
            <a:endParaRPr lang="sv-SE" dirty="0"/>
          </a:p>
        </p:txBody>
      </p:sp>
      <p:sp>
        <p:nvSpPr>
          <p:cNvPr id="12" name="Rubrik 7">
            <a:extLst>
              <a:ext uri="{FF2B5EF4-FFF2-40B4-BE49-F238E27FC236}">
                <a16:creationId xmlns:a16="http://schemas.microsoft.com/office/drawing/2014/main" id="{D100452F-1548-38F8-A7CD-77912B8AC1B6}"/>
              </a:ext>
            </a:extLst>
          </p:cNvPr>
          <p:cNvSpPr txBox="1">
            <a:spLocks/>
          </p:cNvSpPr>
          <p:nvPr/>
        </p:nvSpPr>
        <p:spPr>
          <a:xfrm>
            <a:off x="695325" y="3476972"/>
            <a:ext cx="10801350" cy="75565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-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Inför produktionsstart</a:t>
            </a:r>
          </a:p>
        </p:txBody>
      </p:sp>
    </p:spTree>
    <p:extLst>
      <p:ext uri="{BB962C8B-B14F-4D97-AF65-F5344CB8AC3E}">
        <p14:creationId xmlns:p14="http://schemas.microsoft.com/office/powerpoint/2010/main" val="4030905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D02216-73CA-4BAD-32FD-A29F11E6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Frågor och dialog</a:t>
            </a:r>
          </a:p>
        </p:txBody>
      </p:sp>
    </p:spTree>
    <p:extLst>
      <p:ext uri="{BB962C8B-B14F-4D97-AF65-F5344CB8AC3E}">
        <p14:creationId xmlns:p14="http://schemas.microsoft.com/office/powerpoint/2010/main" val="2979031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"/>
          <p:cNvSpPr>
            <a:spLocks noGrp="1"/>
          </p:cNvSpPr>
          <p:nvPr>
            <p:ph type="ctrTitle"/>
          </p:nvPr>
        </p:nvSpPr>
        <p:spPr>
          <a:xfrm>
            <a:off x="1597572" y="1846701"/>
            <a:ext cx="9144000" cy="2306637"/>
          </a:xfrm>
        </p:spPr>
        <p:txBody>
          <a:bodyPr/>
          <a:lstStyle/>
          <a:p>
            <a:r>
              <a:rPr lang="sv-SE" dirty="0"/>
              <a:t>Tack för oss!</a:t>
            </a:r>
          </a:p>
        </p:txBody>
      </p:sp>
    </p:spTree>
    <p:extLst>
      <p:ext uri="{BB962C8B-B14F-4D97-AF65-F5344CB8AC3E}">
        <p14:creationId xmlns:p14="http://schemas.microsoft.com/office/powerpoint/2010/main" val="1446816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Innehåll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Allmänt om behörigheter</a:t>
            </a:r>
          </a:p>
          <a:p>
            <a:pPr lvl="1"/>
            <a:r>
              <a:rPr lang="sv-SE" dirty="0"/>
              <a:t>Begrepp</a:t>
            </a:r>
          </a:p>
          <a:p>
            <a:pPr lvl="1"/>
            <a:r>
              <a:rPr lang="sv-SE" dirty="0"/>
              <a:t>Behörighetstilldelning</a:t>
            </a:r>
          </a:p>
          <a:p>
            <a:pPr lvl="1"/>
            <a:r>
              <a:rPr lang="sv-SE" dirty="0"/>
              <a:t>Roller</a:t>
            </a:r>
          </a:p>
          <a:p>
            <a:r>
              <a:rPr lang="sv-SE" dirty="0"/>
              <a:t>Behörighetsportalen</a:t>
            </a:r>
          </a:p>
          <a:p>
            <a:r>
              <a:rPr lang="sv-SE" dirty="0"/>
              <a:t>Supportvägar</a:t>
            </a:r>
          </a:p>
          <a:p>
            <a:r>
              <a:rPr lang="sv-SE" dirty="0"/>
              <a:t>Inför produktionsstart</a:t>
            </a:r>
          </a:p>
          <a:p>
            <a:r>
              <a:rPr lang="sv-SE" dirty="0"/>
              <a:t>Frågor och dialog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>
                <a:solidFill>
                  <a:schemeClr val="tx1">
                    <a:alpha val="50000"/>
                  </a:schemeClr>
                </a:solidFill>
              </a:rPr>
              <a:t>BEHÖRIGHETER</a:t>
            </a:r>
            <a:r>
              <a:rPr lang="sv-SE" dirty="0">
                <a:solidFill>
                  <a:schemeClr val="tx1">
                    <a:alpha val="50000"/>
                  </a:schemeClr>
                </a:solidFill>
                <a:cs typeface="Arial" panose="020B0604020202020204" pitchFamily="34" charset="0"/>
              </a:rPr>
              <a:t>►</a:t>
            </a:r>
            <a:r>
              <a:rPr lang="sv-SE" dirty="0">
                <a:solidFill>
                  <a:schemeClr val="tx1">
                    <a:alpha val="50000"/>
                  </a:schemeClr>
                </a:solidFill>
              </a:rPr>
              <a:t> </a:t>
            </a:r>
            <a:r>
              <a:rPr lang="sv-SE" dirty="0">
                <a:solidFill>
                  <a:srgbClr val="DB3747"/>
                </a:solidFill>
              </a:rPr>
              <a:t>INNEHÅLL</a:t>
            </a:r>
          </a:p>
        </p:txBody>
      </p:sp>
    </p:spTree>
    <p:extLst>
      <p:ext uri="{BB962C8B-B14F-4D97-AF65-F5344CB8AC3E}">
        <p14:creationId xmlns:p14="http://schemas.microsoft.com/office/powerpoint/2010/main" val="2963521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C3E1297D-9937-23F1-7EB6-366656730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Allmänt om behörigheter</a:t>
            </a:r>
          </a:p>
        </p:txBody>
      </p:sp>
    </p:spTree>
    <p:extLst>
      <p:ext uri="{BB962C8B-B14F-4D97-AF65-F5344CB8AC3E}">
        <p14:creationId xmlns:p14="http://schemas.microsoft.com/office/powerpoint/2010/main" val="1747652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DFE119-E627-614D-36E9-92A30C50F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Begrepp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743C307-CCF0-B6BC-500F-664261C854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1484311"/>
            <a:ext cx="7976727" cy="4824413"/>
          </a:xfrm>
        </p:spPr>
        <p:txBody>
          <a:bodyPr>
            <a:normAutofit/>
          </a:bodyPr>
          <a:lstStyle/>
          <a:p>
            <a:r>
              <a:rPr lang="sv-SE" dirty="0"/>
              <a:t>Användarroll</a:t>
            </a:r>
          </a:p>
          <a:p>
            <a:r>
              <a:rPr lang="sv-SE" dirty="0"/>
              <a:t>Yrkesroll</a:t>
            </a:r>
          </a:p>
          <a:p>
            <a:r>
              <a:rPr lang="sv-SE" dirty="0"/>
              <a:t>Vårdenhet (medicinskt ansvarig enhet)</a:t>
            </a:r>
          </a:p>
          <a:p>
            <a:pPr lvl="1"/>
            <a:r>
              <a:rPr lang="sv-SE" dirty="0"/>
              <a:t>PDL-struktur – tex spärrhantering</a:t>
            </a:r>
          </a:p>
          <a:p>
            <a:pPr lvl="1"/>
            <a:r>
              <a:rPr lang="sv-SE" dirty="0"/>
              <a:t>Behörighet tilldelas på denna nivå</a:t>
            </a:r>
          </a:p>
          <a:p>
            <a:r>
              <a:rPr lang="sv-SE" dirty="0"/>
              <a:t>Vårdande enhet/arbetsenhet</a:t>
            </a:r>
          </a:p>
          <a:p>
            <a:pPr lvl="1"/>
            <a:r>
              <a:rPr lang="sv-SE" dirty="0"/>
              <a:t>Ingående enhet i en vårdenhet</a:t>
            </a:r>
          </a:p>
          <a:p>
            <a:pPr lvl="1"/>
            <a:r>
              <a:rPr lang="sv-SE" dirty="0"/>
              <a:t>Vissa kommuner har inte denna nivå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74CB8FF-04D6-F60B-331A-A94F5D4CB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z="900">
                <a:solidFill>
                  <a:schemeClr val="tx1">
                    <a:alpha val="50000"/>
                  </a:schemeClr>
                </a:solidFill>
              </a:rPr>
              <a:t>BEHÖRIGHETER</a:t>
            </a:r>
            <a:r>
              <a:rPr lang="sv-SE" sz="900">
                <a:solidFill>
                  <a:schemeClr val="tx1">
                    <a:alpha val="50000"/>
                  </a:schemeClr>
                </a:solidFill>
                <a:cs typeface="Arial" panose="020B0604020202020204" pitchFamily="34" charset="0"/>
              </a:rPr>
              <a:t>►</a:t>
            </a:r>
            <a:r>
              <a:rPr lang="sv-SE" sz="900">
                <a:solidFill>
                  <a:schemeClr val="tx1">
                    <a:alpha val="50000"/>
                  </a:schemeClr>
                </a:solidFill>
              </a:rPr>
              <a:t> </a:t>
            </a:r>
            <a:r>
              <a:rPr lang="sv-SE" sz="900">
                <a:solidFill>
                  <a:srgbClr val="DB3747"/>
                </a:solidFill>
              </a:rPr>
              <a:t>ALLMÄNT OM BEHÖRIGHETER</a:t>
            </a:r>
            <a:endParaRPr lang="sv-SE" sz="900" dirty="0">
              <a:solidFill>
                <a:srgbClr val="DB3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669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995333-8ABC-9EFA-486C-EE9AC0B1B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Användarroll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C97853F-FFA5-507A-25E0-FC69FF1682C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Användarroll = behörighetsprofil i Cosmic</a:t>
            </a:r>
          </a:p>
          <a:p>
            <a:r>
              <a:rPr lang="sv-SE" dirty="0"/>
              <a:t>Sussagemensamma - Framtagna av Sussa vårdstöd/Ramverk </a:t>
            </a:r>
          </a:p>
          <a:p>
            <a:r>
              <a:rPr lang="sv-SE" dirty="0"/>
              <a:t>Kopplade till så kallade yrkesneutrala behörighetsprofiler </a:t>
            </a:r>
          </a:p>
          <a:p>
            <a:pPr lvl="1"/>
            <a:r>
              <a:rPr lang="sv-SE" dirty="0"/>
              <a:t>Olika användarroller kan ha samma behörighet</a:t>
            </a:r>
          </a:p>
          <a:p>
            <a:r>
              <a:rPr lang="sv-SE" dirty="0"/>
              <a:t>Användarrollen gäller per vårdenhet</a:t>
            </a:r>
          </a:p>
          <a:p>
            <a:pPr lvl="1"/>
            <a:r>
              <a:rPr lang="sv-SE" dirty="0"/>
              <a:t>Användaren kan behöva tillgång till flera enheter med samma roll</a:t>
            </a:r>
          </a:p>
          <a:p>
            <a:r>
              <a:rPr lang="sv-SE" dirty="0"/>
              <a:t>Kan ha flera användarroller tex enhetschef och HSL-personal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F3D3825-90C7-3AA5-AFF4-A817F56A1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z="900" dirty="0">
                <a:solidFill>
                  <a:schemeClr val="tx1">
                    <a:alpha val="50000"/>
                  </a:schemeClr>
                </a:solidFill>
              </a:rPr>
              <a:t>BEHÖRIGHETER</a:t>
            </a:r>
            <a:r>
              <a:rPr lang="sv-SE" sz="900" dirty="0">
                <a:solidFill>
                  <a:schemeClr val="tx1">
                    <a:alpha val="50000"/>
                  </a:schemeClr>
                </a:solidFill>
                <a:cs typeface="Arial" panose="020B0604020202020204" pitchFamily="34" charset="0"/>
              </a:rPr>
              <a:t>►</a:t>
            </a:r>
            <a:r>
              <a:rPr lang="sv-SE" sz="900" dirty="0">
                <a:solidFill>
                  <a:schemeClr val="tx1">
                    <a:alpha val="50000"/>
                  </a:schemeClr>
                </a:solidFill>
              </a:rPr>
              <a:t> </a:t>
            </a:r>
            <a:r>
              <a:rPr lang="sv-SE" sz="900" dirty="0">
                <a:solidFill>
                  <a:srgbClr val="DB3747"/>
                </a:solidFill>
              </a:rPr>
              <a:t>ALLMÄNT OM BEHÖRIGHETER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D423A10-C4B9-C0D8-1172-651BF2AED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0005" y="2794024"/>
            <a:ext cx="4369461" cy="2161382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B0907E7F-671F-909A-E8AE-CD5B639201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7142" y="1432533"/>
            <a:ext cx="1933575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155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B8F213-BF15-E846-AD54-0ADD318E3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Användarroller för kommunanvändare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6040F5-2095-9F71-A0C2-6FE517ADD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484311"/>
            <a:ext cx="8900960" cy="1475199"/>
          </a:xfrm>
        </p:spPr>
        <p:txBody>
          <a:bodyPr/>
          <a:lstStyle/>
          <a:p>
            <a:r>
              <a:rPr lang="sv-SE" dirty="0"/>
              <a:t>VIKTIGT – användarrollen måste matcha uppdraget, man får inte ha för vida behörigheter</a:t>
            </a:r>
          </a:p>
          <a:p>
            <a:r>
              <a:rPr lang="sv-SE" dirty="0"/>
              <a:t>Behörighetsdokument 4.8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417DBD1-B787-5C19-0E27-CC771092C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z="900" dirty="0">
                <a:solidFill>
                  <a:schemeClr val="tx1">
                    <a:alpha val="50000"/>
                  </a:schemeClr>
                </a:solidFill>
              </a:rPr>
              <a:t>BEHÖRIGHETER</a:t>
            </a:r>
            <a:r>
              <a:rPr lang="sv-SE" sz="900" dirty="0">
                <a:solidFill>
                  <a:schemeClr val="tx1">
                    <a:alpha val="50000"/>
                  </a:schemeClr>
                </a:solidFill>
                <a:cs typeface="Arial" panose="020B0604020202020204" pitchFamily="34" charset="0"/>
              </a:rPr>
              <a:t>►</a:t>
            </a:r>
            <a:r>
              <a:rPr lang="sv-SE" sz="900" dirty="0">
                <a:solidFill>
                  <a:schemeClr val="tx1">
                    <a:alpha val="50000"/>
                  </a:schemeClr>
                </a:solidFill>
              </a:rPr>
              <a:t> </a:t>
            </a:r>
            <a:r>
              <a:rPr lang="sv-SE" sz="900" dirty="0">
                <a:solidFill>
                  <a:srgbClr val="DB3747"/>
                </a:solidFill>
              </a:rPr>
              <a:t>ALLMÄNT OM BEHÖRIGHETER</a:t>
            </a: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13C562E9-2284-3419-8759-1DD0D4728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432503"/>
              </p:ext>
            </p:extLst>
          </p:nvPr>
        </p:nvGraphicFramePr>
        <p:xfrm>
          <a:off x="469181" y="2848896"/>
          <a:ext cx="10542948" cy="34635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9389">
                  <a:extLst>
                    <a:ext uri="{9D8B030D-6E8A-4147-A177-3AD203B41FA5}">
                      <a16:colId xmlns:a16="http://schemas.microsoft.com/office/drawing/2014/main" val="2182415488"/>
                    </a:ext>
                  </a:extLst>
                </a:gridCol>
                <a:gridCol w="3623840">
                  <a:extLst>
                    <a:ext uri="{9D8B030D-6E8A-4147-A177-3AD203B41FA5}">
                      <a16:colId xmlns:a16="http://schemas.microsoft.com/office/drawing/2014/main" val="2610668765"/>
                    </a:ext>
                  </a:extLst>
                </a:gridCol>
                <a:gridCol w="3789719">
                  <a:extLst>
                    <a:ext uri="{9D8B030D-6E8A-4147-A177-3AD203B41FA5}">
                      <a16:colId xmlns:a16="http://schemas.microsoft.com/office/drawing/2014/main" val="4165523204"/>
                    </a:ext>
                  </a:extLst>
                </a:gridCol>
              </a:tblGrid>
              <a:tr h="263108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0" u="none" strike="noStrike">
                          <a:effectLst/>
                        </a:rPr>
                        <a:t>Yrkesneutral behörighetsprofil</a:t>
                      </a:r>
                      <a:endParaRPr lang="sv-SE" sz="1600" b="0" i="0" u="none" strike="noStrike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0" u="none" strike="noStrike">
                          <a:effectLst/>
                        </a:rPr>
                        <a:t>Vilka Användarroller ingår</a:t>
                      </a:r>
                      <a:endParaRPr lang="sv-SE" sz="1600" b="0" i="0" u="none" strike="noStrike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0" u="none" strike="noStrike" dirty="0">
                          <a:effectLst/>
                        </a:rPr>
                        <a:t>Kort vad profilen ger behörighet till</a:t>
                      </a:r>
                      <a:endParaRPr lang="sv-SE" sz="1600" b="0" i="0" u="none" strike="noStrike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289090"/>
                  </a:ext>
                </a:extLst>
              </a:tr>
              <a:tr h="194895">
                <a:tc rowSpan="4">
                  <a:txBody>
                    <a:bodyPr/>
                    <a:lstStyle/>
                    <a:p>
                      <a:pPr algn="l" fontAlgn="ctr"/>
                      <a:r>
                        <a:rPr lang="sv-SE" sz="1400" u="none" strike="noStrike" dirty="0">
                          <a:effectLst/>
                        </a:rPr>
                        <a:t>4.8.1 Kommunanvändare + journal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u="none" strike="noStrike" dirty="0">
                          <a:effectLst/>
                        </a:rPr>
                        <a:t>Specialistläkare, skolhälsovård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sv-SE" sz="1400" u="none" strike="noStrike">
                          <a:effectLst/>
                        </a:rPr>
                        <a:t>Skriv och läsbehörighet i Link. Läsbehörighet till utvalda journalanteckningar kopplade till Link och se patienters vårdåtagande. Läkemedelslistan kommer man endast se efter att vårdtillfället är avslutat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2427955"/>
                  </a:ext>
                </a:extLst>
              </a:tr>
              <a:tr h="194895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u="none" strike="noStrike">
                          <a:effectLst/>
                        </a:rPr>
                        <a:t>Skolsköterska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034991"/>
                  </a:ext>
                </a:extLst>
              </a:tr>
              <a:tr h="194895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u="none" strike="noStrike">
                          <a:effectLst/>
                        </a:rPr>
                        <a:t>HSL-personal, kommun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065750"/>
                  </a:ext>
                </a:extLst>
              </a:tr>
              <a:tr h="204640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u="none" strike="noStrike">
                          <a:effectLst/>
                        </a:rPr>
                        <a:t>Specialistsjuksköterska, kommun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053087"/>
                  </a:ext>
                </a:extLst>
              </a:tr>
              <a:tr h="194895">
                <a:tc rowSpan="7">
                  <a:txBody>
                    <a:bodyPr/>
                    <a:lstStyle/>
                    <a:p>
                      <a:pPr algn="l" fontAlgn="ctr"/>
                      <a:r>
                        <a:rPr lang="sv-SE" sz="1400" u="none" strike="noStrike">
                          <a:effectLst/>
                        </a:rPr>
                        <a:t>4.8.2 Kommunanvändare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u="none" strike="noStrike">
                          <a:effectLst/>
                        </a:rPr>
                        <a:t>Enhetschef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l" fontAlgn="ctr"/>
                      <a:r>
                        <a:rPr lang="sv-SE" sz="1400" u="none" strike="noStrike" dirty="0">
                          <a:effectLst/>
                        </a:rPr>
                        <a:t>Skriv och läsbehörighet i Link. Läsbehörighet till utvalda journalanteckningar kopplade till Link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59697832"/>
                  </a:ext>
                </a:extLst>
              </a:tr>
              <a:tr h="194895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u="none" strike="noStrike">
                          <a:effectLst/>
                        </a:rPr>
                        <a:t>LSS-Handläggare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504194"/>
                  </a:ext>
                </a:extLst>
              </a:tr>
              <a:tr h="194895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u="none" strike="noStrike" dirty="0">
                          <a:effectLst/>
                        </a:rPr>
                        <a:t>Specialpedagog, kommun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733243"/>
                  </a:ext>
                </a:extLst>
              </a:tr>
              <a:tr h="194895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u="none" strike="noStrike">
                          <a:effectLst/>
                        </a:rPr>
                        <a:t>Samordnare, kommun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461084"/>
                  </a:ext>
                </a:extLst>
              </a:tr>
              <a:tr h="194895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u="none" strike="noStrike">
                          <a:effectLst/>
                        </a:rPr>
                        <a:t>SOL-personal, kommun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954734"/>
                  </a:ext>
                </a:extLst>
              </a:tr>
              <a:tr h="194895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u="none" strike="noStrike">
                          <a:effectLst/>
                        </a:rPr>
                        <a:t>Rektor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717528"/>
                  </a:ext>
                </a:extLst>
              </a:tr>
              <a:tr h="204640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u="none" strike="noStrike">
                          <a:effectLst/>
                        </a:rPr>
                        <a:t>Socialsekreterare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119711"/>
                  </a:ext>
                </a:extLst>
              </a:tr>
              <a:tr h="584685"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u="none" strike="noStrike">
                          <a:effectLst/>
                        </a:rPr>
                        <a:t>4.8.2.1 Kommunanvändare - Egenvårdsbedömning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1" u="none" strike="noStrike" dirty="0">
                          <a:effectLst/>
                        </a:rPr>
                        <a:t>Biståndshandläggare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u="none" strike="noStrike" dirty="0">
                          <a:effectLst/>
                        </a:rPr>
                        <a:t>Skriv och läsbehörighet i Link. Läsbehörighet till utvalda journalanteckningar kopplade till Link samt behörighet till Egenvårdsbedömning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58608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4963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96A18B-9DBC-1535-D8F6-75DFEB204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8663"/>
            <a:ext cx="6480000" cy="755650"/>
          </a:xfrm>
        </p:spPr>
        <p:txBody>
          <a:bodyPr anchor="t">
            <a:normAutofit/>
          </a:bodyPr>
          <a:lstStyle/>
          <a:p>
            <a:r>
              <a:rPr lang="sv-SE" dirty="0"/>
              <a:t>Yrkesroll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EACD3E7-42D3-8394-8F6A-116A94D60B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484312"/>
            <a:ext cx="6480000" cy="4824413"/>
          </a:xfrm>
        </p:spPr>
        <p:txBody>
          <a:bodyPr>
            <a:normAutofit/>
          </a:bodyPr>
          <a:lstStyle/>
          <a:p>
            <a:r>
              <a:rPr lang="sv-SE" dirty="0"/>
              <a:t>Lista framtagen av Sussa vårdstöd/Hälsoinformatik och </a:t>
            </a:r>
            <a:r>
              <a:rPr lang="sv-SE" dirty="0" err="1"/>
              <a:t>Cambio</a:t>
            </a:r>
            <a:endParaRPr lang="sv-SE" dirty="0"/>
          </a:p>
          <a:p>
            <a:pPr lvl="1"/>
            <a:r>
              <a:rPr lang="sv-SE" dirty="0"/>
              <a:t>Kommer att uppdateras med yrkesroller för kommunanvändare</a:t>
            </a:r>
          </a:p>
          <a:p>
            <a:r>
              <a:rPr lang="sv-SE" dirty="0"/>
              <a:t>Tilldelas via Behörighetsportalen</a:t>
            </a:r>
          </a:p>
          <a:p>
            <a:r>
              <a:rPr lang="sv-SE" dirty="0"/>
              <a:t>Används för utdata</a:t>
            </a:r>
          </a:p>
          <a:p>
            <a:r>
              <a:rPr lang="sv-SE" dirty="0"/>
              <a:t>Används för vissa urval i Cosmic</a:t>
            </a:r>
          </a:p>
          <a:p>
            <a:r>
              <a:rPr lang="sv-SE" dirty="0"/>
              <a:t>Användaren kan endast ha en yrkesroll</a:t>
            </a:r>
          </a:p>
          <a:p>
            <a:pPr lvl="1"/>
            <a:r>
              <a:rPr lang="sv-SE" dirty="0"/>
              <a:t>Viktigt att yrkesrollen är korrekt</a:t>
            </a:r>
          </a:p>
          <a:p>
            <a:pPr lvl="1"/>
            <a:r>
              <a:rPr lang="sv-SE" dirty="0"/>
              <a:t>”Det man jobbar som”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9" name="Platshållare för bild 8" descr="En bild som visar klädsel, person, vägg, Människoansikte&#10;&#10;AI-genererat innehåll kan vara felaktigt.">
            <a:extLst>
              <a:ext uri="{FF2B5EF4-FFF2-40B4-BE49-F238E27FC236}">
                <a16:creationId xmlns:a16="http://schemas.microsoft.com/office/drawing/2014/main" id="{40458D3B-EC23-CBE7-A8AF-89CEC325679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alphaModFix amt="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6" r="31044" b="-2"/>
          <a:stretch/>
        </p:blipFill>
        <p:spPr>
          <a:xfrm>
            <a:off x="7535863" y="0"/>
            <a:ext cx="4656137" cy="6858000"/>
          </a:xfr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C0C3CF-BE1F-4CC0-7AA7-1FCAD9F9D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278514"/>
            <a:ext cx="6497955" cy="253114"/>
          </a:xfrm>
        </p:spPr>
        <p:txBody>
          <a:bodyPr wrap="none" anchor="t">
            <a:normAutofit/>
          </a:bodyPr>
          <a:lstStyle/>
          <a:p>
            <a:r>
              <a:rPr lang="sv-SE" sz="900" dirty="0">
                <a:solidFill>
                  <a:schemeClr val="tx1">
                    <a:alpha val="50000"/>
                  </a:schemeClr>
                </a:solidFill>
              </a:rPr>
              <a:t>BEHÖRIGHETER</a:t>
            </a:r>
            <a:r>
              <a:rPr lang="sv-SE" sz="900" dirty="0">
                <a:solidFill>
                  <a:schemeClr val="tx1">
                    <a:alpha val="50000"/>
                  </a:schemeClr>
                </a:solidFill>
                <a:cs typeface="Arial" panose="020B0604020202020204" pitchFamily="34" charset="0"/>
              </a:rPr>
              <a:t>►</a:t>
            </a:r>
            <a:r>
              <a:rPr lang="sv-SE" sz="900" dirty="0">
                <a:solidFill>
                  <a:schemeClr val="tx1">
                    <a:alpha val="50000"/>
                  </a:schemeClr>
                </a:solidFill>
              </a:rPr>
              <a:t> </a:t>
            </a:r>
            <a:r>
              <a:rPr lang="sv-SE" sz="900" dirty="0">
                <a:solidFill>
                  <a:srgbClr val="DB3747"/>
                </a:solidFill>
              </a:rPr>
              <a:t>ALLMÄNT OM BEHÖRIGHETER</a:t>
            </a:r>
          </a:p>
        </p:txBody>
      </p:sp>
    </p:spTree>
    <p:extLst>
      <p:ext uri="{BB962C8B-B14F-4D97-AF65-F5344CB8AC3E}">
        <p14:creationId xmlns:p14="http://schemas.microsoft.com/office/powerpoint/2010/main" val="3335365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Behörighetsportalen</a:t>
            </a:r>
          </a:p>
        </p:txBody>
      </p:sp>
    </p:spTree>
    <p:extLst>
      <p:ext uri="{BB962C8B-B14F-4D97-AF65-F5344CB8AC3E}">
        <p14:creationId xmlns:p14="http://schemas.microsoft.com/office/powerpoint/2010/main" val="2373606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F1F3F7-BBC8-818C-9B52-4C0240E94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8663"/>
            <a:ext cx="6480000" cy="755650"/>
          </a:xfrm>
        </p:spPr>
        <p:txBody>
          <a:bodyPr anchor="t">
            <a:normAutofit/>
          </a:bodyPr>
          <a:lstStyle/>
          <a:p>
            <a:r>
              <a:rPr lang="sv-SE" dirty="0"/>
              <a:t>Behörighetstilldelning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80C667A-5160-4794-C8AD-C2CB72D87E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7560" y="1484313"/>
            <a:ext cx="6480000" cy="4824413"/>
          </a:xfrm>
        </p:spPr>
        <p:txBody>
          <a:bodyPr>
            <a:normAutofit/>
          </a:bodyPr>
          <a:lstStyle/>
          <a:p>
            <a:r>
              <a:rPr lang="sv-SE" dirty="0"/>
              <a:t>Verksamhetens ansvar</a:t>
            </a:r>
          </a:p>
          <a:p>
            <a:r>
              <a:rPr lang="sv-SE" dirty="0"/>
              <a:t>Tilldelas i Behörighetsportalen av utsedda beställare</a:t>
            </a:r>
          </a:p>
          <a:p>
            <a:r>
              <a:rPr lang="sv-SE" dirty="0"/>
              <a:t>Tilldelas på vårdenhetsnivå/medicinskt ansvarig enhet </a:t>
            </a:r>
          </a:p>
          <a:p>
            <a:pPr lvl="1"/>
            <a:r>
              <a:rPr lang="sv-SE" dirty="0"/>
              <a:t>Det går ej att tilldela behörighet på enskilda enheter</a:t>
            </a:r>
          </a:p>
          <a:p>
            <a:pPr marL="228600" lvl="1">
              <a:spcBef>
                <a:spcPts val="1000"/>
              </a:spcBef>
            </a:pPr>
            <a:r>
              <a:rPr lang="sv-SE" dirty="0"/>
              <a:t>Självbetjäningsportalen finns kvar för beställning av användarkonto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7402207-717D-3151-1370-313240C3CD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191" r="28502" b="1"/>
          <a:stretch/>
        </p:blipFill>
        <p:spPr>
          <a:xfrm>
            <a:off x="7535862" y="1"/>
            <a:ext cx="4656137" cy="6858000"/>
          </a:xfrm>
          <a:prstGeom prst="rect">
            <a:avLst/>
          </a:prstGeom>
          <a:noFill/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FE043E0-E2D3-B020-504F-17D17316E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278514"/>
            <a:ext cx="6497955" cy="253114"/>
          </a:xfrm>
        </p:spPr>
        <p:txBody>
          <a:bodyPr wrap="none" anchor="t">
            <a:normAutofit/>
          </a:bodyPr>
          <a:lstStyle/>
          <a:p>
            <a:r>
              <a:rPr lang="sv-SE" sz="900" dirty="0">
                <a:solidFill>
                  <a:schemeClr val="tx1">
                    <a:alpha val="50000"/>
                  </a:schemeClr>
                </a:solidFill>
              </a:rPr>
              <a:t>BEHÖRIGHETER</a:t>
            </a:r>
            <a:r>
              <a:rPr lang="sv-SE" sz="900" dirty="0">
                <a:solidFill>
                  <a:schemeClr val="tx1">
                    <a:alpha val="50000"/>
                  </a:schemeClr>
                </a:solidFill>
                <a:cs typeface="Arial" panose="020B0604020202020204" pitchFamily="34" charset="0"/>
              </a:rPr>
              <a:t>►</a:t>
            </a:r>
            <a:r>
              <a:rPr lang="sv-SE" sz="900" dirty="0">
                <a:solidFill>
                  <a:schemeClr val="tx1">
                    <a:alpha val="50000"/>
                  </a:schemeClr>
                </a:solidFill>
              </a:rPr>
              <a:t> </a:t>
            </a:r>
            <a:r>
              <a:rPr lang="sv-SE" sz="900" dirty="0">
                <a:solidFill>
                  <a:srgbClr val="DB3747"/>
                </a:solidFill>
              </a:rPr>
              <a:t>ALLMÄNT OM BEHÖRIGHETER</a:t>
            </a:r>
          </a:p>
        </p:txBody>
      </p:sp>
    </p:spTree>
    <p:extLst>
      <p:ext uri="{BB962C8B-B14F-4D97-AF65-F5344CB8AC3E}">
        <p14:creationId xmlns:p14="http://schemas.microsoft.com/office/powerpoint/2010/main" val="3594940931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 - Röd">
  <a:themeElements>
    <a:clrScheme name="RD23">
      <a:dk1>
        <a:sysClr val="windowText" lastClr="000000"/>
      </a:dk1>
      <a:lt1>
        <a:sysClr val="window" lastClr="FFFFFF"/>
      </a:lt1>
      <a:dk2>
        <a:srgbClr val="595959"/>
      </a:dk2>
      <a:lt2>
        <a:srgbClr val="FBDCE2"/>
      </a:lt2>
      <a:accent1>
        <a:srgbClr val="DB3747"/>
      </a:accent1>
      <a:accent2>
        <a:srgbClr val="168DAF"/>
      </a:accent2>
      <a:accent3>
        <a:srgbClr val="178572"/>
      </a:accent3>
      <a:accent4>
        <a:srgbClr val="FED379"/>
      </a:accent4>
      <a:accent5>
        <a:srgbClr val="F4A9B6"/>
      </a:accent5>
      <a:accent6>
        <a:srgbClr val="93D3E5"/>
      </a:accent6>
      <a:hlink>
        <a:srgbClr val="03577B"/>
      </a:hlink>
      <a:folHlink>
        <a:srgbClr val="03577B"/>
      </a:folHlink>
    </a:clrScheme>
    <a:fontScheme name="RD2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97A4DA18E88F74CB214C7B40DC6BE23" ma:contentTypeVersion="3" ma:contentTypeDescription="Skapa ett nytt dokument." ma:contentTypeScope="" ma:versionID="fcdb513510e848dc32e53964d17388c5">
  <xsd:schema xmlns:xsd="http://www.w3.org/2001/XMLSchema" xmlns:xs="http://www.w3.org/2001/XMLSchema" xmlns:p="http://schemas.microsoft.com/office/2006/metadata/properties" xmlns:ns2="d78cd3e9-61e5-477d-81e3-a174355c7f39" targetNamespace="http://schemas.microsoft.com/office/2006/metadata/properties" ma:root="true" ma:fieldsID="272351bd921039633de60edc2d88a7cd" ns2:_="">
    <xsd:import namespace="d78cd3e9-61e5-477d-81e3-a174355c7f3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8cd3e9-61e5-477d-81e3-a174355c7f3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7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DB1B09-6714-432C-9F54-5A53E08058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8cd3e9-61e5-477d-81e3-a174355c7f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C8780B-3F8C-40A4-A45D-1529D097AC8B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d78cd3e9-61e5-477d-81e3-a174355c7f3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B92BFF9-82BB-445E-BE1D-BE3D555199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23857</TotalTime>
  <Words>556</Words>
  <Application>Microsoft Office PowerPoint</Application>
  <PresentationFormat>Bredbild</PresentationFormat>
  <Paragraphs>121</Paragraphs>
  <Slides>18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2" baseType="lpstr">
      <vt:lpstr>Arial</vt:lpstr>
      <vt:lpstr>Arial Black</vt:lpstr>
      <vt:lpstr>Calibri</vt:lpstr>
      <vt:lpstr>Standard - Röd</vt:lpstr>
      <vt:lpstr>Tema: Behörigheter</vt:lpstr>
      <vt:lpstr>Innehåll</vt:lpstr>
      <vt:lpstr>Allmänt om behörigheter</vt:lpstr>
      <vt:lpstr>Begrepp</vt:lpstr>
      <vt:lpstr>Användarroll</vt:lpstr>
      <vt:lpstr>Användarroller för kommunanvändare</vt:lpstr>
      <vt:lpstr>Yrkesroll</vt:lpstr>
      <vt:lpstr>Behörighetsportalen</vt:lpstr>
      <vt:lpstr>Behörighetstilldelning</vt:lpstr>
      <vt:lpstr>Nytt verktyg för att beställa behörigheter i Cosmic</vt:lpstr>
      <vt:lpstr>Beställningsflöde</vt:lpstr>
      <vt:lpstr>Vilka har åtkomst och kan beställa</vt:lpstr>
      <vt:lpstr>Supportvägar</vt:lpstr>
      <vt:lpstr>Supportvägar</vt:lpstr>
      <vt:lpstr>Inför produktionsstart</vt:lpstr>
      <vt:lpstr>Grundladdning av användare</vt:lpstr>
      <vt:lpstr>Frågor och dialog</vt:lpstr>
      <vt:lpstr>Tack för oss!</vt:lpstr>
    </vt:vector>
  </TitlesOfParts>
  <Company>Landstinget Dalarna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 Dalarna - Standard Powerpointmall</dc:title>
  <dc:creator>Jansson Markus /Central förvaltning Kommunikationsenhet /Falun</dc:creator>
  <cp:lastModifiedBy>Samilda Monica /Digital psykologisk behandling Dalarna /Dalarna</cp:lastModifiedBy>
  <cp:revision>180</cp:revision>
  <dcterms:created xsi:type="dcterms:W3CDTF">2023-03-22T13:06:26Z</dcterms:created>
  <dcterms:modified xsi:type="dcterms:W3CDTF">2025-10-07T04:27:11Z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0x010100C97A4DA18E88F74CB214C7B40DC6BE23</vt:lpwstr>
  </property>
  <property fmtid="{D5CDD505-2E9C-101B-9397-08002B2CF9AE}" pid="3" name="d35d67994db9475aa58636ebfce59533">
    <vt:lpwstr>sv - svenska|fc4bf42e-8ca5-492e-bdac-5e5e0115cfa8</vt:lpwstr>
  </property>
  <property fmtid="{D5CDD505-2E9C-101B-9397-08002B2CF9AE}" pid="4" name="TaxCatchAll">
    <vt:lpwstr>1;#sv - svenska</vt:lpwstr>
  </property>
  <property fmtid="{D5CDD505-2E9C-101B-9397-08002B2CF9AE}" pid="5" name="_dlc_DocIdItemGuid">
    <vt:lpwstr>606d0511-76fd-4c7a-ae94-5b4879eee71d</vt:lpwstr>
  </property>
  <property fmtid="{D5CDD505-2E9C-101B-9397-08002B2CF9AE}" pid="6" name="LD_GallerForVerksamhet">
    <vt:lpwstr>3;#LD|30ac7822-68c2-42d2-8d58-accf1e3539f2</vt:lpwstr>
  </property>
  <property fmtid="{D5CDD505-2E9C-101B-9397-08002B2CF9AE}" pid="7" name="LD_Process">
    <vt:lpwstr/>
  </property>
  <property fmtid="{D5CDD505-2E9C-101B-9397-08002B2CF9AE}" pid="8" name="LD_Nyckelord">
    <vt:lpwstr>31;#mall|53b30309-b039-45d6-8033-f182646ac39a;#54;#grafisk produktion|b8397e3e-bea1-44b5-bb19-b68d199fc022;#141;#power point|ac085ffe-8bcc-4f06-b694-c37579bb604e</vt:lpwstr>
  </property>
  <property fmtid="{D5CDD505-2E9C-101B-9397-08002B2CF9AE}" pid="9" name="LD_Dokumentsamling">
    <vt:lpwstr>122;#Grafisk produktion|916142d0-87d5-45a4-88e1-e3b297b5d7f3</vt:lpwstr>
  </property>
  <property fmtid="{D5CDD505-2E9C-101B-9397-08002B2CF9AE}" pid="10" name="LD_Dokumenttyp">
    <vt:lpwstr>11;#Standarddokument|4d12e0b9-1967-41ec-b4ec-5579d11176b8</vt:lpwstr>
  </property>
  <property fmtid="{D5CDD505-2E9C-101B-9397-08002B2CF9AE}" pid="11" name="LD_Ledningssytem">
    <vt:lpwstr/>
  </property>
  <property fmtid="{D5CDD505-2E9C-101B-9397-08002B2CF9AE}" pid="12" name="Granskning">
    <vt:lpwstr/>
  </property>
  <property fmtid="{D5CDD505-2E9C-101B-9397-08002B2CF9AE}" pid="13" name="LD_Sprak">
    <vt:lpwstr>1;#sv - svenska|fc4bf42e-8ca5-492e-bdac-5e5e0115cfa8</vt:lpwstr>
  </property>
</Properties>
</file>