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Lst>
  <p:notesMasterIdLst>
    <p:notesMasterId r:id="rId42"/>
  </p:notesMasterIdLst>
  <p:handoutMasterIdLst>
    <p:handoutMasterId r:id="rId43"/>
  </p:handoutMasterIdLst>
  <p:sldIdLst>
    <p:sldId id="2142533116" r:id="rId6"/>
    <p:sldId id="2142533511" r:id="rId7"/>
    <p:sldId id="2142533497" r:id="rId8"/>
    <p:sldId id="2142533490" r:id="rId9"/>
    <p:sldId id="2142533118" r:id="rId10"/>
    <p:sldId id="2142533494" r:id="rId11"/>
    <p:sldId id="2142533495" r:id="rId12"/>
    <p:sldId id="2142533496" r:id="rId13"/>
    <p:sldId id="2142533505" r:id="rId14"/>
    <p:sldId id="2142533477" r:id="rId15"/>
    <p:sldId id="262" r:id="rId16"/>
    <p:sldId id="2142533489" r:id="rId17"/>
    <p:sldId id="2142533517" r:id="rId18"/>
    <p:sldId id="2142533453" r:id="rId19"/>
    <p:sldId id="2142533468" r:id="rId20"/>
    <p:sldId id="2142533498" r:id="rId21"/>
    <p:sldId id="2142533486" r:id="rId22"/>
    <p:sldId id="2142533507" r:id="rId23"/>
    <p:sldId id="2142533501" r:id="rId24"/>
    <p:sldId id="2142533476" r:id="rId25"/>
    <p:sldId id="2142533480" r:id="rId26"/>
    <p:sldId id="2142533512" r:id="rId27"/>
    <p:sldId id="2142533499" r:id="rId28"/>
    <p:sldId id="2142533518" r:id="rId29"/>
    <p:sldId id="2142533519" r:id="rId30"/>
    <p:sldId id="2142533516" r:id="rId31"/>
    <p:sldId id="2142533515" r:id="rId32"/>
    <p:sldId id="2142533514" r:id="rId33"/>
    <p:sldId id="2142533487" r:id="rId34"/>
    <p:sldId id="2142533488" r:id="rId35"/>
    <p:sldId id="2142533508" r:id="rId36"/>
    <p:sldId id="2142533509" r:id="rId37"/>
    <p:sldId id="2142533504" r:id="rId38"/>
    <p:sldId id="2142533510" r:id="rId39"/>
    <p:sldId id="2142533462" r:id="rId40"/>
    <p:sldId id="2142533484" r:id="rId41"/>
  </p:sldIdLst>
  <p:sldSz cx="12192000" cy="6858000"/>
  <p:notesSz cx="9926638"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CA4EA47-8ABD-4483-ABD0-2F1747D603ED}">
          <p14:sldIdLst>
            <p14:sldId id="2142533116"/>
            <p14:sldId id="2142533511"/>
            <p14:sldId id="2142533497"/>
            <p14:sldId id="2142533490"/>
            <p14:sldId id="2142533118"/>
            <p14:sldId id="2142533494"/>
            <p14:sldId id="2142533495"/>
            <p14:sldId id="2142533496"/>
            <p14:sldId id="2142533505"/>
            <p14:sldId id="2142533477"/>
            <p14:sldId id="262"/>
            <p14:sldId id="2142533489"/>
            <p14:sldId id="2142533517"/>
            <p14:sldId id="2142533453"/>
            <p14:sldId id="2142533468"/>
            <p14:sldId id="2142533498"/>
            <p14:sldId id="2142533486"/>
            <p14:sldId id="2142533507"/>
            <p14:sldId id="2142533501"/>
            <p14:sldId id="2142533476"/>
            <p14:sldId id="2142533480"/>
            <p14:sldId id="2142533512"/>
            <p14:sldId id="2142533499"/>
            <p14:sldId id="2142533518"/>
            <p14:sldId id="2142533519"/>
            <p14:sldId id="2142533516"/>
            <p14:sldId id="2142533515"/>
            <p14:sldId id="2142533514"/>
            <p14:sldId id="2142533487"/>
            <p14:sldId id="2142533488"/>
            <p14:sldId id="2142533508"/>
            <p14:sldId id="2142533509"/>
            <p14:sldId id="2142533504"/>
            <p14:sldId id="2142533510"/>
            <p14:sldId id="2142533462"/>
            <p14:sldId id="21425334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0001"/>
    <a:srgbClr val="FF8F8F"/>
    <a:srgbClr val="FFE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61683" autoAdjust="0"/>
  </p:normalViewPr>
  <p:slideViewPr>
    <p:cSldViewPr snapToGrid="0" snapToObjects="1" showGuides="1">
      <p:cViewPr varScale="1">
        <p:scale>
          <a:sx n="64" d="100"/>
          <a:sy n="64" d="100"/>
        </p:scale>
        <p:origin x="1650" y="7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13" d="100"/>
          <a:sy n="113" d="100"/>
        </p:scale>
        <p:origin x="4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8FA0029-0D00-A675-5452-C685281A00EA}"/>
              </a:ext>
            </a:extLst>
          </p:cNvPr>
          <p:cNvSpPr>
            <a:spLocks noGrp="1"/>
          </p:cNvSpPr>
          <p:nvPr>
            <p:ph type="hdr" sz="quarter"/>
          </p:nvPr>
        </p:nvSpPr>
        <p:spPr>
          <a:xfrm>
            <a:off x="0" y="0"/>
            <a:ext cx="4301543" cy="2443446"/>
          </a:xfrm>
          <a:prstGeom prst="rect">
            <a:avLst/>
          </a:prstGeom>
        </p:spPr>
        <p:txBody>
          <a:bodyPr vert="horz" lIns="188001" tIns="94000" rIns="188001" bIns="94000" rtlCol="0"/>
          <a:lstStyle>
            <a:lvl1pPr algn="l">
              <a:defRPr sz="2500"/>
            </a:lvl1pPr>
          </a:lstStyle>
          <a:p>
            <a:endParaRPr lang="sv-SE"/>
          </a:p>
        </p:txBody>
      </p:sp>
      <p:sp>
        <p:nvSpPr>
          <p:cNvPr id="3" name="Platshållare för datum 2">
            <a:extLst>
              <a:ext uri="{FF2B5EF4-FFF2-40B4-BE49-F238E27FC236}">
                <a16:creationId xmlns:a16="http://schemas.microsoft.com/office/drawing/2014/main" id="{3D8D11D3-50F2-10F0-C4BA-4E537DCD7AAF}"/>
              </a:ext>
            </a:extLst>
          </p:cNvPr>
          <p:cNvSpPr>
            <a:spLocks noGrp="1"/>
          </p:cNvSpPr>
          <p:nvPr>
            <p:ph type="dt" sz="quarter" idx="1"/>
          </p:nvPr>
        </p:nvSpPr>
        <p:spPr>
          <a:xfrm>
            <a:off x="5622798" y="0"/>
            <a:ext cx="4301543" cy="2443446"/>
          </a:xfrm>
          <a:prstGeom prst="rect">
            <a:avLst/>
          </a:prstGeom>
        </p:spPr>
        <p:txBody>
          <a:bodyPr vert="horz" lIns="188001" tIns="94000" rIns="188001" bIns="94000" rtlCol="0"/>
          <a:lstStyle>
            <a:lvl1pPr algn="r">
              <a:defRPr sz="2500"/>
            </a:lvl1pPr>
          </a:lstStyle>
          <a:p>
            <a:fld id="{7C2A6A77-E760-9E49-9251-767C1CE00E34}" type="datetimeFigureOut">
              <a:rPr lang="sv-SE" smtClean="0"/>
              <a:t>2025-06-04</a:t>
            </a:fld>
            <a:endParaRPr lang="sv-SE"/>
          </a:p>
        </p:txBody>
      </p:sp>
      <p:sp>
        <p:nvSpPr>
          <p:cNvPr id="4" name="Platshållare för sidfot 3">
            <a:extLst>
              <a:ext uri="{FF2B5EF4-FFF2-40B4-BE49-F238E27FC236}">
                <a16:creationId xmlns:a16="http://schemas.microsoft.com/office/drawing/2014/main" id="{0DD9C41D-F9C1-0299-2A0C-BF064F57D647}"/>
              </a:ext>
            </a:extLst>
          </p:cNvPr>
          <p:cNvSpPr>
            <a:spLocks noGrp="1"/>
          </p:cNvSpPr>
          <p:nvPr>
            <p:ph type="ftr" sz="quarter" idx="2"/>
          </p:nvPr>
        </p:nvSpPr>
        <p:spPr>
          <a:xfrm>
            <a:off x="0" y="46256324"/>
            <a:ext cx="4301543" cy="2443440"/>
          </a:xfrm>
          <a:prstGeom prst="rect">
            <a:avLst/>
          </a:prstGeom>
        </p:spPr>
        <p:txBody>
          <a:bodyPr vert="horz" lIns="188001" tIns="94000" rIns="188001" bIns="94000" rtlCol="0" anchor="b"/>
          <a:lstStyle>
            <a:lvl1pPr algn="l">
              <a:defRPr sz="2500"/>
            </a:lvl1pPr>
          </a:lstStyle>
          <a:p>
            <a:endParaRPr lang="sv-SE"/>
          </a:p>
        </p:txBody>
      </p:sp>
      <p:sp>
        <p:nvSpPr>
          <p:cNvPr id="5" name="Platshållare för bildnummer 4">
            <a:extLst>
              <a:ext uri="{FF2B5EF4-FFF2-40B4-BE49-F238E27FC236}">
                <a16:creationId xmlns:a16="http://schemas.microsoft.com/office/drawing/2014/main" id="{5A440A2C-329E-ADD8-7A48-6352694160CD}"/>
              </a:ext>
            </a:extLst>
          </p:cNvPr>
          <p:cNvSpPr>
            <a:spLocks noGrp="1"/>
          </p:cNvSpPr>
          <p:nvPr>
            <p:ph type="sldNum" sz="quarter" idx="3"/>
          </p:nvPr>
        </p:nvSpPr>
        <p:spPr>
          <a:xfrm>
            <a:off x="5622798" y="46256324"/>
            <a:ext cx="4301543" cy="2443440"/>
          </a:xfrm>
          <a:prstGeom prst="rect">
            <a:avLst/>
          </a:prstGeom>
        </p:spPr>
        <p:txBody>
          <a:bodyPr vert="horz" lIns="188001" tIns="94000" rIns="188001" bIns="94000" rtlCol="0" anchor="b"/>
          <a:lstStyle>
            <a:lvl1pPr algn="r">
              <a:defRPr sz="2500"/>
            </a:lvl1pPr>
          </a:lstStyle>
          <a:p>
            <a:fld id="{F2C2D2DC-7D82-D24D-87E6-92E37C83E80C}" type="slidenum">
              <a:rPr lang="sv-SE" smtClean="0"/>
              <a:t>‹#›</a:t>
            </a:fld>
            <a:endParaRPr lang="sv-SE"/>
          </a:p>
        </p:txBody>
      </p:sp>
    </p:spTree>
    <p:extLst>
      <p:ext uri="{BB962C8B-B14F-4D97-AF65-F5344CB8AC3E}">
        <p14:creationId xmlns:p14="http://schemas.microsoft.com/office/powerpoint/2010/main" val="175542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1543" cy="2443446"/>
          </a:xfrm>
          <a:prstGeom prst="rect">
            <a:avLst/>
          </a:prstGeom>
        </p:spPr>
        <p:txBody>
          <a:bodyPr vert="horz" lIns="188001" tIns="94000" rIns="188001" bIns="94000" rtlCol="0"/>
          <a:lstStyle>
            <a:lvl1pPr algn="l">
              <a:defRPr sz="2500"/>
            </a:lvl1pPr>
          </a:lstStyle>
          <a:p>
            <a:endParaRPr lang="sv-SE"/>
          </a:p>
        </p:txBody>
      </p:sp>
      <p:sp>
        <p:nvSpPr>
          <p:cNvPr id="3" name="Platshållare för datum 2"/>
          <p:cNvSpPr>
            <a:spLocks noGrp="1"/>
          </p:cNvSpPr>
          <p:nvPr>
            <p:ph type="dt" idx="1"/>
          </p:nvPr>
        </p:nvSpPr>
        <p:spPr>
          <a:xfrm>
            <a:off x="5622798" y="0"/>
            <a:ext cx="4301543" cy="2443446"/>
          </a:xfrm>
          <a:prstGeom prst="rect">
            <a:avLst/>
          </a:prstGeom>
        </p:spPr>
        <p:txBody>
          <a:bodyPr vert="horz" lIns="188001" tIns="94000" rIns="188001" bIns="94000" rtlCol="0"/>
          <a:lstStyle>
            <a:lvl1pPr algn="r">
              <a:defRPr sz="2500"/>
            </a:lvl1pPr>
          </a:lstStyle>
          <a:p>
            <a:fld id="{4449EBFB-CB99-4B7F-87DD-5F91B79EFE26}" type="datetimeFigureOut">
              <a:rPr lang="sv-SE" smtClean="0"/>
              <a:t>2025-06-04</a:t>
            </a:fld>
            <a:endParaRPr lang="sv-SE"/>
          </a:p>
        </p:txBody>
      </p:sp>
      <p:sp>
        <p:nvSpPr>
          <p:cNvPr id="4" name="Platshållare för bildobjekt 3"/>
          <p:cNvSpPr>
            <a:spLocks noGrp="1" noRot="1" noChangeAspect="1"/>
          </p:cNvSpPr>
          <p:nvPr>
            <p:ph type="sldImg" idx="2"/>
          </p:nvPr>
        </p:nvSpPr>
        <p:spPr>
          <a:xfrm>
            <a:off x="-9645650" y="6088063"/>
            <a:ext cx="29217938" cy="16435387"/>
          </a:xfrm>
          <a:prstGeom prst="rect">
            <a:avLst/>
          </a:prstGeom>
          <a:noFill/>
          <a:ln w="12700">
            <a:solidFill>
              <a:prstClr val="black"/>
            </a:solidFill>
          </a:ln>
        </p:spPr>
        <p:txBody>
          <a:bodyPr vert="horz" lIns="188001" tIns="94000" rIns="188001" bIns="94000" rtlCol="0" anchor="ctr"/>
          <a:lstStyle/>
          <a:p>
            <a:endParaRPr lang="sv-SE"/>
          </a:p>
        </p:txBody>
      </p:sp>
      <p:sp>
        <p:nvSpPr>
          <p:cNvPr id="5" name="Platshållare för anteckningar 4"/>
          <p:cNvSpPr>
            <a:spLocks noGrp="1"/>
          </p:cNvSpPr>
          <p:nvPr>
            <p:ph type="body" sz="quarter" idx="3"/>
          </p:nvPr>
        </p:nvSpPr>
        <p:spPr>
          <a:xfrm>
            <a:off x="992664" y="23436760"/>
            <a:ext cx="7941310" cy="19175531"/>
          </a:xfrm>
          <a:prstGeom prst="rect">
            <a:avLst/>
          </a:prstGeom>
        </p:spPr>
        <p:txBody>
          <a:bodyPr vert="horz" lIns="188001" tIns="94000" rIns="188001" bIns="9400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46256324"/>
            <a:ext cx="4301543" cy="2443440"/>
          </a:xfrm>
          <a:prstGeom prst="rect">
            <a:avLst/>
          </a:prstGeom>
        </p:spPr>
        <p:txBody>
          <a:bodyPr vert="horz" lIns="188001" tIns="94000" rIns="188001" bIns="94000" rtlCol="0" anchor="b"/>
          <a:lstStyle>
            <a:lvl1pPr algn="l">
              <a:defRPr sz="2500"/>
            </a:lvl1pPr>
          </a:lstStyle>
          <a:p>
            <a:endParaRPr lang="sv-SE"/>
          </a:p>
        </p:txBody>
      </p:sp>
      <p:sp>
        <p:nvSpPr>
          <p:cNvPr id="7" name="Platshållare för bildnummer 6"/>
          <p:cNvSpPr>
            <a:spLocks noGrp="1"/>
          </p:cNvSpPr>
          <p:nvPr>
            <p:ph type="sldNum" sz="quarter" idx="5"/>
          </p:nvPr>
        </p:nvSpPr>
        <p:spPr>
          <a:xfrm>
            <a:off x="5622798" y="46256324"/>
            <a:ext cx="4301543" cy="2443440"/>
          </a:xfrm>
          <a:prstGeom prst="rect">
            <a:avLst/>
          </a:prstGeom>
        </p:spPr>
        <p:txBody>
          <a:bodyPr vert="horz" lIns="188001" tIns="94000" rIns="188001" bIns="94000" rtlCol="0" anchor="b"/>
          <a:lstStyle>
            <a:lvl1pPr algn="r">
              <a:defRPr sz="2500"/>
            </a:lvl1pPr>
          </a:lstStyle>
          <a:p>
            <a:fld id="{95959871-F845-4FDB-88D6-FD1965F9245B}" type="slidenum">
              <a:rPr lang="sv-SE" smtClean="0"/>
              <a:t>‹#›</a:t>
            </a:fld>
            <a:endParaRPr lang="sv-SE"/>
          </a:p>
        </p:txBody>
      </p:sp>
    </p:spTree>
    <p:extLst>
      <p:ext uri="{BB962C8B-B14F-4D97-AF65-F5344CB8AC3E}">
        <p14:creationId xmlns:p14="http://schemas.microsoft.com/office/powerpoint/2010/main" val="268996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a:t>Förberedelser inför utbildningstillfälle</a:t>
            </a:r>
            <a:endParaRPr lang="sv-SE" dirty="0"/>
          </a:p>
          <a:p>
            <a:pPr marL="357723"/>
            <a:r>
              <a:rPr lang="sv-SE" dirty="0"/>
              <a:t>•</a:t>
            </a:r>
            <a:r>
              <a:rPr lang="sv-SE" i="1" dirty="0"/>
              <a:t>Lägg in namn på utbildare på välkomstsliden. </a:t>
            </a:r>
            <a:endParaRPr lang="sv-SE" dirty="0"/>
          </a:p>
          <a:p>
            <a:endParaRPr lang="sv-SE" dirty="0"/>
          </a:p>
          <a:p>
            <a:r>
              <a:rPr lang="sv-SE" dirty="0"/>
              <a:t>Regionen ersätter dagens journalsystem TakeCare med ett system som heter Cosmic, Link är en modul i Cosmic som används för samverkan och informationsöverföring mellan region och kommun, även samverkan mellan olika aktörer inom regionen resp. kommunen.</a:t>
            </a:r>
            <a:endParaRPr lang="sv-SE" dirty="0">
              <a:cs typeface="Calibri"/>
            </a:endParaRPr>
          </a:p>
          <a:p>
            <a:r>
              <a:rPr lang="sv-SE" dirty="0"/>
              <a:t>Vi som ska utbilda i Link idag heter:</a:t>
            </a:r>
            <a:endParaRPr lang="sv-SE" dirty="0">
              <a:cs typeface="Calibri"/>
            </a:endParaRPr>
          </a:p>
          <a:p>
            <a:endParaRPr lang="sv-SE" kern="120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1</a:t>
            </a:fld>
            <a:endParaRPr lang="sv-SE" dirty="0"/>
          </a:p>
        </p:txBody>
      </p:sp>
    </p:spTree>
    <p:extLst>
      <p:ext uri="{BB962C8B-B14F-4D97-AF65-F5344CB8AC3E}">
        <p14:creationId xmlns:p14="http://schemas.microsoft.com/office/powerpoint/2010/main" val="392088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2500" dirty="0"/>
              <a:t>Här är några förkortningar som är bra att känna till.</a:t>
            </a:r>
          </a:p>
        </p:txBody>
      </p:sp>
      <p:sp>
        <p:nvSpPr>
          <p:cNvPr id="4" name="Platshållare för bildnummer 3"/>
          <p:cNvSpPr>
            <a:spLocks noGrp="1"/>
          </p:cNvSpPr>
          <p:nvPr>
            <p:ph type="sldNum" sz="quarter" idx="5"/>
          </p:nvPr>
        </p:nvSpPr>
        <p:spPr/>
        <p:txBody>
          <a:bodyPr/>
          <a:lstStyle/>
          <a:p>
            <a:fld id="{95959871-F845-4FDB-88D6-FD1965F9245B}" type="slidenum">
              <a:rPr lang="sv-SE" smtClean="0"/>
              <a:t>10</a:t>
            </a:fld>
            <a:endParaRPr lang="sv-SE"/>
          </a:p>
        </p:txBody>
      </p:sp>
    </p:spTree>
    <p:extLst>
      <p:ext uri="{BB962C8B-B14F-4D97-AF65-F5344CB8AC3E}">
        <p14:creationId xmlns:p14="http://schemas.microsoft.com/office/powerpoint/2010/main" val="66882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Link har kopplingar till andra moduler i Cosmic.</a:t>
            </a:r>
            <a:endParaRPr lang="sv-SE" sz="2500" dirty="0">
              <a:cs typeface="Calibri"/>
            </a:endParaRPr>
          </a:p>
          <a:p>
            <a:r>
              <a:rPr lang="sv-SE" dirty="0">
                <a:cs typeface="Calibri"/>
              </a:rPr>
              <a:t>Vissa delar av journalen i Cosmic speglas i fliken Journal i Link.</a:t>
            </a:r>
          </a:p>
          <a:p>
            <a:r>
              <a:rPr lang="sv-SE" dirty="0">
                <a:cs typeface="Calibri"/>
              </a:rPr>
              <a:t>Läkemedelslistan i Cosmic speglas i fliken Läkemedel.</a:t>
            </a:r>
          </a:p>
          <a:p>
            <a:r>
              <a:rPr lang="sv-SE" b="0" dirty="0">
                <a:solidFill>
                  <a:srgbClr val="92D050"/>
                </a:solidFill>
                <a:cs typeface="Calibri"/>
              </a:rPr>
              <a:t>Patientkortet</a:t>
            </a:r>
            <a:r>
              <a:rPr lang="sv-SE" b="1" dirty="0">
                <a:solidFill>
                  <a:srgbClr val="92D050"/>
                </a:solidFill>
                <a:cs typeface="Calibri"/>
              </a:rPr>
              <a:t> </a:t>
            </a:r>
            <a:r>
              <a:rPr lang="sv-SE" b="0" dirty="0">
                <a:solidFill>
                  <a:srgbClr val="92D050"/>
                </a:solidFill>
                <a:cs typeface="Calibri"/>
              </a:rPr>
              <a:t>h</a:t>
            </a:r>
            <a:r>
              <a:rPr lang="sv-SE" dirty="0">
                <a:solidFill>
                  <a:srgbClr val="92D050"/>
                </a:solidFill>
                <a:cs typeface="Calibri"/>
              </a:rPr>
              <a:t>anterar enhetskopplingar. Alla aktörer kan koppla relevanta enheter, tex boendeform eller hemsjukvårdsenhet, för att rätt enhet ska föreslås som aktör i samordningsärendet. </a:t>
            </a:r>
          </a:p>
          <a:p>
            <a:r>
              <a:rPr lang="sv-SE" dirty="0">
                <a:solidFill>
                  <a:srgbClr val="92D050"/>
                </a:solidFill>
                <a:cs typeface="Calibri"/>
              </a:rPr>
              <a:t>Tex</a:t>
            </a:r>
            <a:r>
              <a:rPr lang="sv-SE" baseline="0" dirty="0">
                <a:solidFill>
                  <a:srgbClr val="92D050"/>
                </a:solidFill>
                <a:cs typeface="Calibri"/>
              </a:rPr>
              <a:t> n</a:t>
            </a:r>
            <a:r>
              <a:rPr lang="sv-SE" dirty="0">
                <a:solidFill>
                  <a:srgbClr val="92D050"/>
                </a:solidFill>
                <a:cs typeface="Calibri"/>
              </a:rPr>
              <a:t>är en patient flyttar</a:t>
            </a:r>
            <a:r>
              <a:rPr lang="sv-SE" baseline="0" dirty="0">
                <a:solidFill>
                  <a:srgbClr val="92D050"/>
                </a:solidFill>
                <a:cs typeface="Calibri"/>
              </a:rPr>
              <a:t> till SÄBO kan kommunanvändare göra enhetskoppling.</a:t>
            </a:r>
            <a:endParaRPr lang="sv-SE" dirty="0">
              <a:solidFill>
                <a:srgbClr val="92D050"/>
              </a:solidFill>
              <a:cs typeface="Calibri"/>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11</a:t>
            </a:fld>
            <a:endParaRPr lang="sv-SE"/>
          </a:p>
        </p:txBody>
      </p:sp>
    </p:spTree>
    <p:extLst>
      <p:ext uri="{BB962C8B-B14F-4D97-AF65-F5344CB8AC3E}">
        <p14:creationId xmlns:p14="http://schemas.microsoft.com/office/powerpoint/2010/main" val="31988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571500" indent="-571500">
              <a:buFont typeface="Arial" panose="020B0604020202020204" pitchFamily="34" charset="0"/>
              <a:buChar char="•"/>
            </a:pPr>
            <a:r>
              <a:rPr lang="sv-SE" sz="4100" b="1" dirty="0"/>
              <a:t>Samtyckeshantering</a:t>
            </a:r>
            <a:r>
              <a:rPr lang="sv-SE" sz="4100" dirty="0"/>
              <a:t> </a:t>
            </a:r>
          </a:p>
          <a:p>
            <a:pPr marL="571500" indent="-571500">
              <a:buFont typeface="Arial" panose="020B0604020202020204" pitchFamily="34" charset="0"/>
              <a:buChar char="•"/>
            </a:pPr>
            <a:r>
              <a:rPr lang="sv-SE" sz="4100" dirty="0"/>
              <a:t>Möjlighet att välja olika </a:t>
            </a:r>
            <a:r>
              <a:rPr lang="sv-SE" sz="4100" b="1" dirty="0"/>
              <a:t>aktörer</a:t>
            </a:r>
            <a:r>
              <a:rPr lang="sv-SE" sz="4100" dirty="0"/>
              <a:t> som ska vara delaktiga i samordningsärendet</a:t>
            </a:r>
          </a:p>
          <a:p>
            <a:pPr marL="571500" indent="-571500">
              <a:buFont typeface="Arial" panose="020B0604020202020204" pitchFamily="34" charset="0"/>
              <a:buChar char="•"/>
            </a:pPr>
            <a:r>
              <a:rPr lang="sv-SE" sz="4100" b="1" dirty="0"/>
              <a:t>Meddelanden</a:t>
            </a:r>
            <a:r>
              <a:rPr lang="sv-SE" sz="4100" dirty="0"/>
              <a:t> - den huvudsakliga informationsöverföringen sker via meddelandefunktionen</a:t>
            </a:r>
          </a:p>
          <a:p>
            <a:pPr marL="571500" indent="-571500">
              <a:buFont typeface="Arial" panose="020B0604020202020204" pitchFamily="34" charset="0"/>
              <a:buChar char="•"/>
            </a:pPr>
            <a:r>
              <a:rPr lang="sv-SE" sz="4100" b="1" dirty="0"/>
              <a:t>Planer</a:t>
            </a:r>
            <a:r>
              <a:rPr lang="sv-SE" sz="4100" dirty="0"/>
              <a:t>:</a:t>
            </a:r>
          </a:p>
          <a:p>
            <a:pPr marL="1028700" lvl="1" indent="-571500">
              <a:buFont typeface="Courier New" panose="02070309020205020404" pitchFamily="49" charset="0"/>
              <a:buChar char="o"/>
            </a:pPr>
            <a:r>
              <a:rPr lang="sv-SE" sz="3700" dirty="0"/>
              <a:t>Utskrivningsplan (kortsiktig plan)</a:t>
            </a:r>
          </a:p>
          <a:p>
            <a:pPr marL="1028700" lvl="1" indent="-571500">
              <a:buFont typeface="Courier New" panose="02070309020205020404" pitchFamily="49" charset="0"/>
              <a:buChar char="o"/>
            </a:pPr>
            <a:r>
              <a:rPr lang="sv-SE" sz="3700" dirty="0"/>
              <a:t>Samordnad individuell Plan (långsiktig plan)</a:t>
            </a:r>
          </a:p>
          <a:p>
            <a:pPr marL="1028700" lvl="1" indent="-571500">
              <a:buFont typeface="Courier New" panose="02070309020205020404" pitchFamily="49" charset="0"/>
              <a:buChar char="o"/>
            </a:pPr>
            <a:r>
              <a:rPr lang="sv-SE" sz="3700" dirty="0"/>
              <a:t>Samordnad vårdplan LPT/LRV (ansökan till förvaltningsrätten)</a:t>
            </a:r>
          </a:p>
          <a:p>
            <a:pPr marL="571500" indent="-571500">
              <a:buFont typeface="Arial" panose="020B0604020202020204" pitchFamily="34" charset="0"/>
              <a:buChar char="•"/>
            </a:pPr>
            <a:r>
              <a:rPr lang="sv-SE" sz="4100" b="1" dirty="0"/>
              <a:t>Journalflik</a:t>
            </a:r>
            <a:r>
              <a:rPr lang="sv-SE" sz="4100" dirty="0"/>
              <a:t> (speglar valda delar av journalen i Cosmic till HSL-personal i kommunen)</a:t>
            </a:r>
          </a:p>
          <a:p>
            <a:pPr marL="571500" indent="-571500">
              <a:buFont typeface="Arial" panose="020B0604020202020204" pitchFamily="34" charset="0"/>
              <a:buChar char="•"/>
            </a:pPr>
            <a:r>
              <a:rPr lang="sv-SE" sz="4100" b="1" dirty="0"/>
              <a:t>Läkemedelslista</a:t>
            </a:r>
            <a:r>
              <a:rPr lang="sv-SE" sz="4100" dirty="0"/>
              <a:t> (speglas till HSL-personal i kommunen)</a:t>
            </a:r>
          </a:p>
          <a:p>
            <a:endParaRPr lang="sv-SE" sz="4100" dirty="0"/>
          </a:p>
        </p:txBody>
      </p:sp>
      <p:sp>
        <p:nvSpPr>
          <p:cNvPr id="4" name="Platshållare för bildnummer 3"/>
          <p:cNvSpPr>
            <a:spLocks noGrp="1"/>
          </p:cNvSpPr>
          <p:nvPr>
            <p:ph type="sldNum" sz="quarter" idx="10"/>
          </p:nvPr>
        </p:nvSpPr>
        <p:spPr/>
        <p:txBody>
          <a:bodyPr/>
          <a:lstStyle/>
          <a:p>
            <a:fld id="{95959871-F845-4FDB-88D6-FD1965F9245B}" type="slidenum">
              <a:rPr lang="sv-SE" smtClean="0"/>
              <a:t>12</a:t>
            </a:fld>
            <a:endParaRPr lang="sv-SE"/>
          </a:p>
        </p:txBody>
      </p:sp>
    </p:spTree>
    <p:extLst>
      <p:ext uri="{BB962C8B-B14F-4D97-AF65-F5344CB8AC3E}">
        <p14:creationId xmlns:p14="http://schemas.microsoft.com/office/powerpoint/2010/main" val="141153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700" dirty="0"/>
              <a:t>Bensträckare + kaffe 15 minuter!</a:t>
            </a:r>
            <a:endParaRPr lang="en-US" sz="3700" dirty="0">
              <a:solidFill>
                <a:srgbClr val="000000"/>
              </a:solidFill>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13</a:t>
            </a:fld>
            <a:endParaRPr lang="sv-SE"/>
          </a:p>
        </p:txBody>
      </p:sp>
    </p:spTree>
    <p:extLst>
      <p:ext uri="{BB962C8B-B14F-4D97-AF65-F5344CB8AC3E}">
        <p14:creationId xmlns:p14="http://schemas.microsoft.com/office/powerpoint/2010/main" val="165776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sz="2500" i="1" dirty="0"/>
              <a:t>Biståndsenhet 1, Roll Kommunal</a:t>
            </a:r>
            <a:r>
              <a:rPr lang="sv-SE" sz="2500" i="1" baseline="0" dirty="0"/>
              <a:t> sjuksköterska</a:t>
            </a:r>
            <a:r>
              <a:rPr lang="sv-SE" sz="2500" i="1" dirty="0"/>
              <a:t>, visningspatient Ruth</a:t>
            </a:r>
            <a:endParaRPr lang="sv-SE" sz="2500" dirty="0"/>
          </a:p>
          <a:p>
            <a:r>
              <a:rPr lang="sv-SE" b="1" dirty="0">
                <a:latin typeface="+mn-lt"/>
              </a:rPr>
              <a:t>Ärendeöversikten </a:t>
            </a:r>
            <a:r>
              <a:rPr lang="sv-SE" dirty="0">
                <a:latin typeface="+mn-lt"/>
              </a:rPr>
              <a:t>visar enhetens samtliga pågående</a:t>
            </a:r>
            <a:r>
              <a:rPr lang="sv-SE" baseline="0" dirty="0">
                <a:latin typeface="+mn-lt"/>
              </a:rPr>
              <a:t> </a:t>
            </a:r>
            <a:r>
              <a:rPr lang="sv-SE" dirty="0"/>
              <a:t>och avslutade samordningsärenden</a:t>
            </a:r>
            <a:r>
              <a:rPr lang="sv-SE" dirty="0">
                <a:latin typeface="+mn-lt"/>
              </a:rPr>
              <a:t>.</a:t>
            </a:r>
            <a:r>
              <a:rPr lang="sv-SE" dirty="0"/>
              <a:t> </a:t>
            </a:r>
          </a:p>
          <a:p>
            <a:pPr defTabSz="1880006">
              <a:defRPr/>
            </a:pPr>
            <a:r>
              <a:rPr lang="sv-SE" dirty="0"/>
              <a:t>Samtliga enheter ansvarar för att kontinuerligt bevaka och hantera ärenden.</a:t>
            </a:r>
          </a:p>
          <a:p>
            <a:pPr defTabSz="1880006">
              <a:defRPr/>
            </a:pPr>
            <a:r>
              <a:rPr lang="sv-SE" dirty="0">
                <a:cs typeface="Calibri"/>
              </a:rPr>
              <a:t>Filtreringsmöjligheter:</a:t>
            </a:r>
          </a:p>
          <a:p>
            <a:pPr marL="171450" indent="-171450">
              <a:buFont typeface="Arial" panose="020B0604020202020204" pitchFamily="34" charset="0"/>
              <a:buChar char="•"/>
            </a:pPr>
            <a:r>
              <a:rPr lang="sv-SE" dirty="0">
                <a:latin typeface="+mn-lt"/>
                <a:cs typeface="Calibri" panose="020F0502020204030204"/>
              </a:rPr>
              <a:t>Alla patienter samt Vald patient (radioknappar)</a:t>
            </a:r>
          </a:p>
          <a:p>
            <a:pPr marL="171450" indent="-171450">
              <a:buFont typeface="Arial" panose="020B0604020202020204" pitchFamily="34" charset="0"/>
              <a:buChar char="•"/>
            </a:pPr>
            <a:r>
              <a:rPr lang="sv-SE" dirty="0">
                <a:cs typeface="Calibri" panose="020F0502020204030204"/>
              </a:rPr>
              <a:t>Pågående</a:t>
            </a:r>
            <a:r>
              <a:rPr lang="sv-SE" dirty="0">
                <a:latin typeface="+mn-lt"/>
                <a:cs typeface="Calibri" panose="020F0502020204030204"/>
              </a:rPr>
              <a:t> och Avslutade ärenden (flikar)</a:t>
            </a:r>
          </a:p>
          <a:p>
            <a:pPr marL="171450" indent="-171450">
              <a:buFont typeface="Arial" panose="020B0604020202020204" pitchFamily="34" charset="0"/>
              <a:buChar char="•"/>
            </a:pPr>
            <a:r>
              <a:rPr lang="sv-SE" dirty="0">
                <a:cs typeface="Calibri" panose="020F0502020204030204"/>
              </a:rPr>
              <a:t>Ålder</a:t>
            </a:r>
            <a:r>
              <a:rPr lang="sv-SE" dirty="0">
                <a:latin typeface="+mn-lt"/>
                <a:cs typeface="Calibri" panose="020F0502020204030204"/>
              </a:rPr>
              <a:t>, </a:t>
            </a:r>
            <a:r>
              <a:rPr lang="sv-SE" dirty="0">
                <a:cs typeface="Calibri" panose="020F0502020204030204"/>
              </a:rPr>
              <a:t>oöppnat meddelande</a:t>
            </a:r>
            <a:r>
              <a:rPr lang="sv-SE" dirty="0">
                <a:latin typeface="+mn-lt"/>
                <a:cs typeface="Calibri" panose="020F0502020204030204"/>
              </a:rPr>
              <a:t>, med pågående/utan pågående vårdtillfälle.</a:t>
            </a:r>
            <a:r>
              <a:rPr lang="sv-SE" dirty="0">
                <a:cs typeface="Calibri" panose="020F0502020204030204"/>
              </a:rPr>
              <a:t> </a:t>
            </a:r>
          </a:p>
          <a:p>
            <a:pPr>
              <a:defRPr/>
            </a:pPr>
            <a:r>
              <a:rPr lang="sv-SE" dirty="0">
                <a:cs typeface="Calibri" panose="020F0502020204030204"/>
              </a:rPr>
              <a:t>Gå igenom samtliga</a:t>
            </a:r>
            <a:r>
              <a:rPr lang="sv-SE" dirty="0">
                <a:latin typeface="+mn-lt"/>
                <a:cs typeface="Calibri" panose="020F0502020204030204"/>
              </a:rPr>
              <a:t> kolumner</a:t>
            </a:r>
            <a:r>
              <a:rPr lang="sv-SE" dirty="0">
                <a:cs typeface="Calibri" panose="020F0502020204030204"/>
              </a:rPr>
              <a:t> samt visa </a:t>
            </a:r>
            <a:r>
              <a:rPr lang="sv-SE" dirty="0">
                <a:latin typeface="+mn-lt"/>
                <a:cs typeface="Calibri" panose="020F0502020204030204"/>
              </a:rPr>
              <a:t>hur dom kan sorteras (</a:t>
            </a:r>
            <a:r>
              <a:rPr lang="sv-SE" dirty="0">
                <a:latin typeface="+mn-lt"/>
              </a:rPr>
              <a:t>I, Inskrivningsmeddelande, U, Meddelande om utskrivningsklar, K, Kallelse).</a:t>
            </a:r>
            <a:endParaRPr lang="sv-SE" dirty="0">
              <a:latin typeface="+mn-lt"/>
              <a:cs typeface="Calibri"/>
            </a:endParaRPr>
          </a:p>
          <a:p>
            <a:pPr>
              <a:defRPr/>
            </a:pPr>
            <a:endParaRPr lang="sv-SE" dirty="0">
              <a:cs typeface="Calibri"/>
            </a:endParaRPr>
          </a:p>
          <a:p>
            <a:pPr>
              <a:defRPr/>
            </a:pPr>
            <a:r>
              <a:rPr lang="sv-SE" b="1" dirty="0">
                <a:cs typeface="Calibri" panose="020F0502020204030204"/>
              </a:rPr>
              <a:t>Ärendevyn </a:t>
            </a:r>
            <a:r>
              <a:rPr lang="en-US" dirty="0"/>
              <a:t>den </a:t>
            </a:r>
            <a:r>
              <a:rPr lang="en-US" dirty="0" err="1"/>
              <a:t>enskildes</a:t>
            </a:r>
            <a:r>
              <a:rPr lang="en-US" dirty="0"/>
              <a:t> </a:t>
            </a:r>
            <a:r>
              <a:rPr lang="en-US" dirty="0" err="1"/>
              <a:t>samordningsärende</a:t>
            </a:r>
            <a:endParaRPr lang="en-US" dirty="0" err="1">
              <a:cs typeface="Calibri"/>
            </a:endParaRPr>
          </a:p>
          <a:p>
            <a:pPr marL="171450" indent="-171450">
              <a:buFont typeface="Arial" panose="020B0604020202020204" pitchFamily="34" charset="0"/>
              <a:buChar char="•"/>
              <a:defRPr/>
            </a:pPr>
            <a:r>
              <a:rPr lang="sv-SE" dirty="0">
                <a:latin typeface="+mn-lt"/>
                <a:cs typeface="Calibri" panose="020F0502020204030204"/>
              </a:rPr>
              <a:t>Öppna demopatientens </a:t>
            </a:r>
            <a:r>
              <a:rPr lang="sv-SE" dirty="0">
                <a:cs typeface="Calibri" panose="020F0502020204030204"/>
              </a:rPr>
              <a:t>ärende </a:t>
            </a:r>
            <a:r>
              <a:rPr lang="sv-SE" dirty="0">
                <a:latin typeface="+mn-lt"/>
                <a:cs typeface="Calibri" panose="020F0502020204030204"/>
              </a:rPr>
              <a:t>genom att högerklicka och </a:t>
            </a:r>
            <a:r>
              <a:rPr lang="sv-SE" i="1" dirty="0">
                <a:latin typeface="+mn-lt"/>
                <a:cs typeface="Calibri" panose="020F0502020204030204"/>
              </a:rPr>
              <a:t>Öppna ärende </a:t>
            </a:r>
            <a:r>
              <a:rPr lang="sv-SE" dirty="0">
                <a:latin typeface="+mn-lt"/>
                <a:cs typeface="Calibri" panose="020F0502020204030204"/>
              </a:rPr>
              <a:t>eller dubbelklicka på ärendet.</a:t>
            </a:r>
            <a:r>
              <a:rPr lang="sv-SE" dirty="0">
                <a:cs typeface="Calibri" panose="020F0502020204030204"/>
              </a:rPr>
              <a:t> </a:t>
            </a:r>
            <a:endParaRPr lang="sv-SE" dirty="0">
              <a:latin typeface="+mn-lt"/>
              <a:cs typeface="Calibri" panose="020F0502020204030204"/>
            </a:endParaRPr>
          </a:p>
          <a:p>
            <a:pPr marL="171450" indent="-171450" defTabSz="1880006">
              <a:buFont typeface="Arial" panose="020B0604020202020204" pitchFamily="34" charset="0"/>
              <a:buChar char="•"/>
              <a:defRPr/>
            </a:pPr>
            <a:r>
              <a:rPr lang="sv-SE" dirty="0"/>
              <a:t>I </a:t>
            </a:r>
            <a:r>
              <a:rPr lang="sv-SE" dirty="0" err="1"/>
              <a:t>patientlisten</a:t>
            </a:r>
            <a:r>
              <a:rPr lang="sv-SE" dirty="0"/>
              <a:t> visas en ikon när det finns ett pågående samordningsärende, när det finns ett oläst meddelande visas en vit prick vid ikonen. </a:t>
            </a:r>
          </a:p>
          <a:p>
            <a:pPr marL="654253" lvl="0" indent="-171450" defTabSz="1880006">
              <a:buFont typeface="Arial" panose="020B0604020202020204" pitchFamily="34" charset="0"/>
              <a:buChar char="•"/>
              <a:defRPr/>
            </a:pPr>
            <a:r>
              <a:rPr lang="sv-SE" b="1" dirty="0">
                <a:cs typeface="Calibri" panose="020F0502020204030204"/>
              </a:rPr>
              <a:t>Samtyckesinformationen </a:t>
            </a:r>
            <a:r>
              <a:rPr lang="sv-SE" b="0" dirty="0">
                <a:cs typeface="Calibri" panose="020F0502020204030204"/>
              </a:rPr>
              <a:t>- v</a:t>
            </a:r>
            <a:r>
              <a:rPr lang="sv-SE" dirty="0"/>
              <a:t>arje aktör ansvarar för att säkerställa rutiner för att inhämta/säkerställa aktuella samtycken.</a:t>
            </a:r>
            <a:endParaRPr lang="sv-SE" b="1" dirty="0">
              <a:cs typeface="Calibri" panose="020F0502020204030204"/>
            </a:endParaRPr>
          </a:p>
          <a:p>
            <a:pPr marL="654253" lvl="0" indent="-171450">
              <a:buFont typeface="Arial" panose="020B0604020202020204" pitchFamily="34" charset="0"/>
              <a:buChar char="•"/>
              <a:defRPr/>
            </a:pPr>
            <a:r>
              <a:rPr lang="sv-SE" b="1" dirty="0">
                <a:cs typeface="Calibri" panose="020F0502020204030204"/>
              </a:rPr>
              <a:t>Aktörer </a:t>
            </a:r>
            <a:r>
              <a:rPr lang="sv-SE" b="0" dirty="0">
                <a:cs typeface="Calibri" panose="020F0502020204030204"/>
              </a:rPr>
              <a:t>- här</a:t>
            </a:r>
            <a:r>
              <a:rPr lang="sv-SE" b="0" baseline="0" dirty="0">
                <a:cs typeface="Calibri" panose="020F0502020204030204"/>
              </a:rPr>
              <a:t> lägger man till eller tar bort involverade aktörer.</a:t>
            </a:r>
            <a:endParaRPr lang="sv-SE" b="0" dirty="0">
              <a:cs typeface="Calibri" panose="020F0502020204030204"/>
            </a:endParaRPr>
          </a:p>
          <a:p>
            <a:pPr marL="654253" lvl="0" indent="-171450">
              <a:buFont typeface="Arial" panose="020B0604020202020204" pitchFamily="34" charset="0"/>
              <a:buChar char="•"/>
              <a:defRPr/>
            </a:pPr>
            <a:r>
              <a:rPr lang="sv-SE" b="1" dirty="0">
                <a:cs typeface="Calibri" panose="020F0502020204030204"/>
              </a:rPr>
              <a:t>Meddelanden </a:t>
            </a:r>
            <a:r>
              <a:rPr lang="sv-SE" dirty="0">
                <a:cs typeface="Calibri" panose="020F0502020204030204"/>
              </a:rPr>
              <a:t>- </a:t>
            </a:r>
            <a:r>
              <a:rPr lang="sv-SE" dirty="0"/>
              <a:t>Viktigt att svara på det ursprungliga meddelandet med samma titel, för att få en trådstruktur i tidsordning, visa </a:t>
            </a:r>
            <a:r>
              <a:rPr lang="sv-SE" i="1" dirty="0"/>
              <a:t>Använd trådning</a:t>
            </a:r>
            <a:r>
              <a:rPr lang="sv-SE" dirty="0"/>
              <a:t>. </a:t>
            </a:r>
            <a:endParaRPr lang="sv-SE" dirty="0">
              <a:cs typeface="Calibri"/>
            </a:endParaRPr>
          </a:p>
          <a:p>
            <a:pPr marL="654253" lvl="0" indent="-171450">
              <a:buFont typeface="Arial" panose="020B0604020202020204" pitchFamily="34" charset="0"/>
              <a:buChar char="•"/>
              <a:defRPr/>
            </a:pPr>
            <a:r>
              <a:rPr lang="sv-SE" dirty="0">
                <a:cs typeface="Calibri"/>
              </a:rPr>
              <a:t>Fliken </a:t>
            </a:r>
            <a:r>
              <a:rPr lang="sv-SE" b="1" dirty="0">
                <a:cs typeface="Calibri" panose="020F0502020204030204"/>
              </a:rPr>
              <a:t>Planer </a:t>
            </a:r>
            <a:r>
              <a:rPr lang="sv-SE" dirty="0">
                <a:cs typeface="Calibri" panose="020F0502020204030204"/>
              </a:rPr>
              <a:t>-</a:t>
            </a:r>
            <a:r>
              <a:rPr lang="sv-SE" dirty="0"/>
              <a:t> här skapas samordningsplaner. Exempelvis utskrivningsplan och SIP.</a:t>
            </a:r>
            <a:endParaRPr lang="sv-SE" dirty="0">
              <a:cs typeface="Calibri"/>
            </a:endParaRPr>
          </a:p>
          <a:p>
            <a:pPr marL="654253" lvl="0" indent="-171450">
              <a:buFont typeface="Arial" panose="020B0604020202020204" pitchFamily="34" charset="0"/>
              <a:buChar char="•"/>
              <a:defRPr/>
            </a:pPr>
            <a:r>
              <a:rPr lang="sv-SE" dirty="0">
                <a:cs typeface="Calibri"/>
              </a:rPr>
              <a:t>Fliken </a:t>
            </a:r>
            <a:r>
              <a:rPr lang="sv-SE" b="1" dirty="0">
                <a:cs typeface="Calibri"/>
              </a:rPr>
              <a:t>Journal </a:t>
            </a:r>
            <a:r>
              <a:rPr lang="sv-SE" dirty="0">
                <a:cs typeface="Calibri"/>
              </a:rPr>
              <a:t>- här kommer vald information från patientens journal i Cosmic speglas till hälso- och sjukvårdspersonal i kommunen.</a:t>
            </a:r>
            <a:endParaRPr lang="sv-SE" dirty="0">
              <a:latin typeface="+mn-lt"/>
              <a:cs typeface="Calibri" panose="020F0502020204030204"/>
            </a:endParaRPr>
          </a:p>
          <a:p>
            <a:pPr marL="654253" lvl="0" indent="-171450">
              <a:buFont typeface="Arial" panose="020B0604020202020204" pitchFamily="34" charset="0"/>
              <a:buChar char="•"/>
              <a:defRPr/>
            </a:pPr>
            <a:r>
              <a:rPr lang="sv-SE" b="1" dirty="0">
                <a:latin typeface="+mn-lt"/>
                <a:cs typeface="Calibri" panose="020F0502020204030204"/>
              </a:rPr>
              <a:t>Läkemedelslista</a:t>
            </a:r>
            <a:r>
              <a:rPr lang="sv-SE" b="1" dirty="0">
                <a:cs typeface="Calibri" panose="020F0502020204030204"/>
              </a:rPr>
              <a:t> </a:t>
            </a:r>
            <a:r>
              <a:rPr lang="sv-SE" dirty="0">
                <a:cs typeface="Calibri" panose="020F0502020204030204"/>
              </a:rPr>
              <a:t>- här kommer läkemedelslistan från Cosmic </a:t>
            </a:r>
            <a:r>
              <a:rPr lang="sv-SE" dirty="0"/>
              <a:t>speglas till hälso- och sjukvårdspersonal i kommunen.</a:t>
            </a:r>
            <a:r>
              <a:rPr lang="sv-SE" b="0" i="0" dirty="0">
                <a:effectLst/>
                <a:latin typeface="+mn-lt"/>
              </a:rPr>
              <a:t> </a:t>
            </a:r>
            <a:r>
              <a:rPr lang="sv-SE" dirty="0">
                <a:latin typeface="+mn-lt"/>
              </a:rPr>
              <a:t>Fliken Läkemedelslista är inte tillgänglig </a:t>
            </a:r>
            <a:r>
              <a:rPr lang="sv-SE" dirty="0"/>
              <a:t>under tiden</a:t>
            </a:r>
            <a:r>
              <a:rPr lang="sv-SE" dirty="0">
                <a:latin typeface="+mn-lt"/>
              </a:rPr>
              <a:t> patienten är inskriven i </a:t>
            </a:r>
            <a:r>
              <a:rPr lang="sv-SE" dirty="0"/>
              <a:t>slutenvården, men blir tillgänglig efter utskrivning</a:t>
            </a:r>
            <a:r>
              <a:rPr lang="sv-SE" dirty="0">
                <a:latin typeface="+mn-lt"/>
              </a:rPr>
              <a:t>.</a:t>
            </a:r>
            <a:endParaRPr lang="sv-SE" dirty="0">
              <a:latin typeface="+mn-lt"/>
              <a:cs typeface="Calibri"/>
            </a:endParaRPr>
          </a:p>
          <a:p>
            <a:pPr defTabSz="1880006">
              <a:defRPr/>
            </a:pPr>
            <a:endParaRPr lang="sv-SE" sz="2500"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14</a:t>
            </a:fld>
            <a:endParaRPr lang="sv-SE"/>
          </a:p>
        </p:txBody>
      </p:sp>
    </p:spTree>
    <p:extLst>
      <p:ext uri="{BB962C8B-B14F-4D97-AF65-F5344CB8AC3E}">
        <p14:creationId xmlns:p14="http://schemas.microsoft.com/office/powerpoint/2010/main" val="344989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9063" y="2443163"/>
            <a:ext cx="11695113" cy="6578600"/>
          </a:xfrm>
        </p:spPr>
      </p:sp>
      <p:sp>
        <p:nvSpPr>
          <p:cNvPr id="3" name="Notes Placeholder 2"/>
          <p:cNvSpPr>
            <a:spLocks noGrp="1"/>
          </p:cNvSpPr>
          <p:nvPr>
            <p:ph type="body" idx="1"/>
          </p:nvPr>
        </p:nvSpPr>
        <p:spPr/>
        <p:txBody>
          <a:bodyPr/>
          <a:lstStyle/>
          <a:p>
            <a:pPr rtl="0"/>
            <a:r>
              <a:rPr lang="sv-SE" dirty="0">
                <a:effectLst/>
                <a:latin typeface="+mn-lt"/>
              </a:rPr>
              <a:t>Samtycke till informationsdelning är en förutsättning för att aktörerna ska få dela information med varandra.</a:t>
            </a:r>
            <a:br>
              <a:rPr lang="sv-SE" dirty="0">
                <a:latin typeface="+mn-lt"/>
              </a:rPr>
            </a:br>
            <a:r>
              <a:rPr lang="sv-SE" dirty="0">
                <a:effectLst/>
                <a:latin typeface="+mn-lt"/>
              </a:rPr>
              <a:t>Samtycke till samordnad individuell planering är en förutsättning för att kunna skicka Kallelse till SIP och för att SIP ska finnas valbart under fliken Planer.</a:t>
            </a:r>
            <a:endParaRPr lang="sv-SE" baseline="0" dirty="0">
              <a:latin typeface="+mn-lt"/>
            </a:endParaRPr>
          </a:p>
        </p:txBody>
      </p:sp>
      <p:sp>
        <p:nvSpPr>
          <p:cNvPr id="4" name="Slide Number Placeholder 3"/>
          <p:cNvSpPr>
            <a:spLocks noGrp="1"/>
          </p:cNvSpPr>
          <p:nvPr>
            <p:ph type="sldNum" sz="quarter" idx="5"/>
          </p:nvPr>
        </p:nvSpPr>
        <p:spPr/>
        <p:txBody>
          <a:bodyPr/>
          <a:lstStyle/>
          <a:p>
            <a:fld id="{0241C740-7330-441A-80F0-A683365F9479}" type="slidenum">
              <a:rPr lang="en-GB" smtClean="0"/>
              <a:t>15</a:t>
            </a:fld>
            <a:endParaRPr lang="en-GB"/>
          </a:p>
        </p:txBody>
      </p:sp>
    </p:spTree>
    <p:extLst>
      <p:ext uri="{BB962C8B-B14F-4D97-AF65-F5344CB8AC3E}">
        <p14:creationId xmlns:p14="http://schemas.microsoft.com/office/powerpoint/2010/main" val="230806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dirty="0"/>
              <a:t>Bild</a:t>
            </a:r>
            <a:r>
              <a:rPr lang="sv-SE" baseline="0" dirty="0"/>
              <a:t> för att visualisera de olika stegen i </a:t>
            </a:r>
            <a:r>
              <a:rPr lang="sv-SE" i="1" baseline="0" dirty="0"/>
              <a:t>Utskrivningsprocessen</a:t>
            </a:r>
          </a:p>
          <a:p>
            <a:pPr>
              <a:defRPr/>
            </a:pPr>
            <a:r>
              <a:rPr lang="sv-SE" dirty="0"/>
              <a:t>Ny rutin att sjuksköterska i kommunen skickar </a:t>
            </a:r>
            <a:r>
              <a:rPr lang="sv-SE" i="1" dirty="0"/>
              <a:t>Vårdbegäran</a:t>
            </a:r>
            <a:r>
              <a:rPr lang="sv-SE" i="1" baseline="0" dirty="0"/>
              <a:t> </a:t>
            </a:r>
            <a:r>
              <a:rPr lang="sv-SE" i="0" baseline="0" dirty="0"/>
              <a:t>till akutmottagningen</a:t>
            </a:r>
            <a:r>
              <a:rPr lang="sv-SE" dirty="0"/>
              <a:t>, ett meddelande som ska</a:t>
            </a:r>
            <a:r>
              <a:rPr lang="sv-SE" i="0" baseline="0" dirty="0"/>
              <a:t> innehålla information om patientens aktuella status, orsak till varför </a:t>
            </a:r>
            <a:r>
              <a:rPr lang="sv-SE" dirty="0"/>
              <a:t>individen</a:t>
            </a:r>
            <a:r>
              <a:rPr lang="sv-SE" i="0" baseline="0" dirty="0"/>
              <a:t> skickas till akutmottagningen samt relevanta kontaktuppgifter.</a:t>
            </a:r>
            <a:endParaRPr lang="sv-SE" i="1" dirty="0">
              <a:cs typeface="Calibri"/>
            </a:endParaRPr>
          </a:p>
        </p:txBody>
      </p:sp>
      <p:sp>
        <p:nvSpPr>
          <p:cNvPr id="4" name="Platshållare för bildnummer 3"/>
          <p:cNvSpPr>
            <a:spLocks noGrp="1"/>
          </p:cNvSpPr>
          <p:nvPr>
            <p:ph type="sldNum" sz="quarter" idx="10"/>
          </p:nvPr>
        </p:nvSpPr>
        <p:spPr/>
        <p:txBody>
          <a:bodyPr/>
          <a:lstStyle/>
          <a:p>
            <a:fld id="{95959871-F845-4FDB-88D6-FD1965F9245B}" type="slidenum">
              <a:rPr lang="sv-SE" smtClean="0"/>
              <a:t>16</a:t>
            </a:fld>
            <a:endParaRPr lang="sv-SE"/>
          </a:p>
        </p:txBody>
      </p:sp>
    </p:spTree>
    <p:extLst>
      <p:ext uri="{BB962C8B-B14F-4D97-AF65-F5344CB8AC3E}">
        <p14:creationId xmlns:p14="http://schemas.microsoft.com/office/powerpoint/2010/main" val="319987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sz="2500" i="1" dirty="0"/>
              <a:t>Biståndsenhet 1, Roll Kommunal</a:t>
            </a:r>
            <a:r>
              <a:rPr lang="sv-SE" sz="2500" i="1" baseline="0" dirty="0"/>
              <a:t> sjuksköterska</a:t>
            </a:r>
            <a:r>
              <a:rPr lang="sv-SE" sz="2500" i="1" dirty="0"/>
              <a:t>, visningspatient Siri</a:t>
            </a:r>
            <a:endParaRPr lang="sv-SE" sz="2500" dirty="0"/>
          </a:p>
          <a:p>
            <a:pPr>
              <a:defRPr/>
            </a:pPr>
            <a:r>
              <a:rPr lang="sv-SE" sz="2500" b="1" dirty="0">
                <a:cs typeface="Calibri" panose="020F0502020204030204"/>
              </a:rPr>
              <a:t>Öppna Patientens Ärende</a:t>
            </a:r>
          </a:p>
          <a:p>
            <a:pPr marL="352501" indent="-352501">
              <a:buFont typeface="Arial" panose="020B0604020202020204" pitchFamily="34" charset="0"/>
              <a:buChar char="•"/>
              <a:defRPr/>
            </a:pPr>
            <a:r>
              <a:rPr lang="sv-SE" sz="2500" dirty="0">
                <a:cs typeface="Calibri" panose="020F0502020204030204"/>
              </a:rPr>
              <a:t>Lägg </a:t>
            </a:r>
            <a:r>
              <a:rPr lang="sv-SE" dirty="0">
                <a:cs typeface="Calibri"/>
              </a:rPr>
              <a:t>till </a:t>
            </a:r>
            <a:r>
              <a:rPr lang="sv-SE" i="1" dirty="0">
                <a:cs typeface="Calibri"/>
              </a:rPr>
              <a:t>Hemsjukvård </a:t>
            </a:r>
            <a:r>
              <a:rPr lang="sv-SE" dirty="0">
                <a:cs typeface="Calibri"/>
              </a:rPr>
              <a:t>i fliken </a:t>
            </a:r>
            <a:r>
              <a:rPr lang="sv-SE" b="1" dirty="0">
                <a:cs typeface="Calibri"/>
              </a:rPr>
              <a:t>enhetskopplingar </a:t>
            </a:r>
            <a:r>
              <a:rPr lang="sv-SE" dirty="0">
                <a:cs typeface="Calibri"/>
              </a:rPr>
              <a:t>i patientkortet.</a:t>
            </a:r>
          </a:p>
          <a:p>
            <a:pPr marL="352501" indent="-352501" defTabSz="1880006">
              <a:buFont typeface="Arial" panose="020B0604020202020204" pitchFamily="34" charset="0"/>
              <a:buChar char="•"/>
              <a:defRPr/>
            </a:pPr>
            <a:r>
              <a:rPr lang="sv-SE" sz="2500" b="1" dirty="0">
                <a:cs typeface="Calibri" panose="020F0502020204030204"/>
              </a:rPr>
              <a:t>Aktörer</a:t>
            </a:r>
            <a:r>
              <a:rPr lang="sv-SE" sz="2500" dirty="0">
                <a:cs typeface="Calibri" panose="020F0502020204030204"/>
              </a:rPr>
              <a:t>, Lägg till Hemsjukvård, visa fast vårdkontakt med samordningsansvar.</a:t>
            </a:r>
            <a:endParaRPr lang="sv-SE" dirty="0">
              <a:cs typeface="Calibri"/>
            </a:endParaRPr>
          </a:p>
          <a:p>
            <a:pPr>
              <a:defRPr/>
            </a:pPr>
            <a:endParaRPr lang="sv-SE" b="1" dirty="0">
              <a:cs typeface="Calibri" panose="020F0502020204030204"/>
            </a:endParaRPr>
          </a:p>
          <a:p>
            <a:pPr>
              <a:defRPr/>
            </a:pPr>
            <a:r>
              <a:rPr lang="sv-SE" b="1" dirty="0">
                <a:latin typeface="+mn-lt"/>
                <a:cs typeface="Calibri" panose="020F0502020204030204"/>
              </a:rPr>
              <a:t>Fliken meddelanden </a:t>
            </a:r>
            <a:r>
              <a:rPr lang="sv-SE" b="0" dirty="0">
                <a:latin typeface="+mn-lt"/>
                <a:cs typeface="Calibri" panose="020F0502020204030204"/>
              </a:rPr>
              <a:t>– Det finns ett antal fasta och ett antal Generella</a:t>
            </a:r>
            <a:r>
              <a:rPr lang="sv-SE" b="0" baseline="0" dirty="0">
                <a:latin typeface="+mn-lt"/>
                <a:cs typeface="Calibri" panose="020F0502020204030204"/>
              </a:rPr>
              <a:t> meddelanden</a:t>
            </a:r>
            <a:endParaRPr lang="sv-SE" b="0" dirty="0"/>
          </a:p>
          <a:p>
            <a:pPr marL="587502" indent="-587502">
              <a:buFont typeface="Arial"/>
              <a:buChar char="•"/>
              <a:defRPr/>
            </a:pPr>
            <a:r>
              <a:rPr lang="sv-SE" dirty="0">
                <a:cs typeface="Calibri" panose="020F0502020204030204"/>
              </a:rPr>
              <a:t>Visa </a:t>
            </a:r>
            <a:r>
              <a:rPr lang="sv-SE" b="0" dirty="0">
                <a:latin typeface="+mn-lt"/>
                <a:cs typeface="Calibri" panose="020F0502020204030204"/>
              </a:rPr>
              <a:t>att </a:t>
            </a:r>
            <a:r>
              <a:rPr lang="sv-SE" b="1" dirty="0">
                <a:latin typeface="+mn-lt"/>
                <a:cs typeface="Calibri" panose="020F0502020204030204"/>
              </a:rPr>
              <a:t>inskrivningsmeddelande </a:t>
            </a:r>
            <a:r>
              <a:rPr lang="sv-SE" b="0" dirty="0">
                <a:latin typeface="+mn-lt"/>
                <a:cs typeface="Calibri" panose="020F0502020204030204"/>
              </a:rPr>
              <a:t>skickats från slutenvården samt </a:t>
            </a:r>
            <a:r>
              <a:rPr lang="sv-SE" b="1" dirty="0"/>
              <a:t>Beräknad tidpunkt för utskrivning</a:t>
            </a:r>
            <a:r>
              <a:rPr lang="sv-SE" b="0" dirty="0">
                <a:latin typeface="+mn-lt"/>
                <a:cs typeface="Calibri" panose="020F0502020204030204"/>
              </a:rPr>
              <a:t>.</a:t>
            </a:r>
          </a:p>
          <a:p>
            <a:pPr marL="587502" indent="-587502">
              <a:buFont typeface="Arial" panose="020B0604020202020204" pitchFamily="34" charset="0"/>
              <a:buChar char="•"/>
              <a:defRPr/>
            </a:pPr>
            <a:r>
              <a:rPr lang="sv-SE" b="0" dirty="0">
                <a:latin typeface="+mn-lt"/>
                <a:cs typeface="Calibri" panose="020F0502020204030204"/>
              </a:rPr>
              <a:t>Markera meddelande, läs och klicka på </a:t>
            </a:r>
            <a:r>
              <a:rPr lang="sv-SE" b="1" dirty="0">
                <a:latin typeface="+mn-lt"/>
                <a:cs typeface="Calibri" panose="020F0502020204030204"/>
              </a:rPr>
              <a:t>Svara</a:t>
            </a:r>
            <a:r>
              <a:rPr lang="sv-SE" b="1" dirty="0">
                <a:cs typeface="Calibri" panose="020F0502020204030204"/>
              </a:rPr>
              <a:t>, </a:t>
            </a:r>
            <a:r>
              <a:rPr lang="sv-SE" dirty="0">
                <a:cs typeface="Calibri" panose="020F0502020204030204"/>
              </a:rPr>
              <a:t>skriv ett svar</a:t>
            </a:r>
            <a:r>
              <a:rPr lang="sv-SE" b="0" dirty="0">
                <a:latin typeface="+mn-lt"/>
                <a:cs typeface="Calibri" panose="020F0502020204030204"/>
              </a:rPr>
              <a:t> </a:t>
            </a:r>
            <a:r>
              <a:rPr lang="sv-SE" dirty="0">
                <a:cs typeface="Calibri" panose="020F0502020204030204"/>
              </a:rPr>
              <a:t>med information om aktuellt status och pågående insatser, </a:t>
            </a:r>
            <a:r>
              <a:rPr lang="sv-SE" b="1" dirty="0">
                <a:latin typeface="+mn-lt"/>
                <a:cs typeface="Calibri" panose="020F0502020204030204"/>
              </a:rPr>
              <a:t>Skicka.</a:t>
            </a:r>
          </a:p>
          <a:p>
            <a:pPr marL="587502" indent="-587502" defTabSz="1880006">
              <a:buFont typeface="Arial" panose="020B0604020202020204" pitchFamily="34" charset="0"/>
              <a:buChar char="•"/>
              <a:defRPr/>
            </a:pPr>
            <a:r>
              <a:rPr lang="sv-SE" dirty="0">
                <a:cs typeface="Calibri" panose="020F0502020204030204"/>
              </a:rPr>
              <a:t>Visa meddelandet </a:t>
            </a:r>
            <a:r>
              <a:rPr lang="sv-SE" b="1" dirty="0">
                <a:cs typeface="Calibri" panose="020F0502020204030204"/>
              </a:rPr>
              <a:t>ADL - aktiviteter i det dagliga livet.</a:t>
            </a:r>
          </a:p>
          <a:p>
            <a:pPr marL="587502" indent="-587502" defTabSz="1880006">
              <a:buFont typeface="Arial" panose="020B0604020202020204" pitchFamily="34" charset="0"/>
              <a:buChar char="•"/>
              <a:defRPr/>
            </a:pPr>
            <a:r>
              <a:rPr lang="sv-SE" sz="2500" dirty="0"/>
              <a:t>Visa meddelande, </a:t>
            </a:r>
            <a:r>
              <a:rPr lang="sv-SE" sz="2500" b="1" dirty="0"/>
              <a:t>Social situation</a:t>
            </a:r>
            <a:r>
              <a:rPr lang="sv-SE" sz="2500" dirty="0"/>
              <a:t>. </a:t>
            </a:r>
            <a:endParaRPr lang="sv-SE" b="1" dirty="0"/>
          </a:p>
          <a:p>
            <a:pPr marL="587502" indent="-587502" defTabSz="1880006">
              <a:buFont typeface="Arial" panose="020B0604020202020204" pitchFamily="34" charset="0"/>
              <a:buChar char="•"/>
              <a:defRPr/>
            </a:pPr>
            <a:r>
              <a:rPr lang="sv-SE" dirty="0">
                <a:latin typeface="+mn-lt"/>
                <a:cs typeface="Calibri" panose="020F0502020204030204"/>
              </a:rPr>
              <a:t>Visa </a:t>
            </a:r>
            <a:r>
              <a:rPr lang="sv-SE" dirty="0">
                <a:cs typeface="Calibri" panose="020F0502020204030204"/>
              </a:rPr>
              <a:t>meddelande </a:t>
            </a:r>
            <a:r>
              <a:rPr lang="sv-SE" b="1" dirty="0">
                <a:cs typeface="Calibri" panose="020F0502020204030204"/>
              </a:rPr>
              <a:t>Utskrivningsklar</a:t>
            </a:r>
            <a:r>
              <a:rPr lang="sv-SE" b="1" dirty="0">
                <a:latin typeface="+mn-lt"/>
                <a:cs typeface="Calibri" panose="020F0502020204030204"/>
              </a:rPr>
              <a:t>.</a:t>
            </a:r>
            <a:r>
              <a:rPr lang="sv-SE" dirty="0">
                <a:cs typeface="Calibri" panose="020F0502020204030204"/>
              </a:rPr>
              <a:t> </a:t>
            </a:r>
          </a:p>
          <a:p>
            <a:pPr marL="587502" indent="-587502">
              <a:buFont typeface="Arial"/>
              <a:buChar char="•"/>
              <a:defRPr/>
            </a:pPr>
            <a:r>
              <a:rPr lang="sv-SE" dirty="0">
                <a:latin typeface="+mn-lt"/>
                <a:cs typeface="Calibri" panose="020F0502020204030204"/>
              </a:rPr>
              <a:t>När den enskilde är redo att tas emot av kommunen. Går kommunen in och skickar </a:t>
            </a:r>
            <a:r>
              <a:rPr lang="sv-SE" dirty="0">
                <a:cs typeface="Calibri" panose="020F0502020204030204"/>
              </a:rPr>
              <a:t>meddelande</a:t>
            </a:r>
            <a:r>
              <a:rPr lang="sv-SE" dirty="0">
                <a:latin typeface="+mn-lt"/>
                <a:cs typeface="Calibri" panose="020F0502020204030204"/>
              </a:rPr>
              <a:t> om</a:t>
            </a:r>
            <a:r>
              <a:rPr lang="sv-SE" b="1" dirty="0">
                <a:latin typeface="+mn-lt"/>
                <a:cs typeface="Calibri" panose="020F0502020204030204"/>
              </a:rPr>
              <a:t> Kommunklar</a:t>
            </a:r>
            <a:r>
              <a:rPr lang="sv-SE" dirty="0">
                <a:latin typeface="+mn-lt"/>
                <a:cs typeface="Calibri" panose="020F0502020204030204"/>
              </a:rPr>
              <a:t>.</a:t>
            </a:r>
          </a:p>
          <a:p>
            <a:pPr marL="1527505" lvl="1" indent="-587502">
              <a:buFont typeface="Courier New" panose="02070309020205020404" pitchFamily="49" charset="0"/>
              <a:buChar char="o"/>
              <a:defRPr/>
            </a:pPr>
            <a:r>
              <a:rPr lang="sv-SE" dirty="0">
                <a:latin typeface="+mn-lt"/>
                <a:cs typeface="Calibri" panose="020F0502020204030204"/>
              </a:rPr>
              <a:t>Nytt meddelande</a:t>
            </a:r>
            <a:r>
              <a:rPr lang="sv-SE" dirty="0">
                <a:cs typeface="Calibri" panose="020F0502020204030204"/>
              </a:rPr>
              <a:t>, </a:t>
            </a:r>
            <a:r>
              <a:rPr lang="sv-SE" dirty="0">
                <a:latin typeface="+mn-lt"/>
                <a:cs typeface="Calibri" panose="020F0502020204030204"/>
              </a:rPr>
              <a:t>Välj </a:t>
            </a:r>
            <a:r>
              <a:rPr lang="sv-SE" b="1" dirty="0">
                <a:latin typeface="+mn-lt"/>
                <a:cs typeface="Calibri" panose="020F0502020204030204"/>
              </a:rPr>
              <a:t>Generellt</a:t>
            </a:r>
            <a:r>
              <a:rPr lang="sv-SE" b="1" dirty="0">
                <a:cs typeface="Calibri" panose="020F0502020204030204"/>
              </a:rPr>
              <a:t>, </a:t>
            </a:r>
            <a:r>
              <a:rPr lang="sv-SE" dirty="0">
                <a:latin typeface="+mn-lt"/>
                <a:cs typeface="Calibri" panose="020F0502020204030204"/>
              </a:rPr>
              <a:t>Titel: </a:t>
            </a:r>
            <a:r>
              <a:rPr lang="sv-SE" b="1" dirty="0">
                <a:latin typeface="+mn-lt"/>
                <a:cs typeface="Calibri" panose="020F0502020204030204"/>
              </a:rPr>
              <a:t>Kommunklar</a:t>
            </a:r>
            <a:r>
              <a:rPr lang="sv-SE" b="1" dirty="0">
                <a:cs typeface="Calibri" panose="020F0502020204030204"/>
              </a:rPr>
              <a:t>, </a:t>
            </a:r>
            <a:r>
              <a:rPr lang="sv-SE" b="0" dirty="0">
                <a:cs typeface="Calibri" panose="020F0502020204030204"/>
              </a:rPr>
              <a:t>(</a:t>
            </a:r>
            <a:r>
              <a:rPr lang="sv-SE" dirty="0">
                <a:cs typeface="Calibri" panose="020F0502020204030204"/>
              </a:rPr>
              <a:t>Fras</a:t>
            </a:r>
            <a:r>
              <a:rPr lang="sv-SE" b="1" dirty="0">
                <a:cs typeface="Calibri" panose="020F0502020204030204"/>
              </a:rPr>
              <a:t>: </a:t>
            </a:r>
            <a:r>
              <a:rPr lang="sv-SE" b="1" dirty="0" err="1">
                <a:cs typeface="Calibri" panose="020F0502020204030204"/>
              </a:rPr>
              <a:t>liklar</a:t>
            </a:r>
            <a:r>
              <a:rPr lang="sv-SE" b="1" dirty="0">
                <a:cs typeface="Calibri" panose="020F0502020204030204"/>
              </a:rPr>
              <a:t> + </a:t>
            </a:r>
            <a:r>
              <a:rPr lang="sv-SE" b="1" dirty="0" err="1">
                <a:cs typeface="Calibri" panose="020F0502020204030204"/>
              </a:rPr>
              <a:t>enter</a:t>
            </a:r>
            <a:r>
              <a:rPr lang="sv-SE" b="0" dirty="0">
                <a:cs typeface="Calibri" panose="020F0502020204030204"/>
              </a:rPr>
              <a:t>)</a:t>
            </a:r>
            <a:r>
              <a:rPr lang="sv-SE" b="1" dirty="0">
                <a:latin typeface="+mn-lt"/>
                <a:cs typeface="Calibri" panose="020F0502020204030204"/>
              </a:rPr>
              <a:t>.</a:t>
            </a:r>
            <a:r>
              <a:rPr lang="sv-SE" b="1" baseline="0" dirty="0">
                <a:latin typeface="+mn-lt"/>
                <a:cs typeface="Calibri" panose="020F0502020204030204"/>
              </a:rPr>
              <a:t> </a:t>
            </a:r>
            <a:r>
              <a:rPr lang="sv-SE" b="0" baseline="0" dirty="0">
                <a:latin typeface="+mn-lt"/>
                <a:cs typeface="Calibri" panose="020F0502020204030204"/>
              </a:rPr>
              <a:t>(i utbildningsmiljön, använd egen titel, skriv </a:t>
            </a:r>
            <a:r>
              <a:rPr lang="sv-SE" b="1" baseline="0" dirty="0">
                <a:latin typeface="+mn-lt"/>
                <a:cs typeface="Calibri" panose="020F0502020204030204"/>
              </a:rPr>
              <a:t>Kommunklar</a:t>
            </a:r>
            <a:r>
              <a:rPr lang="sv-SE" b="0" baseline="0" dirty="0">
                <a:latin typeface="+mn-lt"/>
                <a:cs typeface="Calibri" panose="020F0502020204030204"/>
              </a:rPr>
              <a:t>). </a:t>
            </a:r>
            <a:r>
              <a:rPr lang="sv-SE" dirty="0">
                <a:cs typeface="Calibri" panose="020F0502020204030204"/>
              </a:rPr>
              <a:t>Används när kommunen samordnat sina insatser och kan ta emot patienten.  </a:t>
            </a:r>
            <a:endParaRPr lang="sv-SE" dirty="0">
              <a:latin typeface="+mn-lt"/>
              <a:cs typeface="Calibri" panose="020F0502020204030204"/>
            </a:endParaRPr>
          </a:p>
          <a:p>
            <a:pPr marL="587502" indent="-587502">
              <a:buChar char="•"/>
              <a:defRPr/>
            </a:pPr>
            <a:endParaRPr lang="sv-SE" dirty="0">
              <a:cs typeface="Calibri" panose="020F0502020204030204"/>
            </a:endParaRPr>
          </a:p>
          <a:p>
            <a:pPr defTabSz="1880006">
              <a:defRPr/>
            </a:pPr>
            <a:r>
              <a:rPr lang="sv-SE" sz="2500" b="1" dirty="0">
                <a:cs typeface="Calibri" panose="020F0502020204030204"/>
              </a:rPr>
              <a:t>Gå till Fliken Planer</a:t>
            </a:r>
          </a:p>
          <a:p>
            <a:pPr marL="587502" indent="-587502">
              <a:lnSpc>
                <a:spcPct val="115000"/>
              </a:lnSpc>
              <a:spcAft>
                <a:spcPts val="1645"/>
              </a:spcAft>
              <a:buFont typeface="Arial"/>
              <a:buChar char="•"/>
            </a:pPr>
            <a:r>
              <a:rPr lang="sv-SE" dirty="0">
                <a:latin typeface="+mn-lt"/>
                <a:cs typeface="Calibri" panose="020F0502020204030204"/>
              </a:rPr>
              <a:t>Visa </a:t>
            </a:r>
            <a:r>
              <a:rPr lang="sv-SE" dirty="0">
                <a:cs typeface="Calibri" panose="020F0502020204030204"/>
              </a:rPr>
              <a:t>utskrivningsplanen, kan startas av alla </a:t>
            </a:r>
            <a:r>
              <a:rPr lang="sv-SE" dirty="0"/>
              <a:t>aktörer och varje aktör dokumenterar sin del.</a:t>
            </a:r>
            <a:endParaRPr lang="sv-SE" dirty="0">
              <a:cs typeface="Calibri" panose="020F0502020204030204"/>
            </a:endParaRPr>
          </a:p>
          <a:p>
            <a:pPr marL="587502" indent="-587502">
              <a:lnSpc>
                <a:spcPct val="114999"/>
              </a:lnSpc>
              <a:spcAft>
                <a:spcPts val="1645"/>
              </a:spcAft>
              <a:buFont typeface="Arial"/>
              <a:buChar char="•"/>
            </a:pPr>
            <a:r>
              <a:rPr lang="sv-SE" sz="2500" dirty="0"/>
              <a:t>Utskrivningsplanen är patientens plan och används för att </a:t>
            </a:r>
            <a:r>
              <a:rPr lang="sv-SE" dirty="0"/>
              <a:t>dokumentera de åtgärder och insatser som varje aktör har planerat tillsammans med patienten</a:t>
            </a:r>
            <a:r>
              <a:rPr lang="sv-SE" dirty="0">
                <a:cs typeface="Calibri" panose="020F0502020204030204"/>
              </a:rPr>
              <a:t>.</a:t>
            </a:r>
          </a:p>
          <a:p>
            <a:pPr marL="587502" indent="-587502">
              <a:lnSpc>
                <a:spcPct val="114999"/>
              </a:lnSpc>
              <a:spcAft>
                <a:spcPts val="1645"/>
              </a:spcAft>
              <a:buFont typeface="Arial"/>
              <a:buChar char="•"/>
            </a:pPr>
            <a:r>
              <a:rPr lang="sv-SE" kern="1200" dirty="0">
                <a:effectLst/>
                <a:latin typeface="+mn-lt"/>
                <a:ea typeface="+mn-ea"/>
                <a:cs typeface="+mn-cs"/>
              </a:rPr>
              <a:t>Vid utskrivningsplanering kan det ibland finnas behov av att arrangera ett möte, fysiskt eller via video för att planera </a:t>
            </a:r>
            <a:r>
              <a:rPr lang="sv-SE" dirty="0"/>
              <a:t>insatser, ska ej förväxlas med SIP. Det</a:t>
            </a:r>
            <a:r>
              <a:rPr lang="sv-SE" kern="1200" dirty="0">
                <a:effectLst/>
                <a:latin typeface="+mn-lt"/>
                <a:ea typeface="+mn-ea"/>
                <a:cs typeface="+mn-cs"/>
              </a:rPr>
              <a:t> finns ingen funktion i Link för att kalla till ett utskrivningsplaneringsmöte. Den aktör som har behov av möte, kommunicerar det via generellt meddelande och/eller via telefon samt ansvarar för att säkerställa deltagare, tid och plats samt delar eventuell länk till videomöte. </a:t>
            </a:r>
            <a:r>
              <a:rPr lang="sv-SE" dirty="0">
                <a:effectLst/>
              </a:rPr>
              <a:t>  </a:t>
            </a:r>
            <a:endParaRPr lang="sv-SE" b="1" dirty="0">
              <a:cs typeface="Calibri" panose="020F0502020204030204"/>
            </a:endParaRPr>
          </a:p>
          <a:p>
            <a:pPr marL="587502" indent="-587502">
              <a:lnSpc>
                <a:spcPct val="114999"/>
              </a:lnSpc>
              <a:spcAft>
                <a:spcPts val="1645"/>
              </a:spcAft>
              <a:buFont typeface="Arial"/>
              <a:buChar char="•"/>
            </a:pPr>
            <a:r>
              <a:rPr lang="sv-SE" dirty="0">
                <a:latin typeface="+mn-lt"/>
                <a:cs typeface="Calibri" panose="020F0502020204030204"/>
              </a:rPr>
              <a:t>Markera utskrivningsplan</a:t>
            </a:r>
            <a:r>
              <a:rPr lang="sv-SE" dirty="0">
                <a:cs typeface="Calibri" panose="020F0502020204030204"/>
              </a:rPr>
              <a:t>, </a:t>
            </a:r>
            <a:r>
              <a:rPr lang="sv-SE" dirty="0">
                <a:latin typeface="+mn-lt"/>
                <a:cs typeface="Calibri" panose="020F0502020204030204"/>
              </a:rPr>
              <a:t>Klicka </a:t>
            </a:r>
            <a:r>
              <a:rPr lang="sv-SE" b="1" dirty="0">
                <a:latin typeface="+mn-lt"/>
                <a:cs typeface="Calibri" panose="020F0502020204030204"/>
              </a:rPr>
              <a:t>Ny </a:t>
            </a:r>
            <a:r>
              <a:rPr lang="sv-SE" b="1" dirty="0">
                <a:cs typeface="Calibri" panose="020F0502020204030204"/>
              </a:rPr>
              <a:t>anteckning, </a:t>
            </a:r>
            <a:r>
              <a:rPr lang="sv-SE" dirty="0">
                <a:cs typeface="Calibri" panose="020F0502020204030204"/>
              </a:rPr>
              <a:t>Välj</a:t>
            </a:r>
            <a:r>
              <a:rPr lang="sv-SE" dirty="0">
                <a:latin typeface="+mn-lt"/>
                <a:cs typeface="Calibri" panose="020F0502020204030204"/>
              </a:rPr>
              <a:t> Mall </a:t>
            </a:r>
            <a:r>
              <a:rPr lang="sv-SE" b="1" dirty="0">
                <a:latin typeface="+mn-lt"/>
                <a:cs typeface="Calibri" panose="020F0502020204030204"/>
              </a:rPr>
              <a:t>Utskrivningsplan</a:t>
            </a:r>
            <a:r>
              <a:rPr lang="sv-SE" b="1" dirty="0">
                <a:cs typeface="Calibri" panose="020F0502020204030204"/>
              </a:rPr>
              <a:t>, </a:t>
            </a:r>
            <a:r>
              <a:rPr lang="sv-SE" dirty="0">
                <a:latin typeface="+mn-lt"/>
                <a:cs typeface="Calibri" panose="020F0502020204030204"/>
              </a:rPr>
              <a:t>dokumentera under </a:t>
            </a:r>
            <a:r>
              <a:rPr lang="sv-SE" b="1" dirty="0">
                <a:cs typeface="Calibri" panose="020F0502020204030204"/>
              </a:rPr>
              <a:t>Planerade insatser från socialtjänsten </a:t>
            </a:r>
            <a:r>
              <a:rPr lang="sv-SE" dirty="0">
                <a:cs typeface="Calibri" panose="020F0502020204030204"/>
              </a:rPr>
              <a:t>och</a:t>
            </a:r>
            <a:r>
              <a:rPr lang="sv-SE" dirty="0">
                <a:latin typeface="+mn-lt"/>
                <a:cs typeface="Calibri" panose="020F0502020204030204"/>
              </a:rPr>
              <a:t> </a:t>
            </a:r>
            <a:r>
              <a:rPr lang="sv-SE" b="1" dirty="0">
                <a:latin typeface="+mn-lt"/>
                <a:cs typeface="Calibri" panose="020F0502020204030204"/>
              </a:rPr>
              <a:t>Signera</a:t>
            </a:r>
            <a:r>
              <a:rPr lang="sv-SE" b="1" dirty="0">
                <a:cs typeface="Calibri" panose="020F0502020204030204"/>
              </a:rPr>
              <a:t> </a:t>
            </a:r>
            <a:r>
              <a:rPr lang="sv-SE" sz="2500" dirty="0"/>
              <a:t>(kräver vårdkontakt i utbildningsmiljön).</a:t>
            </a:r>
            <a:endParaRPr lang="sv-SE" dirty="0">
              <a:cs typeface="Calibri" panose="020F0502020204030204"/>
            </a:endParaRPr>
          </a:p>
          <a:p>
            <a:pPr>
              <a:defRPr/>
            </a:pP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17</a:t>
            </a:fld>
            <a:endParaRPr lang="sv-SE"/>
          </a:p>
        </p:txBody>
      </p:sp>
    </p:spTree>
    <p:extLst>
      <p:ext uri="{BB962C8B-B14F-4D97-AF65-F5344CB8AC3E}">
        <p14:creationId xmlns:p14="http://schemas.microsoft.com/office/powerpoint/2010/main" val="282432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500" b="1"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18</a:t>
            </a:fld>
            <a:endParaRPr lang="sv-SE"/>
          </a:p>
        </p:txBody>
      </p:sp>
    </p:spTree>
    <p:extLst>
      <p:ext uri="{BB962C8B-B14F-4D97-AF65-F5344CB8AC3E}">
        <p14:creationId xmlns:p14="http://schemas.microsoft.com/office/powerpoint/2010/main" val="248671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dirty="0"/>
              <a:t>Bild</a:t>
            </a:r>
            <a:r>
              <a:rPr lang="sv-SE" baseline="0" dirty="0"/>
              <a:t> för att visualisera/beskriva de olika stegen i </a:t>
            </a:r>
            <a:r>
              <a:rPr lang="sv-SE" i="1" baseline="0" dirty="0"/>
              <a:t>Öppenvårdsprocessen</a:t>
            </a:r>
            <a:endParaRPr lang="sv-SE" i="1" dirty="0"/>
          </a:p>
          <a:p>
            <a:endParaRPr lang="sv-SE" dirty="0"/>
          </a:p>
        </p:txBody>
      </p:sp>
      <p:sp>
        <p:nvSpPr>
          <p:cNvPr id="4" name="Platshållare för bildnummer 3"/>
          <p:cNvSpPr>
            <a:spLocks noGrp="1"/>
          </p:cNvSpPr>
          <p:nvPr>
            <p:ph type="sldNum" sz="quarter" idx="10"/>
          </p:nvPr>
        </p:nvSpPr>
        <p:spPr/>
        <p:txBody>
          <a:bodyPr/>
          <a:lstStyle/>
          <a:p>
            <a:fld id="{95959871-F845-4FDB-88D6-FD1965F9245B}" type="slidenum">
              <a:rPr lang="sv-SE" smtClean="0"/>
              <a:t>19</a:t>
            </a:fld>
            <a:endParaRPr lang="sv-SE"/>
          </a:p>
        </p:txBody>
      </p:sp>
    </p:spTree>
    <p:extLst>
      <p:ext uri="{BB962C8B-B14F-4D97-AF65-F5344CB8AC3E}">
        <p14:creationId xmlns:p14="http://schemas.microsoft.com/office/powerpoint/2010/main" val="14575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dirty="0"/>
              <a:t>Vi börjar med lite allmän information och funktionalitet i stort, sen går vi igenom de olika processerna och avslutar med vårdbegäran, egenvårdsbedömning och uppdrag hemsjukvård</a:t>
            </a:r>
            <a:r>
              <a:rPr lang="sv-SE" dirty="0">
                <a:cs typeface="Calibri"/>
              </a:rPr>
              <a:t>.</a:t>
            </a:r>
          </a:p>
          <a:p>
            <a:pPr marL="352501" indent="-352501">
              <a:buFont typeface="Arial" panose="020B0604020202020204" pitchFamily="34" charset="0"/>
              <a:buChar char="•"/>
            </a:pPr>
            <a:r>
              <a:rPr lang="sv-SE" dirty="0">
                <a:cs typeface="Calibri"/>
              </a:rPr>
              <a:t>Utbildningen tar 3 timmar</a:t>
            </a:r>
          </a:p>
          <a:p>
            <a:pPr marL="352501" indent="-352501">
              <a:buFont typeface="Arial" panose="020B0604020202020204" pitchFamily="34" charset="0"/>
              <a:buChar char="•"/>
            </a:pPr>
            <a:r>
              <a:rPr lang="sv-SE" dirty="0">
                <a:cs typeface="Calibri"/>
              </a:rPr>
              <a:t>2 pauser med bensträckare och kaffe</a:t>
            </a:r>
          </a:p>
          <a:p>
            <a:pPr marL="352501" indent="-352501">
              <a:buFont typeface="Arial" panose="020B0604020202020204" pitchFamily="34" charset="0"/>
              <a:buChar char="•"/>
            </a:pPr>
            <a:r>
              <a:rPr lang="sv-SE" dirty="0">
                <a:cs typeface="Calibri"/>
              </a:rPr>
              <a:t>Frågor tar vi under tiden, (i mån av tid)</a:t>
            </a:r>
            <a:endParaRPr lang="sv-SE" dirty="0"/>
          </a:p>
          <a:p>
            <a:pPr marL="352501" indent="-352501">
              <a:buFont typeface="Arial" panose="020B0604020202020204" pitchFamily="34" charset="0"/>
              <a:buChar char="•"/>
            </a:pPr>
            <a:r>
              <a:rPr lang="sv-SE" dirty="0">
                <a:cs typeface="Calibri"/>
              </a:rPr>
              <a:t>Utbildningsmaterialet får ni via mail, (bildspel, övningsuppgifter, testanvändare och testpatienter)</a:t>
            </a:r>
          </a:p>
          <a:p>
            <a:pPr marL="352501" indent="-352501">
              <a:buFont typeface="Arial" panose="020B0604020202020204" pitchFamily="34" charset="0"/>
              <a:buChar char="•"/>
            </a:pPr>
            <a:r>
              <a:rPr lang="sv-SE" dirty="0"/>
              <a:t>Uppföljande träffar via teams efter behov</a:t>
            </a:r>
            <a:endParaRPr lang="sv-SE" dirty="0">
              <a:cs typeface="Calibri"/>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2</a:t>
            </a:fld>
            <a:endParaRPr lang="sv-SE"/>
          </a:p>
        </p:txBody>
      </p:sp>
    </p:spTree>
    <p:extLst>
      <p:ext uri="{BB962C8B-B14F-4D97-AF65-F5344CB8AC3E}">
        <p14:creationId xmlns:p14="http://schemas.microsoft.com/office/powerpoint/2010/main" val="417319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500" i="1" dirty="0"/>
              <a:t>Biståndsenhet</a:t>
            </a:r>
            <a:r>
              <a:rPr lang="sv-SE" sz="2500" i="1" baseline="0" dirty="0"/>
              <a:t> 1</a:t>
            </a:r>
            <a:r>
              <a:rPr lang="sv-SE" sz="2500" i="1" dirty="0"/>
              <a:t>, Roll Kommunal</a:t>
            </a:r>
            <a:r>
              <a:rPr lang="sv-SE" sz="2500" i="1" baseline="0" dirty="0"/>
              <a:t> sjuksköterska</a:t>
            </a:r>
            <a:r>
              <a:rPr lang="sv-SE" sz="2500" i="1" dirty="0"/>
              <a:t>, visningspatient </a:t>
            </a:r>
          </a:p>
          <a:p>
            <a:r>
              <a:rPr lang="sv-SE" sz="2500" dirty="0"/>
              <a:t>Samordningsärende i öppenvården. </a:t>
            </a:r>
          </a:p>
          <a:p>
            <a:pPr marL="352501" indent="-352501">
              <a:buFont typeface="Arial" panose="020B0604020202020204" pitchFamily="34" charset="0"/>
              <a:buChar char="•"/>
            </a:pPr>
            <a:r>
              <a:rPr lang="sv-SE" sz="2500" dirty="0"/>
              <a:t>Öppna </a:t>
            </a:r>
            <a:r>
              <a:rPr lang="sv-SE" sz="2500" b="1" dirty="0"/>
              <a:t>Ärendeöversikten</a:t>
            </a:r>
          </a:p>
          <a:p>
            <a:pPr marL="352501" indent="-352501">
              <a:buFont typeface="Arial" panose="020B0604020202020204" pitchFamily="34" charset="0"/>
              <a:buChar char="•"/>
            </a:pPr>
            <a:r>
              <a:rPr lang="sv-SE" sz="2500" dirty="0"/>
              <a:t>Sök fram personen i patientlisten</a:t>
            </a:r>
          </a:p>
          <a:p>
            <a:pPr marL="352501" indent="-352501">
              <a:buFont typeface="Arial" panose="020B0604020202020204" pitchFamily="34" charset="0"/>
              <a:buChar char="•"/>
            </a:pPr>
            <a:r>
              <a:rPr lang="sv-SE" sz="2500" dirty="0"/>
              <a:t>Klicka på </a:t>
            </a:r>
            <a:r>
              <a:rPr lang="sv-SE" sz="2500" b="1" dirty="0"/>
              <a:t>Skapa nytt ärende</a:t>
            </a:r>
          </a:p>
          <a:p>
            <a:pPr marL="352501" indent="-352501">
              <a:buFont typeface="Arial" panose="020B0604020202020204" pitchFamily="34" charset="0"/>
              <a:buChar char="•"/>
            </a:pPr>
            <a:r>
              <a:rPr lang="sv-SE" sz="2500" dirty="0"/>
              <a:t>Bocka i samtycke till informationsdelning, Ja. Bocka i behov av SIP, Ja. Bocka i samtycke till SIP, Ja. </a:t>
            </a:r>
          </a:p>
          <a:p>
            <a:pPr marL="352501" indent="-352501">
              <a:buFont typeface="Arial" panose="020B0604020202020204" pitchFamily="34" charset="0"/>
              <a:buChar char="•"/>
            </a:pPr>
            <a:r>
              <a:rPr lang="sv-SE" sz="2500" dirty="0"/>
              <a:t>Lägg till de aktörer som är aktuella. </a:t>
            </a:r>
          </a:p>
          <a:p>
            <a:pPr marL="1282903" lvl="1" indent="-342900">
              <a:buFont typeface="Courier New" panose="02070309020205020404" pitchFamily="49" charset="0"/>
              <a:buChar char="o"/>
            </a:pPr>
            <a:r>
              <a:rPr lang="sv-SE" sz="2500" dirty="0"/>
              <a:t>Bocka i Öppen vård – Välj Distriktssköterskemottagning 1. Klicka </a:t>
            </a:r>
            <a:r>
              <a:rPr lang="sv-SE" sz="2500" b="1" dirty="0"/>
              <a:t>Ok </a:t>
            </a:r>
            <a:r>
              <a:rPr lang="sv-SE" sz="2500" dirty="0"/>
              <a:t>och sedan </a:t>
            </a:r>
            <a:r>
              <a:rPr lang="sv-SE" sz="2500" b="1" dirty="0"/>
              <a:t>Lägg till.</a:t>
            </a:r>
          </a:p>
          <a:p>
            <a:pPr marL="352501" indent="-352501">
              <a:buFont typeface="Arial" panose="020B0604020202020204" pitchFamily="34" charset="0"/>
              <a:buChar char="•"/>
            </a:pPr>
            <a:r>
              <a:rPr lang="sv-SE" sz="2500" b="1" dirty="0"/>
              <a:t>Skapa ärende.</a:t>
            </a:r>
          </a:p>
          <a:p>
            <a:pPr marL="352501" indent="-352501">
              <a:buFont typeface="Arial" panose="020B0604020202020204" pitchFamily="34" charset="0"/>
              <a:buChar char="•"/>
            </a:pPr>
            <a:r>
              <a:rPr lang="sv-SE" sz="2500" dirty="0"/>
              <a:t>Under Aktörer, klicka på </a:t>
            </a:r>
            <a:r>
              <a:rPr lang="sv-SE" sz="2500" b="1" dirty="0"/>
              <a:t>Ändra. </a:t>
            </a:r>
            <a:r>
              <a:rPr lang="sv-SE" sz="2500" dirty="0"/>
              <a:t> Lägg till, Bocka i Kommun – Lägg till fler alternativ i rullisten. Välj Kommun SUSSA. </a:t>
            </a:r>
            <a:r>
              <a:rPr lang="sv-SE" sz="2500" i="1" dirty="0"/>
              <a:t>Biståndsenhet 1</a:t>
            </a:r>
            <a:r>
              <a:rPr lang="sv-SE" sz="2500" dirty="0"/>
              <a:t>, markera och flytta över till Valda enheter genom att klicka på pil till höger. </a:t>
            </a:r>
            <a:r>
              <a:rPr lang="sv-SE" sz="2500" b="1" dirty="0"/>
              <a:t>Ok. Lägg till. Spara.</a:t>
            </a:r>
          </a:p>
        </p:txBody>
      </p:sp>
      <p:sp>
        <p:nvSpPr>
          <p:cNvPr id="4" name="Platshållare för bildnummer 3"/>
          <p:cNvSpPr>
            <a:spLocks noGrp="1"/>
          </p:cNvSpPr>
          <p:nvPr>
            <p:ph type="sldNum" sz="quarter" idx="5"/>
          </p:nvPr>
        </p:nvSpPr>
        <p:spPr/>
        <p:txBody>
          <a:bodyPr/>
          <a:lstStyle/>
          <a:p>
            <a:fld id="{95959871-F845-4FDB-88D6-FD1965F9245B}" type="slidenum">
              <a:rPr lang="sv-SE" smtClean="0"/>
              <a:t>20</a:t>
            </a:fld>
            <a:endParaRPr lang="sv-SE"/>
          </a:p>
        </p:txBody>
      </p:sp>
    </p:spTree>
    <p:extLst>
      <p:ext uri="{BB962C8B-B14F-4D97-AF65-F5344CB8AC3E}">
        <p14:creationId xmlns:p14="http://schemas.microsoft.com/office/powerpoint/2010/main" val="3449895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500" b="1"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21</a:t>
            </a:fld>
            <a:endParaRPr lang="sv-SE"/>
          </a:p>
        </p:txBody>
      </p:sp>
    </p:spTree>
    <p:extLst>
      <p:ext uri="{BB962C8B-B14F-4D97-AF65-F5344CB8AC3E}">
        <p14:creationId xmlns:p14="http://schemas.microsoft.com/office/powerpoint/2010/main" val="198875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Bensträckare 10 minuter! </a:t>
            </a:r>
          </a:p>
        </p:txBody>
      </p:sp>
      <p:sp>
        <p:nvSpPr>
          <p:cNvPr id="4" name="Platshållare för bildnummer 3"/>
          <p:cNvSpPr>
            <a:spLocks noGrp="1"/>
          </p:cNvSpPr>
          <p:nvPr>
            <p:ph type="sldNum" sz="quarter" idx="5"/>
          </p:nvPr>
        </p:nvSpPr>
        <p:spPr/>
        <p:txBody>
          <a:bodyPr/>
          <a:lstStyle/>
          <a:p>
            <a:fld id="{95959871-F845-4FDB-88D6-FD1965F9245B}" type="slidenum">
              <a:rPr lang="sv-SE" smtClean="0"/>
              <a:t>22</a:t>
            </a:fld>
            <a:endParaRPr lang="sv-SE"/>
          </a:p>
        </p:txBody>
      </p:sp>
    </p:spTree>
    <p:extLst>
      <p:ext uri="{BB962C8B-B14F-4D97-AF65-F5344CB8AC3E}">
        <p14:creationId xmlns:p14="http://schemas.microsoft.com/office/powerpoint/2010/main" val="145443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dirty="0"/>
              <a:t>Bild</a:t>
            </a:r>
            <a:r>
              <a:rPr lang="sv-SE" baseline="0" dirty="0"/>
              <a:t> för att visualisera/beskriva de olika stegen i </a:t>
            </a:r>
            <a:r>
              <a:rPr lang="sv-SE" i="1" baseline="0" dirty="0"/>
              <a:t>SIP-processen</a:t>
            </a:r>
            <a:endParaRPr lang="sv-SE" i="1" dirty="0"/>
          </a:p>
          <a:p>
            <a:endParaRPr lang="sv-SE" dirty="0"/>
          </a:p>
        </p:txBody>
      </p:sp>
      <p:sp>
        <p:nvSpPr>
          <p:cNvPr id="4" name="Platshållare för bildnummer 3"/>
          <p:cNvSpPr>
            <a:spLocks noGrp="1"/>
          </p:cNvSpPr>
          <p:nvPr>
            <p:ph type="sldNum" sz="quarter" idx="10"/>
          </p:nvPr>
        </p:nvSpPr>
        <p:spPr/>
        <p:txBody>
          <a:bodyPr/>
          <a:lstStyle/>
          <a:p>
            <a:fld id="{95959871-F845-4FDB-88D6-FD1965F9245B}" type="slidenum">
              <a:rPr lang="sv-SE" smtClean="0"/>
              <a:t>23</a:t>
            </a:fld>
            <a:endParaRPr lang="sv-SE"/>
          </a:p>
        </p:txBody>
      </p:sp>
    </p:spTree>
    <p:extLst>
      <p:ext uri="{BB962C8B-B14F-4D97-AF65-F5344CB8AC3E}">
        <p14:creationId xmlns:p14="http://schemas.microsoft.com/office/powerpoint/2010/main" val="131522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80006" rtl="0" eaLnBrk="1" fontAlgn="auto" latinLnBrk="0" hangingPunct="1">
              <a:lnSpc>
                <a:spcPct val="100000"/>
              </a:lnSpc>
              <a:spcBef>
                <a:spcPts val="0"/>
              </a:spcBef>
              <a:spcAft>
                <a:spcPts val="0"/>
              </a:spcAft>
              <a:buClrTx/>
              <a:buSzTx/>
              <a:buFontTx/>
              <a:buNone/>
              <a:tabLst/>
              <a:defRPr/>
            </a:pPr>
            <a:r>
              <a:rPr lang="sv-SE" sz="5400" i="1" dirty="0"/>
              <a:t>Biståndsenhet</a:t>
            </a:r>
            <a:r>
              <a:rPr lang="sv-SE" sz="5400" i="1" baseline="0" dirty="0"/>
              <a:t> 1</a:t>
            </a:r>
            <a:r>
              <a:rPr lang="sv-SE" sz="5400" i="1" dirty="0"/>
              <a:t>, Roll Kommunal</a:t>
            </a:r>
            <a:r>
              <a:rPr lang="sv-SE" sz="5400" i="1" baseline="0" dirty="0"/>
              <a:t> sjuksköterska</a:t>
            </a:r>
            <a:r>
              <a:rPr lang="sv-SE" sz="5400" i="1" dirty="0"/>
              <a:t>, visningspatient </a:t>
            </a:r>
          </a:p>
          <a:p>
            <a:pPr defTabSz="3976965">
              <a:defRPr/>
            </a:pPr>
            <a:endParaRPr lang="sv-SE" sz="5300" b="1" dirty="0"/>
          </a:p>
          <a:p>
            <a:pPr defTabSz="3976965">
              <a:defRPr/>
            </a:pPr>
            <a:r>
              <a:rPr lang="sv-SE" sz="5300" b="1" dirty="0"/>
              <a:t>Kallelse</a:t>
            </a:r>
            <a:r>
              <a:rPr lang="sv-SE" sz="5300" dirty="0"/>
              <a:t> skickas som ett meddelanden i Link. Kallelse kan användas i samband kallelse till SIP samt revidering/uppföljning av SIP</a:t>
            </a:r>
          </a:p>
          <a:p>
            <a:pPr marL="362685" indent="-362685">
              <a:buFont typeface="Arial" panose="020B0604020202020204" pitchFamily="34" charset="0"/>
              <a:buChar char="•"/>
            </a:pPr>
            <a:r>
              <a:rPr lang="sv-SE" dirty="0"/>
              <a:t>Säkerställ</a:t>
            </a:r>
            <a:r>
              <a:rPr lang="sv-SE" baseline="0" dirty="0"/>
              <a:t> att samtycke till SIP finns. </a:t>
            </a:r>
            <a:r>
              <a:rPr lang="sv-SE" dirty="0"/>
              <a:t>Mycket viktigt att inhämta</a:t>
            </a:r>
            <a:r>
              <a:rPr lang="sv-SE" baseline="0" dirty="0"/>
              <a:t> nytt samtycke om ny aktör läggs till i samordningsärende. Samtycke krävs för att kunna skicka kallelse till SIP samt för att upprätta SIP-plan</a:t>
            </a:r>
          </a:p>
          <a:p>
            <a:pPr marL="362685" indent="-362685">
              <a:buFont typeface="Arial" panose="020B0604020202020204" pitchFamily="34" charset="0"/>
              <a:buChar char="•"/>
            </a:pPr>
            <a:r>
              <a:rPr lang="sv-SE" sz="5300" dirty="0">
                <a:solidFill>
                  <a:srgbClr val="000000"/>
                </a:solidFill>
                <a:ea typeface="Times New Roman" panose="02020603050405020304" pitchFamily="18" charset="0"/>
              </a:rPr>
              <a:t>Välj </a:t>
            </a:r>
            <a:r>
              <a:rPr lang="sv-SE" sz="5300" b="1" dirty="0">
                <a:solidFill>
                  <a:srgbClr val="000000"/>
                </a:solidFill>
                <a:ea typeface="Times New Roman" panose="02020603050405020304" pitchFamily="18" charset="0"/>
              </a:rPr>
              <a:t>Nytt meddelande, Kallelse till samordnad individuell planering</a:t>
            </a:r>
          </a:p>
          <a:p>
            <a:pPr marL="362685" indent="-362685">
              <a:buFont typeface="Arial" panose="020B0604020202020204" pitchFamily="34" charset="0"/>
              <a:buChar char="•"/>
            </a:pPr>
            <a:r>
              <a:rPr lang="sv-SE" sz="5300" dirty="0">
                <a:solidFill>
                  <a:srgbClr val="000000"/>
                </a:solidFill>
                <a:ea typeface="Times New Roman" panose="02020603050405020304" pitchFamily="18" charset="0"/>
              </a:rPr>
              <a:t>Fyll i mötestid och klockslag, mötesform Fysiskt möte, plats valfri text</a:t>
            </a:r>
          </a:p>
          <a:p>
            <a:pPr marL="362685" indent="-362685">
              <a:buFont typeface="Arial" panose="020B0604020202020204" pitchFamily="34" charset="0"/>
              <a:buChar char="•"/>
            </a:pPr>
            <a:r>
              <a:rPr lang="sv-SE" sz="5300" dirty="0">
                <a:solidFill>
                  <a:srgbClr val="000000"/>
                </a:solidFill>
                <a:ea typeface="Times New Roman" panose="02020603050405020304" pitchFamily="18" charset="0"/>
              </a:rPr>
              <a:t>Notera mötesdeltagarna. </a:t>
            </a:r>
            <a:r>
              <a:rPr lang="sv-SE" sz="5300" dirty="0"/>
              <a:t>Alla aktörer i samordningsärendet får meddelande om kallelse till SIP. </a:t>
            </a:r>
            <a:r>
              <a:rPr lang="sv-SE" sz="5300" b="1" dirty="0">
                <a:solidFill>
                  <a:srgbClr val="000000"/>
                </a:solidFill>
                <a:ea typeface="Times New Roman" panose="02020603050405020304" pitchFamily="18" charset="0"/>
              </a:rPr>
              <a:t>Skicka</a:t>
            </a:r>
            <a:endParaRPr lang="sv-SE" sz="5300" dirty="0">
              <a:solidFill>
                <a:srgbClr val="000000"/>
              </a:solidFill>
              <a:ea typeface="Times New Roman" panose="02020603050405020304" pitchFamily="18" charset="0"/>
            </a:endParaRPr>
          </a:p>
          <a:p>
            <a:pPr defTabSz="3976965">
              <a:defRPr/>
            </a:pPr>
            <a:endParaRPr lang="sv-SE" sz="5300" dirty="0">
              <a:cs typeface="Calibri" panose="020F0502020204030204"/>
            </a:endParaRPr>
          </a:p>
          <a:p>
            <a:pPr defTabSz="3976965">
              <a:defRPr/>
            </a:pPr>
            <a:r>
              <a:rPr lang="sv-SE" sz="5300" dirty="0">
                <a:cs typeface="Calibri" panose="020F0502020204030204"/>
              </a:rPr>
              <a:t>Mottagande aktörer </a:t>
            </a:r>
            <a:r>
              <a:rPr lang="sv-SE" sz="5300" b="1" dirty="0">
                <a:cs typeface="Calibri" panose="020F0502020204030204"/>
              </a:rPr>
              <a:t>svarar</a:t>
            </a:r>
            <a:r>
              <a:rPr lang="sv-SE" sz="5300" dirty="0">
                <a:cs typeface="Calibri" panose="020F0502020204030204"/>
              </a:rPr>
              <a:t> på kallelsen</a:t>
            </a:r>
          </a:p>
          <a:p>
            <a:pPr marL="362685" indent="-362685" fontAlgn="base">
              <a:spcBef>
                <a:spcPts val="1305"/>
              </a:spcBef>
              <a:spcAft>
                <a:spcPts val="1305"/>
              </a:spcAft>
              <a:buClr>
                <a:srgbClr val="000000"/>
              </a:buClr>
              <a:buFont typeface="Arial" panose="020B0604020202020204" pitchFamily="34" charset="0"/>
              <a:buChar char="•"/>
              <a:tabLst>
                <a:tab pos="4385709" algn="l"/>
              </a:tabLst>
            </a:pPr>
            <a:r>
              <a:rPr lang="sv-SE" sz="2500" dirty="0"/>
              <a:t>Öp</a:t>
            </a:r>
            <a:r>
              <a:rPr lang="sv-SE" sz="5300"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pna meddelande </a:t>
            </a:r>
            <a:r>
              <a:rPr lang="sv-SE" sz="5300" b="1"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kallelse till SIP</a:t>
            </a:r>
            <a:r>
              <a:rPr lang="sv-SE" sz="5300"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 </a:t>
            </a:r>
          </a:p>
          <a:p>
            <a:pPr marL="362685" indent="-362685" fontAlgn="base">
              <a:spcBef>
                <a:spcPts val="1305"/>
              </a:spcBef>
              <a:spcAft>
                <a:spcPts val="1305"/>
              </a:spcAft>
              <a:buClr>
                <a:srgbClr val="000000"/>
              </a:buClr>
              <a:buFont typeface="Arial" panose="020B0604020202020204" pitchFamily="34" charset="0"/>
              <a:buChar char="•"/>
              <a:tabLst>
                <a:tab pos="4385709" algn="l"/>
              </a:tabLst>
            </a:pPr>
            <a:r>
              <a:rPr lang="sv-SE" sz="5300"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Klicka på </a:t>
            </a:r>
            <a:r>
              <a:rPr lang="sv-SE" sz="5300" b="1"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Svara</a:t>
            </a:r>
            <a:r>
              <a:rPr lang="sv-SE" sz="5300"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 Ange fras </a:t>
            </a:r>
            <a:r>
              <a:rPr lang="sv-SE" sz="5300" b="1" kern="0" dirty="0" err="1">
                <a:solidFill>
                  <a:srgbClr val="000000"/>
                </a:solidFill>
                <a:effectLst>
                  <a:glow>
                    <a:srgbClr val="000000"/>
                  </a:glow>
                  <a:outerShdw sx="0" sy="0">
                    <a:srgbClr val="000000"/>
                  </a:outerShdw>
                  <a:reflection stA="0" endPos="0" fadeDir="0" sx="0" sy="0"/>
                </a:effectLst>
                <a:ea typeface="Times New Roman" panose="02020603050405020304" pitchFamily="18" charset="0"/>
              </a:rPr>
              <a:t>lisip</a:t>
            </a:r>
            <a:r>
              <a:rPr lang="sv-SE" sz="5300" b="1"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 + </a:t>
            </a:r>
            <a:r>
              <a:rPr lang="sv-SE" sz="5300" b="1" kern="0" dirty="0" err="1">
                <a:solidFill>
                  <a:srgbClr val="000000"/>
                </a:solidFill>
                <a:effectLst>
                  <a:glow>
                    <a:srgbClr val="000000"/>
                  </a:glow>
                  <a:outerShdw sx="0" sy="0">
                    <a:srgbClr val="000000"/>
                  </a:outerShdw>
                  <a:reflection stA="0" endPos="0" fadeDir="0" sx="0" sy="0"/>
                </a:effectLst>
                <a:ea typeface="Times New Roman" panose="02020603050405020304" pitchFamily="18" charset="0"/>
              </a:rPr>
              <a:t>enter</a:t>
            </a:r>
            <a:r>
              <a:rPr lang="sv-SE" sz="5300" b="1"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 </a:t>
            </a:r>
            <a:r>
              <a:rPr lang="sv-SE" sz="5300"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Skriv. </a:t>
            </a:r>
            <a:r>
              <a:rPr lang="sv-SE" sz="5300" b="1" dirty="0"/>
              <a:t>Skicka</a:t>
            </a:r>
          </a:p>
          <a:p>
            <a:pPr>
              <a:spcAft>
                <a:spcPts val="2610"/>
              </a:spcAft>
            </a:pPr>
            <a:endParaRPr lang="sv-SE" sz="5300" dirty="0">
              <a:solidFill>
                <a:srgbClr val="000000"/>
              </a:solidFill>
              <a:ea typeface="Times New Roman" panose="02020603050405020304" pitchFamily="18" charset="0"/>
            </a:endParaRPr>
          </a:p>
          <a:p>
            <a:pPr>
              <a:spcAft>
                <a:spcPts val="2610"/>
              </a:spcAft>
            </a:pPr>
            <a:r>
              <a:rPr lang="sv-SE" sz="5300" b="1" dirty="0">
                <a:solidFill>
                  <a:srgbClr val="000000"/>
                </a:solidFill>
                <a:ea typeface="Times New Roman" panose="02020603050405020304" pitchFamily="18" charset="0"/>
              </a:rPr>
              <a:t>Dokumentera</a:t>
            </a:r>
          </a:p>
          <a:p>
            <a:pPr marL="362685" indent="-362685" defTabSz="1934322" fontAlgn="base">
              <a:spcBef>
                <a:spcPts val="1305"/>
              </a:spcBef>
              <a:spcAft>
                <a:spcPts val="1305"/>
              </a:spcAft>
              <a:buClr>
                <a:srgbClr val="000000"/>
              </a:buClr>
              <a:buFont typeface="Arial" panose="020B0604020202020204" pitchFamily="34" charset="0"/>
              <a:buChar char="•"/>
              <a:tabLst>
                <a:tab pos="4385709" algn="l"/>
              </a:tabLst>
              <a:defRPr/>
            </a:pPr>
            <a:r>
              <a:rPr lang="sv-SE" sz="5300" dirty="0">
                <a:solidFill>
                  <a:srgbClr val="000000"/>
                </a:solidFill>
                <a:ea typeface="Times New Roman" panose="02020603050405020304" pitchFamily="18" charset="0"/>
              </a:rPr>
              <a:t>Gå till flik</a:t>
            </a:r>
            <a:r>
              <a:rPr lang="sv-SE" sz="5300" b="1" dirty="0">
                <a:solidFill>
                  <a:srgbClr val="000000"/>
                </a:solidFill>
                <a:ea typeface="Times New Roman" panose="02020603050405020304" pitchFamily="18" charset="0"/>
              </a:rPr>
              <a:t> Planer</a:t>
            </a:r>
            <a:r>
              <a:rPr lang="sv-SE" sz="5300" dirty="0">
                <a:solidFill>
                  <a:srgbClr val="000000"/>
                </a:solidFill>
                <a:ea typeface="Times New Roman" panose="02020603050405020304" pitchFamily="18" charset="0"/>
              </a:rPr>
              <a:t>. I fältet Ny plan välj</a:t>
            </a:r>
            <a:r>
              <a:rPr lang="sv-SE" sz="5300" b="1" dirty="0">
                <a:solidFill>
                  <a:srgbClr val="000000"/>
                </a:solidFill>
                <a:ea typeface="Times New Roman" panose="02020603050405020304" pitchFamily="18" charset="0"/>
              </a:rPr>
              <a:t> SIP</a:t>
            </a:r>
            <a:r>
              <a:rPr lang="sv-SE" sz="5300" dirty="0">
                <a:solidFill>
                  <a:srgbClr val="000000"/>
                </a:solidFill>
                <a:ea typeface="Times New Roman" panose="02020603050405020304" pitchFamily="18" charset="0"/>
              </a:rPr>
              <a:t>, klicka på </a:t>
            </a:r>
            <a:r>
              <a:rPr lang="sv-SE" sz="5300" b="1" dirty="0">
                <a:solidFill>
                  <a:srgbClr val="000000"/>
                </a:solidFill>
                <a:ea typeface="Times New Roman" panose="02020603050405020304" pitchFamily="18" charset="0"/>
              </a:rPr>
              <a:t>Lägg till</a:t>
            </a:r>
            <a:r>
              <a:rPr lang="sv-SE" sz="5300" dirty="0">
                <a:solidFill>
                  <a:srgbClr val="000000"/>
                </a:solidFill>
                <a:ea typeface="Times New Roman" panose="02020603050405020304" pitchFamily="18" charset="0"/>
              </a:rPr>
              <a:t>.</a:t>
            </a:r>
          </a:p>
          <a:p>
            <a:pPr marL="362685" indent="-362685" defTabSz="1934322" fontAlgn="base">
              <a:spcBef>
                <a:spcPts val="1305"/>
              </a:spcBef>
              <a:spcAft>
                <a:spcPts val="1305"/>
              </a:spcAft>
              <a:buClr>
                <a:srgbClr val="000000"/>
              </a:buClr>
              <a:buFont typeface="Arial" panose="020B0604020202020204" pitchFamily="34" charset="0"/>
              <a:buChar char="•"/>
              <a:tabLst>
                <a:tab pos="4385709" algn="l"/>
              </a:tabLst>
              <a:defRPr/>
            </a:pPr>
            <a:r>
              <a:rPr lang="sv-SE" sz="5300" dirty="0">
                <a:solidFill>
                  <a:srgbClr val="000000"/>
                </a:solidFill>
                <a:ea typeface="Times New Roman" panose="02020603050405020304" pitchFamily="18" charset="0"/>
              </a:rPr>
              <a:t>Under </a:t>
            </a:r>
            <a:r>
              <a:rPr lang="sv-SE" sz="5300" b="1" dirty="0">
                <a:solidFill>
                  <a:srgbClr val="000000"/>
                </a:solidFill>
                <a:ea typeface="Times New Roman" panose="02020603050405020304" pitchFamily="18" charset="0"/>
              </a:rPr>
              <a:t>Mall </a:t>
            </a:r>
            <a:r>
              <a:rPr lang="sv-SE" sz="5300" dirty="0">
                <a:solidFill>
                  <a:srgbClr val="000000"/>
                </a:solidFill>
                <a:ea typeface="Times New Roman" panose="02020603050405020304" pitchFamily="18" charset="0"/>
              </a:rPr>
              <a:t>välj </a:t>
            </a:r>
            <a:r>
              <a:rPr lang="sv-SE" sz="5300" b="1" dirty="0">
                <a:solidFill>
                  <a:srgbClr val="000000"/>
                </a:solidFill>
                <a:ea typeface="Times New Roman" panose="02020603050405020304" pitchFamily="18" charset="0"/>
              </a:rPr>
              <a:t>Samordnad individuell plan (SIP)</a:t>
            </a:r>
            <a:endParaRPr lang="sv-SE" sz="5300" dirty="0">
              <a:solidFill>
                <a:srgbClr val="000000"/>
              </a:solidFill>
              <a:ea typeface="Times New Roman" panose="02020603050405020304" pitchFamily="18" charset="0"/>
            </a:endParaRPr>
          </a:p>
          <a:p>
            <a:pPr marL="362685" indent="-362685" defTabSz="1934322" fontAlgn="base">
              <a:spcBef>
                <a:spcPts val="1305"/>
              </a:spcBef>
              <a:spcAft>
                <a:spcPts val="1305"/>
              </a:spcAft>
              <a:buClr>
                <a:srgbClr val="000000"/>
              </a:buClr>
              <a:buFont typeface="Arial" panose="020B0604020202020204" pitchFamily="34" charset="0"/>
              <a:buChar char="•"/>
              <a:tabLst>
                <a:tab pos="4385709" algn="l"/>
              </a:tabLst>
              <a:defRPr/>
            </a:pPr>
            <a:r>
              <a:rPr lang="sv-SE" sz="5300" dirty="0">
                <a:solidFill>
                  <a:srgbClr val="000000"/>
                </a:solidFill>
                <a:ea typeface="Times New Roman" panose="02020603050405020304" pitchFamily="18" charset="0"/>
              </a:rPr>
              <a:t>Dokumentera i mallen. Alla involverade aktörer skriver sin del. </a:t>
            </a:r>
            <a:r>
              <a:rPr lang="sv-SE" sz="5300" b="1" dirty="0">
                <a:solidFill>
                  <a:srgbClr val="000000"/>
                </a:solidFill>
                <a:ea typeface="Times New Roman" panose="02020603050405020304" pitchFamily="18" charset="0"/>
              </a:rPr>
              <a:t>Signera</a:t>
            </a:r>
            <a:endParaRPr lang="sv-SE" sz="5300" dirty="0">
              <a:solidFill>
                <a:srgbClr val="000000"/>
              </a:solidFill>
              <a:ea typeface="Times New Roman" panose="02020603050405020304" pitchFamily="18" charset="0"/>
            </a:endParaRPr>
          </a:p>
          <a:p>
            <a:pPr marL="362685" indent="-362685" defTabSz="1934322" fontAlgn="base">
              <a:spcBef>
                <a:spcPts val="1305"/>
              </a:spcBef>
              <a:spcAft>
                <a:spcPts val="1305"/>
              </a:spcAft>
              <a:buClr>
                <a:srgbClr val="000000"/>
              </a:buClr>
              <a:buFont typeface="Arial" panose="020B0604020202020204" pitchFamily="34" charset="0"/>
              <a:buChar char="•"/>
              <a:tabLst>
                <a:tab pos="4385709" algn="l"/>
              </a:tabLst>
              <a:defRPr/>
            </a:pPr>
            <a:r>
              <a:rPr lang="sv-SE" sz="5300" b="1" dirty="0">
                <a:solidFill>
                  <a:srgbClr val="000000"/>
                </a:solidFill>
                <a:ea typeface="Times New Roman" panose="02020603050405020304" pitchFamily="18" charset="0"/>
              </a:rPr>
              <a:t>Godkänn plan </a:t>
            </a:r>
            <a:r>
              <a:rPr lang="sv-SE" sz="5300" dirty="0">
                <a:solidFill>
                  <a:srgbClr val="000000"/>
                </a:solidFill>
                <a:ea typeface="Times New Roman" panose="02020603050405020304" pitchFamily="18" charset="0"/>
              </a:rPr>
              <a:t>(det är samordningsansvarig som ska godkänna planen)</a:t>
            </a:r>
          </a:p>
          <a:p>
            <a:r>
              <a:rPr lang="sv-SE" sz="5900" dirty="0">
                <a:latin typeface="Arial" panose="020B0604020202020204" pitchFamily="34" charset="0"/>
              </a:rPr>
              <a:t>-Hur uppföljning av SIP ska hanteras beslutas under sittande möte. Uppföljning och fortsatt samordning dokumenteras i en ny version av SIP. </a:t>
            </a:r>
          </a:p>
          <a:p>
            <a:endParaRPr lang="sv-SE" sz="5300" b="1" dirty="0"/>
          </a:p>
          <a:p>
            <a:pPr defTabSz="3976965">
              <a:defRPr/>
            </a:pPr>
            <a:r>
              <a:rPr lang="sv-SE" sz="5300" dirty="0"/>
              <a:t>Kallelse skickas till </a:t>
            </a:r>
            <a:r>
              <a:rPr lang="sv-SE" sz="5300" b="1" dirty="0"/>
              <a:t>Uppföljning </a:t>
            </a:r>
            <a:r>
              <a:rPr lang="sv-SE" sz="5300" dirty="0"/>
              <a:t>av SIP</a:t>
            </a:r>
            <a:endParaRPr lang="sv-SE" sz="5300" b="1" dirty="0"/>
          </a:p>
          <a:p>
            <a:pPr marL="362685" indent="-362685" defTabSz="1934322">
              <a:buFont typeface="Arial" panose="020B0604020202020204" pitchFamily="34" charset="0"/>
              <a:buChar char="•"/>
              <a:defRPr/>
            </a:pPr>
            <a:r>
              <a:rPr lang="sv-SE" sz="5100" dirty="0">
                <a:solidFill>
                  <a:srgbClr val="000000"/>
                </a:solidFill>
                <a:ea typeface="Times New Roman" panose="02020603050405020304" pitchFamily="18" charset="0"/>
              </a:rPr>
              <a:t>Välj meddelandetyp </a:t>
            </a:r>
            <a:r>
              <a:rPr lang="sv-SE" sz="5100" b="1" dirty="0">
                <a:solidFill>
                  <a:srgbClr val="000000"/>
                </a:solidFill>
                <a:ea typeface="Times New Roman" panose="02020603050405020304" pitchFamily="18" charset="0"/>
              </a:rPr>
              <a:t>Kallelse till </a:t>
            </a:r>
            <a:r>
              <a:rPr lang="sv-SE" sz="5100" b="1" dirty="0">
                <a:ea typeface="Times New Roman" panose="02020603050405020304" pitchFamily="18" charset="0"/>
              </a:rPr>
              <a:t>Samordnad individuell plan (SIP)</a:t>
            </a:r>
          </a:p>
          <a:p>
            <a:pPr marL="362685" indent="-362685" defTabSz="1934322">
              <a:buFont typeface="Arial" panose="020B0604020202020204" pitchFamily="34" charset="0"/>
              <a:buChar char="•"/>
              <a:defRPr/>
            </a:pPr>
            <a:r>
              <a:rPr lang="sv-SE" sz="5300" dirty="0">
                <a:solidFill>
                  <a:srgbClr val="000000"/>
                </a:solidFill>
                <a:ea typeface="Times New Roman" panose="02020603050405020304" pitchFamily="18" charset="0"/>
              </a:rPr>
              <a:t>Fyll i mötestid och klockslag, mötesform Fysiskt möte, plats valfri text</a:t>
            </a:r>
          </a:p>
          <a:p>
            <a:pPr marL="362685" indent="-362685" defTabSz="1934322">
              <a:buFont typeface="Arial" panose="020B0604020202020204" pitchFamily="34" charset="0"/>
              <a:buChar char="•"/>
              <a:defRPr/>
            </a:pPr>
            <a:r>
              <a:rPr lang="sv-SE" sz="5300" dirty="0">
                <a:solidFill>
                  <a:srgbClr val="000000"/>
                </a:solidFill>
                <a:ea typeface="Times New Roman" panose="02020603050405020304" pitchFamily="18" charset="0"/>
              </a:rPr>
              <a:t>Notera mötesdeltagarna. </a:t>
            </a:r>
            <a:r>
              <a:rPr lang="sv-SE" sz="5300" dirty="0"/>
              <a:t>Alla aktörer i samordningsärendet får meddelande om kallelse till SIP.</a:t>
            </a:r>
          </a:p>
          <a:p>
            <a:pPr marL="362685" indent="-362685" defTabSz="1934322">
              <a:buFont typeface="Arial" panose="020B0604020202020204" pitchFamily="34" charset="0"/>
              <a:buChar char="•"/>
              <a:defRPr/>
            </a:pPr>
            <a:r>
              <a:rPr lang="sv-SE" sz="5300" dirty="0">
                <a:solidFill>
                  <a:srgbClr val="FF0000"/>
                </a:solidFill>
                <a:ea typeface="Times New Roman" panose="02020603050405020304" pitchFamily="18" charset="0"/>
              </a:rPr>
              <a:t>Kommentar, skriv </a:t>
            </a:r>
            <a:r>
              <a:rPr lang="sv-SE" sz="5300" b="1" dirty="0">
                <a:solidFill>
                  <a:srgbClr val="FF0000"/>
                </a:solidFill>
                <a:ea typeface="Times New Roman" panose="02020603050405020304" pitchFamily="18" charset="0"/>
              </a:rPr>
              <a:t>Uppföljning. </a:t>
            </a:r>
            <a:r>
              <a:rPr lang="sv-SE" sz="5300" b="1" dirty="0">
                <a:solidFill>
                  <a:srgbClr val="000000"/>
                </a:solidFill>
                <a:ea typeface="Times New Roman" panose="02020603050405020304" pitchFamily="18" charset="0"/>
              </a:rPr>
              <a:t>Skicka</a:t>
            </a:r>
            <a:endParaRPr lang="sv-SE" sz="5300" dirty="0">
              <a:solidFill>
                <a:srgbClr val="000000"/>
              </a:solidFill>
              <a:ea typeface="Times New Roman" panose="02020603050405020304" pitchFamily="18" charset="0"/>
            </a:endParaRPr>
          </a:p>
          <a:p>
            <a:pPr marL="1242802" indent="-1242802">
              <a:buFont typeface="Arial" panose="020B0604020202020204" pitchFamily="34" charset="0"/>
              <a:buChar char="•"/>
            </a:pPr>
            <a:endParaRPr lang="sv-SE" sz="5300" dirty="0">
              <a:solidFill>
                <a:srgbClr val="000000"/>
              </a:solidFill>
              <a:ea typeface="Times New Roman" panose="02020603050405020304" pitchFamily="18" charset="0"/>
            </a:endParaRPr>
          </a:p>
          <a:p>
            <a:r>
              <a:rPr lang="sv-SE" sz="11400" b="1" dirty="0">
                <a:solidFill>
                  <a:srgbClr val="000000"/>
                </a:solidFill>
                <a:ea typeface="Times New Roman" panose="02020603050405020304" pitchFamily="18" charset="0"/>
              </a:rPr>
              <a:t>Dokumentera uppföljning</a:t>
            </a:r>
          </a:p>
          <a:p>
            <a:pPr marL="362685" indent="-362685" defTabSz="1934322">
              <a:buFont typeface="Arial" panose="020B0604020202020204" pitchFamily="34" charset="0"/>
              <a:buChar char="•"/>
              <a:defRPr/>
            </a:pPr>
            <a:r>
              <a:rPr lang="sv-SE" sz="5900" dirty="0">
                <a:solidFill>
                  <a:srgbClr val="000000"/>
                </a:solidFill>
                <a:ea typeface="Times New Roman" panose="02020603050405020304" pitchFamily="18" charset="0"/>
              </a:rPr>
              <a:t>Gå till flik </a:t>
            </a:r>
            <a:r>
              <a:rPr lang="sv-SE" sz="5900" b="1" dirty="0">
                <a:solidFill>
                  <a:srgbClr val="000000"/>
                </a:solidFill>
                <a:ea typeface="Times New Roman" panose="02020603050405020304" pitchFamily="18" charset="0"/>
              </a:rPr>
              <a:t>Planer</a:t>
            </a:r>
          </a:p>
          <a:p>
            <a:pPr marL="362685" indent="-362685" defTabSz="1934322">
              <a:buFont typeface="Arial" panose="020B0604020202020204" pitchFamily="34" charset="0"/>
              <a:buChar char="•"/>
              <a:defRPr/>
            </a:pPr>
            <a:r>
              <a:rPr lang="sv-SE" sz="5900" dirty="0">
                <a:ea typeface="Times New Roman" panose="02020603050405020304" pitchFamily="18" charset="0"/>
              </a:rPr>
              <a:t>I fältet planer markera datumfältet för </a:t>
            </a:r>
            <a:r>
              <a:rPr lang="sv-SE" sz="5900" b="1" dirty="0">
                <a:ea typeface="Times New Roman" panose="02020603050405020304" pitchFamily="18" charset="0"/>
              </a:rPr>
              <a:t>SIP</a:t>
            </a:r>
            <a:r>
              <a:rPr lang="sv-SE" sz="5900" dirty="0">
                <a:ea typeface="Times New Roman" panose="02020603050405020304" pitchFamily="18" charset="0"/>
              </a:rPr>
              <a:t>, klicka på </a:t>
            </a:r>
            <a:r>
              <a:rPr lang="sv-SE" sz="5900" b="1" dirty="0">
                <a:ea typeface="Times New Roman" panose="02020603050405020304" pitchFamily="18" charset="0"/>
              </a:rPr>
              <a:t>Ny version</a:t>
            </a:r>
            <a:endParaRPr lang="sv-SE" sz="5900" b="1" dirty="0">
              <a:ea typeface="Times New Roman" panose="02020603050405020304" pitchFamily="18" charset="0"/>
              <a:cs typeface="Calibri"/>
            </a:endParaRPr>
          </a:p>
          <a:p>
            <a:pPr marL="362685" indent="-362685" defTabSz="1934322">
              <a:buFont typeface="Arial" panose="020B0604020202020204" pitchFamily="34" charset="0"/>
              <a:buChar char="•"/>
              <a:defRPr/>
            </a:pPr>
            <a:r>
              <a:rPr lang="sv-SE" sz="5900" dirty="0">
                <a:ea typeface="Times New Roman" panose="02020603050405020304" pitchFamily="18" charset="0"/>
              </a:rPr>
              <a:t>I fältet Mall klicka på mall </a:t>
            </a:r>
            <a:r>
              <a:rPr lang="sv-SE" sz="5900" b="1" dirty="0">
                <a:ea typeface="Times New Roman" panose="02020603050405020304" pitchFamily="18" charset="0"/>
              </a:rPr>
              <a:t>Samordnad individuell plan (SIP)</a:t>
            </a:r>
            <a:endParaRPr lang="sv-SE" sz="5900" b="1" dirty="0">
              <a:ea typeface="Times New Roman" panose="02020603050405020304" pitchFamily="18" charset="0"/>
              <a:cs typeface="Calibri"/>
            </a:endParaRPr>
          </a:p>
          <a:p>
            <a:pPr marL="362685" indent="-362685" defTabSz="1934322">
              <a:buFont typeface="Arial" panose="020B0604020202020204" pitchFamily="34" charset="0"/>
              <a:buChar char="•"/>
              <a:defRPr/>
            </a:pPr>
            <a:r>
              <a:rPr lang="sv-SE" sz="11400" dirty="0">
                <a:solidFill>
                  <a:srgbClr val="000000"/>
                </a:solidFill>
                <a:ea typeface="Times New Roman" panose="02020603050405020304" pitchFamily="18" charset="0"/>
              </a:rPr>
              <a:t>I fältet för vårdkontakt välj öppenvårdskontakt</a:t>
            </a:r>
          </a:p>
          <a:p>
            <a:pPr marL="362685" indent="-362685" defTabSz="1934322">
              <a:buFont typeface="Arial" panose="020B0604020202020204" pitchFamily="34" charset="0"/>
              <a:buChar char="•"/>
              <a:defRPr/>
            </a:pPr>
            <a:r>
              <a:rPr lang="sv-SE" sz="11400" dirty="0">
                <a:solidFill>
                  <a:srgbClr val="000000"/>
                </a:solidFill>
                <a:ea typeface="Times New Roman" panose="02020603050405020304" pitchFamily="18" charset="0"/>
              </a:rPr>
              <a:t>Dokumentera under </a:t>
            </a:r>
            <a:r>
              <a:rPr lang="sv-SE" sz="11400" b="1" dirty="0">
                <a:solidFill>
                  <a:srgbClr val="000000"/>
                </a:solidFill>
                <a:ea typeface="Times New Roman" panose="02020603050405020304" pitchFamily="18" charset="0"/>
              </a:rPr>
              <a:t>aktuella sökord. Spara</a:t>
            </a:r>
          </a:p>
          <a:p>
            <a:endParaRPr lang="sv-SE" sz="5300" dirty="0">
              <a:cs typeface="Calibri" panose="020F0502020204030204"/>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24</a:t>
            </a:fld>
            <a:endParaRPr lang="sv-SE"/>
          </a:p>
        </p:txBody>
      </p:sp>
    </p:spTree>
    <p:extLst>
      <p:ext uri="{BB962C8B-B14F-4D97-AF65-F5344CB8AC3E}">
        <p14:creationId xmlns:p14="http://schemas.microsoft.com/office/powerpoint/2010/main" val="102104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5300" b="1"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25</a:t>
            </a:fld>
            <a:endParaRPr lang="sv-SE"/>
          </a:p>
        </p:txBody>
      </p:sp>
    </p:spTree>
    <p:extLst>
      <p:ext uri="{BB962C8B-B14F-4D97-AF65-F5344CB8AC3E}">
        <p14:creationId xmlns:p14="http://schemas.microsoft.com/office/powerpoint/2010/main" val="18519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880006">
              <a:defRPr/>
            </a:pPr>
            <a:r>
              <a:rPr lang="sv-SE" dirty="0"/>
              <a:t>Bild</a:t>
            </a:r>
            <a:r>
              <a:rPr lang="sv-SE" baseline="0" dirty="0"/>
              <a:t> för att visualisera/beskriva de olika stegen i </a:t>
            </a:r>
            <a:r>
              <a:rPr lang="sv-SE" i="1" baseline="0" dirty="0"/>
              <a:t>Tvångsvårdsprocessen</a:t>
            </a:r>
          </a:p>
          <a:p>
            <a:pPr>
              <a:defRPr/>
            </a:pPr>
            <a:endParaRPr lang="sv-SE" dirty="0">
              <a:cs typeface="Calibri"/>
            </a:endParaRPr>
          </a:p>
        </p:txBody>
      </p:sp>
      <p:sp>
        <p:nvSpPr>
          <p:cNvPr id="4" name="Platshållare för bildnummer 3"/>
          <p:cNvSpPr>
            <a:spLocks noGrp="1"/>
          </p:cNvSpPr>
          <p:nvPr>
            <p:ph type="sldNum" sz="quarter" idx="10"/>
          </p:nvPr>
        </p:nvSpPr>
        <p:spPr/>
        <p:txBody>
          <a:bodyPr/>
          <a:lstStyle/>
          <a:p>
            <a:pPr defTabSz="1880006">
              <a:defRPr/>
            </a:pPr>
            <a:fld id="{3C2B2F27-15E0-4742-B0BA-181C870B2AA2}" type="slidenum">
              <a:rPr lang="sv-SE">
                <a:solidFill>
                  <a:prstClr val="black"/>
                </a:solidFill>
                <a:latin typeface="Calibri"/>
              </a:rPr>
              <a:pPr defTabSz="1880006">
                <a:defRPr/>
              </a:pPr>
              <a:t>26</a:t>
            </a:fld>
            <a:endParaRPr lang="sv-SE" dirty="0">
              <a:solidFill>
                <a:prstClr val="black"/>
              </a:solidFill>
              <a:latin typeface="Calibri"/>
            </a:endParaRPr>
          </a:p>
        </p:txBody>
      </p:sp>
    </p:spTree>
    <p:extLst>
      <p:ext uri="{BB962C8B-B14F-4D97-AF65-F5344CB8AC3E}">
        <p14:creationId xmlns:p14="http://schemas.microsoft.com/office/powerpoint/2010/main" val="4217177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929063" y="2443163"/>
            <a:ext cx="11695113" cy="6578600"/>
          </a:xfrm>
        </p:spPr>
      </p:sp>
      <p:sp>
        <p:nvSpPr>
          <p:cNvPr id="3" name="Platshållare för anteckningar 2"/>
          <p:cNvSpPr>
            <a:spLocks noGrp="1"/>
          </p:cNvSpPr>
          <p:nvPr>
            <p:ph type="body" idx="1"/>
          </p:nvPr>
        </p:nvSpPr>
        <p:spPr/>
        <p:txBody>
          <a:bodyPr/>
          <a:lstStyle/>
          <a:p>
            <a:r>
              <a:rPr lang="sv-SE" sz="2500" dirty="0"/>
              <a:t>När en patient planeras för Öppen psykiatrisk tvångsvård (ÖPT) eller Öppen rättspsykiatrisk vård (ÖRV) upprättas en samordnad vårdplan enligt LPT/LRV. </a:t>
            </a:r>
            <a:endParaRPr lang="en-US" sz="2500" dirty="0"/>
          </a:p>
          <a:p>
            <a:r>
              <a:rPr lang="sv-SE" sz="2500" dirty="0"/>
              <a:t>Aktörer med insatser samverkar tillsammans med individ för att skapa en långsiktig plan inklusive villkor (för patienten) för att vården ska kunna bedrivas i öppen form. </a:t>
            </a:r>
          </a:p>
          <a:p>
            <a:r>
              <a:rPr lang="sv-SE" sz="2500" dirty="0"/>
              <a:t>Planen används vid ansökan till förvaltningsrätten. </a:t>
            </a:r>
            <a:endParaRPr lang="en-US" sz="2500" dirty="0"/>
          </a:p>
          <a:p>
            <a:r>
              <a:rPr lang="sv-SE" kern="1200" baseline="0" dirty="0">
                <a:latin typeface="+mn-lt"/>
                <a:ea typeface="+mn-ea"/>
                <a:cs typeface="+mn-cs"/>
              </a:rPr>
              <a:t>Processen är väldigt lik de övriga processerna med inskrivningsmeddelande, meddelande funktionen och kallelse till samordnad vårdplan. Det som skiljer är att det är </a:t>
            </a:r>
            <a:r>
              <a:rPr lang="sv-SE" dirty="0"/>
              <a:t>andra mallar </a:t>
            </a:r>
            <a:r>
              <a:rPr lang="sv-SE" kern="1200" baseline="0" dirty="0">
                <a:latin typeface="+mn-lt"/>
                <a:ea typeface="+mn-ea"/>
                <a:cs typeface="+mn-cs"/>
              </a:rPr>
              <a:t>för dokumentation.</a:t>
            </a:r>
            <a:endParaRPr lang="en-US" kern="1200" baseline="0" dirty="0">
              <a:latin typeface="+mn-lt"/>
              <a:ea typeface="+mn-ea"/>
              <a:cs typeface="+mn-cs"/>
            </a:endParaRPr>
          </a:p>
          <a:p>
            <a:r>
              <a:rPr lang="sv-SE" sz="2500" dirty="0"/>
              <a:t>Det är slutenvården som kommer sammankalla till dessa vårdplaneringar. Det är också slutenvården som börjar skriva i planen först. </a:t>
            </a:r>
          </a:p>
          <a:p>
            <a:r>
              <a:rPr lang="sv-SE" sz="2500" dirty="0"/>
              <a:t>Därefter gör öppenvårdspsykiatrin och kommunen varsin egen "anteckning" som beskriver deras insatser (behov, mål, delmål, insats, ansvarig, kontakt). </a:t>
            </a:r>
          </a:p>
          <a:p>
            <a:r>
              <a:rPr lang="sv-SE" sz="2500" dirty="0"/>
              <a:t>Om ett behovsområde genererar flera insatser används "kopiera sökordsstruktur" för att kunna dokumentera.   </a:t>
            </a:r>
          </a:p>
        </p:txBody>
      </p:sp>
      <p:sp>
        <p:nvSpPr>
          <p:cNvPr id="4" name="Platshållare för bildnummer 3"/>
          <p:cNvSpPr>
            <a:spLocks noGrp="1"/>
          </p:cNvSpPr>
          <p:nvPr>
            <p:ph type="sldNum" sz="quarter" idx="5"/>
          </p:nvPr>
        </p:nvSpPr>
        <p:spPr/>
        <p:txBody>
          <a:bodyPr/>
          <a:lstStyle/>
          <a:p>
            <a:pPr defTabSz="1880006">
              <a:defRPr/>
            </a:pPr>
            <a:fld id="{0241C740-7330-441A-80F0-A683365F9479}" type="slidenum">
              <a:rPr lang="en-GB">
                <a:solidFill>
                  <a:prstClr val="black"/>
                </a:solidFill>
                <a:latin typeface="Arial"/>
              </a:rPr>
              <a:pPr defTabSz="1880006">
                <a:defRPr/>
              </a:pPr>
              <a:t>27</a:t>
            </a:fld>
            <a:endParaRPr lang="en-GB">
              <a:solidFill>
                <a:prstClr val="black"/>
              </a:solidFill>
              <a:latin typeface="Arial"/>
            </a:endParaRPr>
          </a:p>
        </p:txBody>
      </p:sp>
    </p:spTree>
    <p:extLst>
      <p:ext uri="{BB962C8B-B14F-4D97-AF65-F5344CB8AC3E}">
        <p14:creationId xmlns:p14="http://schemas.microsoft.com/office/powerpoint/2010/main" val="2964601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2500" i="1" dirty="0">
                <a:solidFill>
                  <a:srgbClr val="000000"/>
                </a:solidFill>
                <a:ea typeface="Times New Roman" panose="02020603050405020304" pitchFamily="18" charset="0"/>
              </a:rPr>
              <a:t>Biståndsenhet 1, Roll </a:t>
            </a:r>
            <a:r>
              <a:rPr lang="sv-SE" sz="2400" i="1" dirty="0"/>
              <a:t>Kommunal</a:t>
            </a:r>
            <a:r>
              <a:rPr lang="sv-SE" sz="2400" i="1" baseline="0" dirty="0"/>
              <a:t> sjuksköterska</a:t>
            </a:r>
            <a:r>
              <a:rPr lang="sv-SE" sz="2500" i="1" dirty="0">
                <a:solidFill>
                  <a:srgbClr val="000000"/>
                </a:solidFill>
                <a:ea typeface="Times New Roman" panose="02020603050405020304" pitchFamily="18" charset="0"/>
              </a:rPr>
              <a:t>, visningspatient </a:t>
            </a:r>
            <a:r>
              <a:rPr lang="sv-SE" sz="2500" i="1" dirty="0" err="1">
                <a:solidFill>
                  <a:srgbClr val="000000"/>
                </a:solidFill>
                <a:ea typeface="Times New Roman" panose="02020603050405020304" pitchFamily="18" charset="0"/>
              </a:rPr>
              <a:t>Telma</a:t>
            </a:r>
            <a:endParaRPr lang="sv-SE" sz="2500" i="1" dirty="0">
              <a:solidFill>
                <a:srgbClr val="000000"/>
              </a:solidFill>
              <a:ea typeface="Times New Roman" panose="02020603050405020304" pitchFamily="18" charset="0"/>
            </a:endParaRP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Öppna </a:t>
            </a:r>
            <a:r>
              <a:rPr lang="sv-SE" sz="2500" b="1" dirty="0">
                <a:solidFill>
                  <a:srgbClr val="000000"/>
                </a:solidFill>
                <a:ea typeface="Times New Roman" panose="02020603050405020304" pitchFamily="18" charset="0"/>
              </a:rPr>
              <a:t>menyval Ärendeöversikt</a:t>
            </a: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Markera aktuell patient och klicka på </a:t>
            </a:r>
            <a:r>
              <a:rPr lang="sv-SE" sz="2500" b="1" dirty="0">
                <a:solidFill>
                  <a:srgbClr val="000000"/>
                </a:solidFill>
                <a:ea typeface="Times New Roman" panose="02020603050405020304" pitchFamily="18" charset="0"/>
              </a:rPr>
              <a:t>Öppna ärende</a:t>
            </a:r>
            <a:r>
              <a:rPr lang="sv-SE" sz="2500" dirty="0">
                <a:solidFill>
                  <a:srgbClr val="000000"/>
                </a:solidFill>
                <a:ea typeface="Times New Roman" panose="02020603050405020304" pitchFamily="18" charset="0"/>
              </a:rPr>
              <a:t>. </a:t>
            </a: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Visa </a:t>
            </a:r>
            <a:r>
              <a:rPr lang="sv-SE" sz="2500" b="1" dirty="0">
                <a:solidFill>
                  <a:srgbClr val="000000"/>
                </a:solidFill>
                <a:ea typeface="Times New Roman" panose="02020603050405020304" pitchFamily="18" charset="0"/>
              </a:rPr>
              <a:t>tvångsvårdsikonen</a:t>
            </a:r>
            <a:r>
              <a:rPr lang="sv-SE" sz="2500" dirty="0">
                <a:solidFill>
                  <a:srgbClr val="000000"/>
                </a:solidFill>
                <a:ea typeface="Times New Roman" panose="02020603050405020304" pitchFamily="18" charset="0"/>
              </a:rPr>
              <a:t> i </a:t>
            </a:r>
            <a:r>
              <a:rPr lang="sv-SE" sz="2500" dirty="0" err="1">
                <a:solidFill>
                  <a:srgbClr val="000000"/>
                </a:solidFill>
                <a:ea typeface="Times New Roman" panose="02020603050405020304" pitchFamily="18" charset="0"/>
              </a:rPr>
              <a:t>patientlisten</a:t>
            </a:r>
            <a:endParaRPr lang="sv-SE" sz="2500" dirty="0">
              <a:solidFill>
                <a:srgbClr val="000000"/>
              </a:solidFill>
              <a:ea typeface="Times New Roman" panose="02020603050405020304" pitchFamily="18" charset="0"/>
            </a:endParaRP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Visa ikonen för </a:t>
            </a:r>
            <a:r>
              <a:rPr lang="sv-SE" sz="2500" b="1" dirty="0">
                <a:solidFill>
                  <a:srgbClr val="000000"/>
                </a:solidFill>
                <a:ea typeface="Times New Roman" panose="02020603050405020304" pitchFamily="18" charset="0"/>
              </a:rPr>
              <a:t>parallella vårdtillfällen </a:t>
            </a:r>
            <a:r>
              <a:rPr lang="sv-SE" sz="2500" dirty="0">
                <a:solidFill>
                  <a:srgbClr val="000000"/>
                </a:solidFill>
                <a:ea typeface="Times New Roman" panose="02020603050405020304" pitchFamily="18" charset="0"/>
              </a:rPr>
              <a:t>(patienten är inskriven både på tvångsvård och somatisk vårdavdelning)</a:t>
            </a:r>
            <a:br>
              <a:rPr lang="sv-SE" sz="2500" dirty="0">
                <a:solidFill>
                  <a:srgbClr val="000000"/>
                </a:solidFill>
                <a:ea typeface="Times New Roman" panose="02020603050405020304" pitchFamily="18" charset="0"/>
              </a:rPr>
            </a:br>
            <a:endParaRPr lang="sv-SE" sz="2500" dirty="0">
              <a:solidFill>
                <a:srgbClr val="000000"/>
              </a:solidFill>
              <a:ea typeface="Times New Roman" panose="02020603050405020304" pitchFamily="18" charset="0"/>
            </a:endParaRP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Gå till flik </a:t>
            </a:r>
            <a:r>
              <a:rPr lang="sv-SE" sz="2500" b="1" dirty="0">
                <a:solidFill>
                  <a:srgbClr val="000000"/>
                </a:solidFill>
                <a:ea typeface="Times New Roman" panose="02020603050405020304" pitchFamily="18" charset="0"/>
              </a:rPr>
              <a:t>Planer</a:t>
            </a:r>
            <a:r>
              <a:rPr lang="sv-SE" sz="2500" dirty="0">
                <a:solidFill>
                  <a:srgbClr val="000000"/>
                </a:solidFill>
                <a:ea typeface="Times New Roman" panose="02020603050405020304" pitchFamily="18" charset="0"/>
              </a:rPr>
              <a:t>. Markera Plan enligt LPT/LRV, klicka på datum. Klicka på </a:t>
            </a:r>
            <a:r>
              <a:rPr lang="sv-SE" sz="2500" b="1" dirty="0">
                <a:solidFill>
                  <a:srgbClr val="000000"/>
                </a:solidFill>
                <a:ea typeface="Times New Roman" panose="02020603050405020304" pitchFamily="18" charset="0"/>
              </a:rPr>
              <a:t>Ny anteckning</a:t>
            </a: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Dokumentera under </a:t>
            </a:r>
            <a:r>
              <a:rPr lang="sv-SE" sz="2500" b="1" dirty="0">
                <a:solidFill>
                  <a:srgbClr val="000000"/>
                </a:solidFill>
                <a:ea typeface="Times New Roman" panose="02020603050405020304" pitchFamily="18" charset="0"/>
              </a:rPr>
              <a:t>aktuella sökord. </a:t>
            </a: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I fältet för vårdkontakt välj slutenvårdskontakten. </a:t>
            </a:r>
          </a:p>
          <a:p>
            <a:pPr marL="342900" indent="-342900">
              <a:buFont typeface="Arial" panose="020B0604020202020204" pitchFamily="34" charset="0"/>
              <a:buChar char="•"/>
            </a:pPr>
            <a:r>
              <a:rPr lang="sv-SE" sz="2500" b="1" dirty="0">
                <a:solidFill>
                  <a:srgbClr val="000000"/>
                </a:solidFill>
                <a:ea typeface="Times New Roman" panose="02020603050405020304" pitchFamily="18" charset="0"/>
              </a:rPr>
              <a:t>Spara.</a:t>
            </a:r>
            <a:br>
              <a:rPr lang="sv-SE" sz="2500" b="1" dirty="0">
                <a:solidFill>
                  <a:srgbClr val="000000"/>
                </a:solidFill>
                <a:ea typeface="Times New Roman" panose="02020603050405020304" pitchFamily="18" charset="0"/>
              </a:rPr>
            </a:br>
            <a:endParaRPr lang="sv-SE" sz="2500" b="1" dirty="0">
              <a:solidFill>
                <a:srgbClr val="000000"/>
              </a:solidFill>
              <a:ea typeface="Times New Roman" panose="02020603050405020304" pitchFamily="18" charset="0"/>
            </a:endParaRPr>
          </a:p>
          <a:p>
            <a:pPr marL="342900" indent="-342900">
              <a:buFont typeface="Arial" panose="020B0604020202020204" pitchFamily="34" charset="0"/>
              <a:buChar char="•"/>
            </a:pPr>
            <a:r>
              <a:rPr lang="sv-SE" sz="2500" dirty="0">
                <a:solidFill>
                  <a:srgbClr val="000000"/>
                </a:solidFill>
                <a:ea typeface="Times New Roman" panose="02020603050405020304" pitchFamily="18" charset="0"/>
              </a:rPr>
              <a:t>Varje aktör som deltagit i planeringen går in och skriver in </a:t>
            </a:r>
            <a:r>
              <a:rPr lang="sv-SE" sz="2500" b="1" dirty="0">
                <a:solidFill>
                  <a:srgbClr val="000000"/>
                </a:solidFill>
                <a:ea typeface="Times New Roman" panose="02020603050405020304" pitchFamily="18" charset="0"/>
              </a:rPr>
              <a:t>sin del </a:t>
            </a:r>
            <a:r>
              <a:rPr lang="sv-SE" sz="2500" dirty="0">
                <a:solidFill>
                  <a:srgbClr val="000000"/>
                </a:solidFill>
                <a:ea typeface="Times New Roman" panose="02020603050405020304" pitchFamily="18" charset="0"/>
              </a:rPr>
              <a:t>i planen </a:t>
            </a:r>
          </a:p>
          <a:p>
            <a:pPr marL="342900" indent="-342900">
              <a:buFont typeface="Arial" panose="020B0604020202020204" pitchFamily="34" charset="0"/>
              <a:buChar char="•"/>
            </a:pPr>
            <a:r>
              <a:rPr lang="sv-SE" b="0" dirty="0">
                <a:effectLst/>
                <a:latin typeface="+mn-lt"/>
                <a:ea typeface="Times New Roman" panose="02020603050405020304" pitchFamily="18" charset="0"/>
              </a:rPr>
              <a:t>När alla aktörer registrerat sin del godkänns planen</a:t>
            </a:r>
            <a:r>
              <a:rPr lang="sv-SE" dirty="0">
                <a:ea typeface="Times New Roman" panose="02020603050405020304" pitchFamily="18" charset="0"/>
              </a:rPr>
              <a:t> av slutenvården</a:t>
            </a:r>
            <a:r>
              <a:rPr lang="sv-SE" b="0" dirty="0">
                <a:effectLst/>
                <a:latin typeface="+mn-lt"/>
                <a:ea typeface="Times New Roman" panose="02020603050405020304" pitchFamily="18" charset="0"/>
              </a:rPr>
              <a:t>. Efter godkännande går det inte längre att lägga till eller korrigera anteckningar.</a:t>
            </a:r>
            <a:r>
              <a:rPr lang="sv-SE" dirty="0">
                <a:ea typeface="Times New Roman" panose="02020603050405020304" pitchFamily="18" charset="0"/>
              </a:rPr>
              <a:t> </a:t>
            </a:r>
            <a:endParaRPr lang="sv-SE" sz="1200" b="1" dirty="0">
              <a:solidFill>
                <a:schemeClr val="tx1"/>
              </a:solidFill>
              <a:effectLst/>
              <a:latin typeface="+mn-lt"/>
              <a:ea typeface="Times New Roman" panose="02020603050405020304" pitchFamily="18" charset="0"/>
            </a:endParaRPr>
          </a:p>
          <a:p>
            <a:pPr marL="342900" indent="-342900">
              <a:buFont typeface="Arial" panose="020B0604020202020204" pitchFamily="34" charset="0"/>
              <a:buChar char="•"/>
            </a:pPr>
            <a:r>
              <a:rPr lang="sv-SE" sz="2500" b="1" dirty="0">
                <a:solidFill>
                  <a:srgbClr val="000000"/>
                </a:solidFill>
                <a:ea typeface="Times New Roman" panose="02020603050405020304" pitchFamily="18" charset="0"/>
              </a:rPr>
              <a:t>Godkänn plan, </a:t>
            </a:r>
            <a:r>
              <a:rPr lang="sv-SE" sz="2500" dirty="0">
                <a:solidFill>
                  <a:srgbClr val="000000"/>
                </a:solidFill>
                <a:ea typeface="Times New Roman" panose="02020603050405020304" pitchFamily="18" charset="0"/>
              </a:rPr>
              <a:t>notera att när planen godkänts får den en grön bock. </a:t>
            </a:r>
          </a:p>
          <a:p>
            <a:pPr marL="0" indent="0">
              <a:buFont typeface="Arial" panose="020B0604020202020204" pitchFamily="34" charset="0"/>
              <a:buNone/>
            </a:pPr>
            <a:r>
              <a:rPr lang="sv-SE" sz="2500" dirty="0">
                <a:solidFill>
                  <a:srgbClr val="000000"/>
                </a:solidFill>
                <a:ea typeface="Times New Roman" panose="02020603050405020304" pitchFamily="18" charset="0"/>
              </a:rPr>
              <a:t> </a:t>
            </a:r>
          </a:p>
          <a:p>
            <a:pPr marL="342900" indent="-342900">
              <a:buFont typeface="Arial" panose="020B0604020202020204" pitchFamily="34" charset="0"/>
              <a:buChar char="•"/>
            </a:pPr>
            <a:r>
              <a:rPr lang="sv-SE" dirty="0"/>
              <a:t>Vid revidering/förlängning av ÖPT/ÖRV </a:t>
            </a:r>
            <a:r>
              <a:rPr lang="sv-SE" dirty="0">
                <a:latin typeface="+mn-lt"/>
                <a:cs typeface="Calibri"/>
              </a:rPr>
              <a:t>används m</a:t>
            </a:r>
            <a:r>
              <a:rPr lang="sv-SE" dirty="0">
                <a:latin typeface="var(--font-family-body)"/>
                <a:cs typeface="Calibri"/>
              </a:rPr>
              <a:t>allen</a:t>
            </a:r>
            <a:r>
              <a:rPr lang="sv-SE" dirty="0">
                <a:latin typeface="var(--font-family-body)"/>
              </a:rPr>
              <a:t> uppföljning av samordnad</a:t>
            </a:r>
            <a:r>
              <a:rPr lang="sv-SE" b="0" i="0" dirty="0">
                <a:effectLst/>
                <a:latin typeface="var(--font-family-body)"/>
              </a:rPr>
              <a:t> </a:t>
            </a:r>
            <a:r>
              <a:rPr lang="sv-SE" dirty="0">
                <a:latin typeface="var(--font-family-body)"/>
              </a:rPr>
              <a:t>vårdplan.</a:t>
            </a:r>
          </a:p>
          <a:p>
            <a:pPr marL="342900" indent="-342900">
              <a:buFont typeface="Arial" panose="020B0604020202020204" pitchFamily="34" charset="0"/>
              <a:buChar char="•"/>
            </a:pPr>
            <a:r>
              <a:rPr lang="sv-SE" dirty="0">
                <a:latin typeface="var(--font-family-body)"/>
              </a:rPr>
              <a:t>Klicka på Ny plan, Lägg till </a:t>
            </a:r>
            <a:r>
              <a:rPr lang="sv-SE" b="1" dirty="0">
                <a:latin typeface="var(--font-family-body)"/>
              </a:rPr>
              <a:t>Plan enligt LPT/LRV, </a:t>
            </a:r>
            <a:r>
              <a:rPr lang="sv-SE" dirty="0">
                <a:latin typeface="var(--font-family-body)"/>
              </a:rPr>
              <a:t>välj mall, </a:t>
            </a:r>
            <a:r>
              <a:rPr lang="sv-SE" b="1" dirty="0">
                <a:latin typeface="var(--font-family-body)"/>
              </a:rPr>
              <a:t>Uppföljning av Samordnad vårdplan enligt LPT/LRV</a:t>
            </a:r>
            <a:r>
              <a:rPr lang="sv-SE" dirty="0">
                <a:latin typeface="var(--font-family-body)"/>
              </a:rPr>
              <a:t>. </a:t>
            </a:r>
            <a:br>
              <a:rPr lang="sv-SE" dirty="0">
                <a:latin typeface="var(--font-family-body)"/>
              </a:rPr>
            </a:br>
            <a:endParaRPr lang="sv-SE" dirty="0">
              <a:ea typeface="+mn-lt"/>
              <a:cs typeface="+mn-lt"/>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28</a:t>
            </a:fld>
            <a:endParaRPr lang="sv-SE"/>
          </a:p>
        </p:txBody>
      </p:sp>
    </p:spTree>
    <p:extLst>
      <p:ext uri="{BB962C8B-B14F-4D97-AF65-F5344CB8AC3E}">
        <p14:creationId xmlns:p14="http://schemas.microsoft.com/office/powerpoint/2010/main" val="62090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2500" i="1" dirty="0"/>
              <a:t>Hemsjukvård, Roll </a:t>
            </a:r>
            <a:r>
              <a:rPr lang="sv-SE" sz="2800" i="1" dirty="0"/>
              <a:t>Kommunal</a:t>
            </a:r>
            <a:r>
              <a:rPr lang="sv-SE" sz="2800" i="1" baseline="0" dirty="0"/>
              <a:t> sjuksköterska</a:t>
            </a:r>
            <a:r>
              <a:rPr lang="sv-SE" sz="2500" i="1" dirty="0"/>
              <a:t>, visningspatient</a:t>
            </a:r>
          </a:p>
          <a:p>
            <a:pPr lvl="0"/>
            <a:r>
              <a:rPr lang="sv-SE" sz="2500" dirty="0"/>
              <a:t>Vårdbegäran används när den enskilde ska skickas in till Akuten från ett särskilt boende eller hemsjukvården. Meddelandet ska innehålla information om patientens aktuella status samt orsak till varför individen skickas till akutmottagningen.</a:t>
            </a:r>
          </a:p>
          <a:p>
            <a:pPr lvl="0"/>
            <a:r>
              <a:rPr lang="sv-SE" sz="2500" dirty="0"/>
              <a:t>Akutmottagningen läggs till som aktör i samordningsärendet. Finns inget pågående ärende behöver det startas upp.</a:t>
            </a:r>
          </a:p>
          <a:p>
            <a:pPr marL="352501" indent="-352501">
              <a:buFont typeface="Arial" panose="020B0604020202020204" pitchFamily="34" charset="0"/>
              <a:buChar char="•"/>
            </a:pPr>
            <a:r>
              <a:rPr lang="sv-SE" sz="2500" dirty="0"/>
              <a:t>Öppna pågående samordningsärende.</a:t>
            </a:r>
          </a:p>
          <a:p>
            <a:pPr marL="352501" indent="-352501">
              <a:buFont typeface="Arial" panose="020B0604020202020204" pitchFamily="34" charset="0"/>
              <a:buChar char="•"/>
            </a:pPr>
            <a:r>
              <a:rPr lang="sv-SE" sz="2500" dirty="0"/>
              <a:t>Under </a:t>
            </a:r>
            <a:r>
              <a:rPr lang="sv-SE" sz="2500" b="1" dirty="0"/>
              <a:t>Aktörer </a:t>
            </a:r>
            <a:r>
              <a:rPr lang="sv-SE" sz="2500" dirty="0"/>
              <a:t>klicka på </a:t>
            </a:r>
            <a:r>
              <a:rPr lang="sv-SE" sz="2500" b="1" dirty="0"/>
              <a:t>Ändra</a:t>
            </a:r>
            <a:r>
              <a:rPr lang="sv-SE" sz="2500" dirty="0"/>
              <a:t>. Bocka i </a:t>
            </a:r>
            <a:r>
              <a:rPr lang="sv-SE" sz="2500" b="1" dirty="0"/>
              <a:t>Öppen vård. </a:t>
            </a:r>
            <a:endParaRPr lang="sv-SE" sz="2500" dirty="0"/>
          </a:p>
          <a:p>
            <a:pPr marL="352501" indent="-352501">
              <a:buFont typeface="Arial" panose="020B0604020202020204" pitchFamily="34" charset="0"/>
              <a:buChar char="•"/>
            </a:pPr>
            <a:r>
              <a:rPr lang="sv-SE" sz="2500" dirty="0"/>
              <a:t>Välj </a:t>
            </a:r>
            <a:r>
              <a:rPr lang="sv-SE" sz="2500" b="1" dirty="0"/>
              <a:t>Akutmottagning</a:t>
            </a:r>
            <a:r>
              <a:rPr lang="sv-SE" sz="2500" dirty="0"/>
              <a:t> som aktör och klicka </a:t>
            </a:r>
            <a:r>
              <a:rPr lang="sv-SE" sz="2500" b="1" dirty="0"/>
              <a:t>Lägg till. Spara.</a:t>
            </a:r>
            <a:endParaRPr lang="sv-SE" sz="2500" dirty="0"/>
          </a:p>
          <a:p>
            <a:pPr marL="352501" indent="-352501">
              <a:buFont typeface="Arial" panose="020B0604020202020204" pitchFamily="34" charset="0"/>
              <a:buChar char="•"/>
            </a:pPr>
            <a:r>
              <a:rPr lang="sv-SE" sz="2500" dirty="0"/>
              <a:t>Klicka på </a:t>
            </a:r>
            <a:r>
              <a:rPr lang="sv-SE" sz="2500" b="1" dirty="0"/>
              <a:t>Nytt Meddelande</a:t>
            </a:r>
            <a:endParaRPr lang="sv-SE" sz="2500" dirty="0"/>
          </a:p>
          <a:p>
            <a:pPr marL="352501" indent="-352501">
              <a:buFont typeface="Arial" panose="020B0604020202020204" pitchFamily="34" charset="0"/>
              <a:buChar char="•"/>
            </a:pPr>
            <a:r>
              <a:rPr lang="sv-SE" sz="2500" dirty="0"/>
              <a:t>Välj </a:t>
            </a:r>
            <a:r>
              <a:rPr lang="sv-SE" sz="2500" b="1" dirty="0"/>
              <a:t>Generellt</a:t>
            </a:r>
            <a:endParaRPr lang="sv-SE" sz="2500" dirty="0"/>
          </a:p>
          <a:p>
            <a:pPr marL="352501" indent="-352501">
              <a:buFont typeface="Arial" panose="020B0604020202020204" pitchFamily="34" charset="0"/>
              <a:buChar char="•"/>
            </a:pPr>
            <a:r>
              <a:rPr lang="sv-SE" sz="2500" dirty="0"/>
              <a:t>Välj Titel </a:t>
            </a:r>
            <a:r>
              <a:rPr lang="sv-SE" sz="2500" b="1" dirty="0"/>
              <a:t>Vårdbegäran.</a:t>
            </a:r>
            <a:endParaRPr lang="sv-SE" sz="2500" dirty="0"/>
          </a:p>
          <a:p>
            <a:pPr marL="352501" indent="-352501">
              <a:buFont typeface="Arial" panose="020B0604020202020204" pitchFamily="34" charset="0"/>
              <a:buChar char="•"/>
            </a:pPr>
            <a:r>
              <a:rPr lang="sv-SE" sz="2500" b="1" dirty="0"/>
              <a:t>Fras </a:t>
            </a:r>
            <a:r>
              <a:rPr lang="sv-SE" sz="2500" b="1" dirty="0" err="1"/>
              <a:t>livbg</a:t>
            </a:r>
            <a:r>
              <a:rPr lang="sv-SE" sz="2500" dirty="0"/>
              <a:t>, Information om den enskildes status och varför den enskilde skickats till akutmottagningen.</a:t>
            </a:r>
          </a:p>
          <a:p>
            <a:pPr marL="352501" indent="-352501">
              <a:buFont typeface="Arial" panose="020B0604020202020204" pitchFamily="34" charset="0"/>
              <a:buChar char="•"/>
            </a:pPr>
            <a:r>
              <a:rPr lang="sv-SE" sz="2500" b="1" dirty="0"/>
              <a:t>Skicka </a:t>
            </a:r>
            <a:endParaRPr lang="sv-SE" sz="2500" dirty="0"/>
          </a:p>
          <a:p>
            <a:pPr lvl="0"/>
            <a:r>
              <a:rPr lang="sv-SE" sz="2500" dirty="0"/>
              <a:t>Akuten kan svara på </a:t>
            </a:r>
            <a:r>
              <a:rPr lang="sv-SE" sz="2500" dirty="0" err="1"/>
              <a:t>vårdbegäran</a:t>
            </a:r>
            <a:r>
              <a:rPr lang="sv-SE" sz="2500" dirty="0"/>
              <a:t> och delge information om planeringen, om patienten återvänder till hemmet, blir inskriven eller avlidit.  </a:t>
            </a:r>
          </a:p>
          <a:p>
            <a:pPr lvl="0"/>
            <a:r>
              <a:rPr lang="sv-SE" sz="2500" dirty="0"/>
              <a:t>Akuten kan även starta upp samordningsärende för att skicka meddelande Från Akutmottagningen för att delge information om hjälpbehov.</a:t>
            </a:r>
          </a:p>
          <a:p>
            <a:r>
              <a:rPr lang="sv-SE" sz="2500" dirty="0"/>
              <a:t> </a:t>
            </a:r>
          </a:p>
          <a:p>
            <a:r>
              <a:rPr lang="sv-SE" sz="2500" dirty="0"/>
              <a:t> </a:t>
            </a:r>
          </a:p>
          <a:p>
            <a:pPr>
              <a:buFont typeface="Arial" panose="020B0604020202020204" pitchFamily="34" charset="0"/>
            </a:pPr>
            <a:r>
              <a:rPr lang="sv-SE" i="1" baseline="0" dirty="0">
                <a:ea typeface="Times New Roman" panose="02020603050405020304" pitchFamily="18" charset="0"/>
              </a:rPr>
              <a:t> </a:t>
            </a:r>
            <a:endParaRPr lang="sv-SE" b="0" dirty="0">
              <a:latin typeface="+mn-lt"/>
              <a:ea typeface="Times New Roman" panose="02020603050405020304" pitchFamily="18" charset="0"/>
              <a:cs typeface="Calibri"/>
            </a:endParaRPr>
          </a:p>
          <a:p>
            <a:endParaRPr lang="sv-SE" sz="2500" dirty="0">
              <a:solidFill>
                <a:srgbClr val="000000"/>
              </a:solidFill>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29</a:t>
            </a:fld>
            <a:endParaRPr lang="sv-SE"/>
          </a:p>
        </p:txBody>
      </p:sp>
    </p:spTree>
    <p:extLst>
      <p:ext uri="{BB962C8B-B14F-4D97-AF65-F5344CB8AC3E}">
        <p14:creationId xmlns:p14="http://schemas.microsoft.com/office/powerpoint/2010/main" val="147572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kern="1200" dirty="0">
                <a:effectLst/>
              </a:rPr>
              <a:t>Sussa består av </a:t>
            </a:r>
            <a:r>
              <a:rPr lang="sv-SE" b="0" i="0" kern="1200" baseline="0" dirty="0">
                <a:effectLst/>
              </a:rPr>
              <a:t>9 regioner i Sverige</a:t>
            </a:r>
            <a:r>
              <a:rPr lang="sv-SE" dirty="0"/>
              <a:t> som tillsamman gjort en upphandling av journalsystemet Cosmic.</a:t>
            </a:r>
            <a:endParaRPr lang="sv-SE" dirty="0">
              <a:ea typeface="+mn-ea"/>
            </a:endParaRPr>
          </a:p>
          <a:p>
            <a:r>
              <a:rPr lang="sv-SE" dirty="0"/>
              <a:t>Representanter </a:t>
            </a:r>
            <a:r>
              <a:rPr lang="sv-SE" b="0" i="0" kern="1200" baseline="0" dirty="0">
                <a:effectLst/>
              </a:rPr>
              <a:t>från varje Region har gemensamt diskuterat och arbetat </a:t>
            </a:r>
            <a:r>
              <a:rPr lang="sv-SE" dirty="0"/>
              <a:t>med </a:t>
            </a:r>
            <a:r>
              <a:rPr lang="sv-SE" b="0" i="0" kern="1200" baseline="0" dirty="0">
                <a:effectLst/>
              </a:rPr>
              <a:t>anpassningar av systemet och framtagande av gemensamma rutiner och arbetssätt</a:t>
            </a:r>
            <a:endParaRPr lang="sv-SE" dirty="0">
              <a:cs typeface="Calibri"/>
            </a:endParaRPr>
          </a:p>
          <a:p>
            <a:r>
              <a:rPr lang="sv-SE" b="0" i="0" kern="1200" baseline="0" dirty="0">
                <a:effectLst/>
                <a:cs typeface="Calibri"/>
              </a:rPr>
              <a:t>I arbetet med Link har även kommunrepresentanter varit delaktiga. </a:t>
            </a:r>
            <a:r>
              <a:rPr lang="sv-SE" dirty="0"/>
              <a:t>Det </a:t>
            </a:r>
            <a:r>
              <a:rPr lang="sv-SE" b="0" i="0" kern="1200" baseline="0" dirty="0">
                <a:effectLst/>
              </a:rPr>
              <a:t>har </a:t>
            </a:r>
            <a:r>
              <a:rPr lang="sv-SE" dirty="0"/>
              <a:t>funnits en strävan </a:t>
            </a:r>
            <a:r>
              <a:rPr lang="sv-SE" b="0" i="0" kern="1200" baseline="0" dirty="0">
                <a:effectLst/>
              </a:rPr>
              <a:t>mot att det ska vara standardiserat och strukturerat.</a:t>
            </a:r>
            <a:endParaRPr lang="sv-SE" dirty="0">
              <a:cs typeface="Calibri"/>
            </a:endParaRPr>
          </a:p>
          <a:p>
            <a:endParaRPr lang="sv-SE" b="0" i="0" kern="1200" baseline="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95959871-F845-4FDB-88D6-FD1965F9245B}" type="slidenum">
              <a:rPr lang="sv-SE" smtClean="0"/>
              <a:t>3</a:t>
            </a:fld>
            <a:endParaRPr lang="sv-SE"/>
          </a:p>
        </p:txBody>
      </p:sp>
    </p:spTree>
    <p:extLst>
      <p:ext uri="{BB962C8B-B14F-4D97-AF65-F5344CB8AC3E}">
        <p14:creationId xmlns:p14="http://schemas.microsoft.com/office/powerpoint/2010/main" val="260192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500" b="1"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30</a:t>
            </a:fld>
            <a:endParaRPr lang="sv-SE"/>
          </a:p>
        </p:txBody>
      </p:sp>
    </p:spTree>
    <p:extLst>
      <p:ext uri="{BB962C8B-B14F-4D97-AF65-F5344CB8AC3E}">
        <p14:creationId xmlns:p14="http://schemas.microsoft.com/office/powerpoint/2010/main" val="190792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i="1" dirty="0"/>
              <a:t>Hemsjukvård, Roll </a:t>
            </a:r>
            <a:r>
              <a:rPr lang="sv-SE" sz="2800" i="1" dirty="0"/>
              <a:t>Kommunal</a:t>
            </a:r>
            <a:r>
              <a:rPr lang="sv-SE" sz="2800" i="1" baseline="0" dirty="0"/>
              <a:t> sjuksköterska</a:t>
            </a:r>
            <a:r>
              <a:rPr lang="sv-SE" sz="2500" i="1" dirty="0"/>
              <a:t>, visningspatient </a:t>
            </a:r>
            <a:r>
              <a:rPr lang="sv-SE" sz="2500" i="1" dirty="0" err="1"/>
              <a:t>Telma</a:t>
            </a:r>
            <a:r>
              <a:rPr lang="sv-SE" sz="2500" i="1" dirty="0"/>
              <a:t>.</a:t>
            </a:r>
            <a:endParaRPr lang="sv-SE" sz="2500" dirty="0"/>
          </a:p>
          <a:p>
            <a:r>
              <a:rPr lang="sv-SE" sz="2500" dirty="0"/>
              <a:t>När legitimerad personal i Regionen dokumenterar en bedömning och planering som egenvård används journalmallen </a:t>
            </a:r>
            <a:r>
              <a:rPr lang="sv-SE" sz="2500" i="1" dirty="0"/>
              <a:t>Egenvårdsbedömning och planering </a:t>
            </a:r>
            <a:r>
              <a:rPr lang="sv-SE" sz="2500" i="0" dirty="0"/>
              <a:t>i Cosmic</a:t>
            </a:r>
            <a:r>
              <a:rPr lang="sv-SE" sz="2500" i="1" dirty="0"/>
              <a:t>. </a:t>
            </a:r>
            <a:endParaRPr lang="sv-SE" sz="2500" dirty="0"/>
          </a:p>
          <a:p>
            <a:r>
              <a:rPr lang="sv-SE" sz="2500" dirty="0"/>
              <a:t>Anteckningen speglas i fliken</a:t>
            </a:r>
            <a:r>
              <a:rPr lang="sv-SE" sz="2500" i="1" dirty="0"/>
              <a:t> Journal</a:t>
            </a:r>
            <a:r>
              <a:rPr lang="sv-SE" sz="2500" dirty="0"/>
              <a:t> för personal i kommunen.</a:t>
            </a:r>
          </a:p>
          <a:p>
            <a:r>
              <a:rPr lang="sv-SE" sz="2500" dirty="0"/>
              <a:t>Regionen skickar även ett meddelande med titeln </a:t>
            </a:r>
            <a:r>
              <a:rPr lang="sv-SE" sz="2500" i="1" dirty="0"/>
              <a:t>Egenvårdsbedömning </a:t>
            </a:r>
            <a:r>
              <a:rPr lang="sv-SE" sz="2500" dirty="0"/>
              <a:t>för att uppmärksamma biståndshandläggaren på att underlaget finns.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Egenvårdsbedömningen och planeringen kan utgöra underlag för bedömning av biståndsinsatser. </a:t>
            </a:r>
          </a:p>
        </p:txBody>
      </p:sp>
      <p:sp>
        <p:nvSpPr>
          <p:cNvPr id="4" name="Platshållare för bildnummer 3"/>
          <p:cNvSpPr>
            <a:spLocks noGrp="1"/>
          </p:cNvSpPr>
          <p:nvPr>
            <p:ph type="sldNum" sz="quarter" idx="5"/>
          </p:nvPr>
        </p:nvSpPr>
        <p:spPr/>
        <p:txBody>
          <a:bodyPr/>
          <a:lstStyle/>
          <a:p>
            <a:fld id="{95959871-F845-4FDB-88D6-FD1965F9245B}" type="slidenum">
              <a:rPr lang="sv-SE" smtClean="0"/>
              <a:t>31</a:t>
            </a:fld>
            <a:endParaRPr lang="sv-SE"/>
          </a:p>
        </p:txBody>
      </p:sp>
    </p:spTree>
    <p:extLst>
      <p:ext uri="{BB962C8B-B14F-4D97-AF65-F5344CB8AC3E}">
        <p14:creationId xmlns:p14="http://schemas.microsoft.com/office/powerpoint/2010/main" val="334666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Bild för att visa anteckningen istället för att demonstrera i miljön</a:t>
            </a:r>
            <a:endParaRPr lang="sv-SE" dirty="0"/>
          </a:p>
        </p:txBody>
      </p:sp>
      <p:sp>
        <p:nvSpPr>
          <p:cNvPr id="4" name="Platshållare för bildnummer 3"/>
          <p:cNvSpPr>
            <a:spLocks noGrp="1"/>
          </p:cNvSpPr>
          <p:nvPr>
            <p:ph type="sldNum" sz="quarter" idx="10"/>
          </p:nvPr>
        </p:nvSpPr>
        <p:spPr/>
        <p:txBody>
          <a:bodyPr/>
          <a:lstStyle/>
          <a:p>
            <a:fld id="{95959871-F845-4FDB-88D6-FD1965F9245B}" type="slidenum">
              <a:rPr lang="sv-SE" smtClean="0"/>
              <a:t>32</a:t>
            </a:fld>
            <a:endParaRPr lang="sv-SE"/>
          </a:p>
        </p:txBody>
      </p:sp>
    </p:spTree>
    <p:extLst>
      <p:ext uri="{BB962C8B-B14F-4D97-AF65-F5344CB8AC3E}">
        <p14:creationId xmlns:p14="http://schemas.microsoft.com/office/powerpoint/2010/main" val="1119194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645"/>
              </a:spcAft>
              <a:buClrTx/>
              <a:buSzTx/>
              <a:buFontTx/>
              <a:buNone/>
              <a:tabLst/>
              <a:defRPr/>
            </a:pPr>
            <a:r>
              <a:rPr lang="sv-SE" sz="1200" i="1" dirty="0"/>
              <a:t>Hemsjukvård, Roll Kommunal</a:t>
            </a:r>
            <a:r>
              <a:rPr lang="sv-SE" sz="1200" i="1" baseline="0" dirty="0"/>
              <a:t> sjuksköterska</a:t>
            </a:r>
            <a:r>
              <a:rPr lang="sv-SE" sz="1200" i="1" dirty="0"/>
              <a:t>, visningspatient </a:t>
            </a:r>
            <a:r>
              <a:rPr lang="sv-SE" sz="1200" i="1" dirty="0" err="1"/>
              <a:t>Telma</a:t>
            </a:r>
            <a:r>
              <a:rPr lang="sv-SE" sz="1200" i="1" dirty="0"/>
              <a:t>.</a:t>
            </a:r>
            <a:endParaRPr lang="sv-SE" sz="1200" dirty="0"/>
          </a:p>
          <a:p>
            <a:pPr>
              <a:lnSpc>
                <a:spcPct val="115000"/>
              </a:lnSpc>
              <a:spcAft>
                <a:spcPts val="1645"/>
              </a:spcAft>
            </a:pPr>
            <a:r>
              <a:rPr lang="sv-SE" sz="1200" dirty="0"/>
              <a:t>Kommunen och regionen har gemensamt ansvar för sjukvård i hemmet. Hemsjukvårdsavtalet reglerar ansvarsfördelningen.</a:t>
            </a:r>
          </a:p>
          <a:p>
            <a:pPr>
              <a:lnSpc>
                <a:spcPct val="115000"/>
              </a:lnSpc>
              <a:spcAft>
                <a:spcPts val="1645"/>
              </a:spcAft>
            </a:pPr>
            <a:r>
              <a:rPr lang="sv-SE" sz="1200" dirty="0"/>
              <a:t>För att beskriva och förmedla ett uppdrag till hemsjukvården används journalmallen </a:t>
            </a:r>
            <a:r>
              <a:rPr lang="sv-SE" sz="1200" i="1" dirty="0"/>
              <a:t>Uppdrag hemsjukvård </a:t>
            </a:r>
            <a:r>
              <a:rPr lang="sv-SE" sz="1200" dirty="0"/>
              <a:t>i Cosmic</a:t>
            </a:r>
            <a:r>
              <a:rPr lang="sv-SE" sz="1200" i="1" dirty="0"/>
              <a:t>. </a:t>
            </a:r>
          </a:p>
          <a:p>
            <a:pPr defTabSz="1880006">
              <a:lnSpc>
                <a:spcPct val="115000"/>
              </a:lnSpc>
              <a:spcAft>
                <a:spcPts val="1645"/>
              </a:spcAft>
              <a:defRPr/>
            </a:pPr>
            <a:r>
              <a:rPr lang="sv-SE" sz="1200" dirty="0"/>
              <a:t>Anteckningen speglas i fliken </a:t>
            </a:r>
            <a:r>
              <a:rPr lang="sv-SE" sz="1200" i="1" dirty="0"/>
              <a:t>Journal </a:t>
            </a:r>
            <a:r>
              <a:rPr lang="sv-SE" sz="1200" dirty="0"/>
              <a:t>för hälso- och sjukvårdspersonal i kommunen. </a:t>
            </a:r>
          </a:p>
          <a:p>
            <a:pPr>
              <a:lnSpc>
                <a:spcPct val="115000"/>
              </a:lnSpc>
              <a:spcAft>
                <a:spcPts val="1645"/>
              </a:spcAft>
            </a:pPr>
            <a:r>
              <a:rPr lang="sv-SE" sz="1200" dirty="0"/>
              <a:t>Regionen skickar även ett meddelande med titeln </a:t>
            </a:r>
            <a:r>
              <a:rPr lang="sv-SE" sz="1200" i="1" dirty="0"/>
              <a:t>Uppdrag hemsjukvård </a:t>
            </a:r>
            <a:r>
              <a:rPr lang="sv-SE" sz="1200" dirty="0"/>
              <a:t>för att uppmärksamma hemsjukvården på att uppdrag finns. </a:t>
            </a:r>
          </a:p>
          <a:p>
            <a:pPr defTabSz="1880006">
              <a:lnSpc>
                <a:spcPct val="115000"/>
              </a:lnSpc>
              <a:spcAft>
                <a:spcPts val="1645"/>
              </a:spcAft>
              <a:defRPr/>
            </a:pPr>
            <a:r>
              <a:rPr lang="sv-SE" sz="1200" dirty="0"/>
              <a:t>Det är viktigt att det anges i meddelandet vem uppdraget riktar sig till samt datum som anteckningen är skriven. </a:t>
            </a:r>
          </a:p>
          <a:p>
            <a:pPr defTabSz="1880006">
              <a:lnSpc>
                <a:spcPct val="115000"/>
              </a:lnSpc>
              <a:spcAft>
                <a:spcPts val="1645"/>
              </a:spcAft>
              <a:defRPr/>
            </a:pPr>
            <a:r>
              <a:rPr lang="sv-SE" sz="1200" dirty="0"/>
              <a:t>Använd fras </a:t>
            </a:r>
            <a:r>
              <a:rPr lang="sv-SE" sz="1200" i="1" dirty="0" err="1"/>
              <a:t>lihsv</a:t>
            </a:r>
            <a:r>
              <a:rPr lang="sv-SE" sz="1200" dirty="0"/>
              <a:t>. Uppdraget ska återrapporteras av uppdragsmottagaren genom att svara på meddelandet.</a:t>
            </a:r>
            <a:endParaRPr lang="sv-SE" i="0" noProof="0" dirty="0">
              <a:latin typeface="+mn-lt"/>
              <a:cs typeface="Calibri"/>
            </a:endParaRPr>
          </a:p>
        </p:txBody>
      </p:sp>
      <p:sp>
        <p:nvSpPr>
          <p:cNvPr id="4" name="Platshållare för bildnummer 3"/>
          <p:cNvSpPr>
            <a:spLocks noGrp="1"/>
          </p:cNvSpPr>
          <p:nvPr>
            <p:ph type="sldNum" sz="quarter" idx="5"/>
          </p:nvPr>
        </p:nvSpPr>
        <p:spPr/>
        <p:txBody>
          <a:bodyPr/>
          <a:lstStyle/>
          <a:p>
            <a:fld id="{95959871-F845-4FDB-88D6-FD1965F9245B}" type="slidenum">
              <a:rPr lang="sv-SE" smtClean="0"/>
              <a:t>33</a:t>
            </a:fld>
            <a:endParaRPr lang="sv-SE"/>
          </a:p>
        </p:txBody>
      </p:sp>
    </p:spTree>
    <p:extLst>
      <p:ext uri="{BB962C8B-B14F-4D97-AF65-F5344CB8AC3E}">
        <p14:creationId xmlns:p14="http://schemas.microsoft.com/office/powerpoint/2010/main" val="3592426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800" kern="1200" dirty="0">
                <a:solidFill>
                  <a:schemeClr val="tx1"/>
                </a:solidFill>
                <a:effectLst/>
                <a:latin typeface="+mn-lt"/>
                <a:ea typeface="+mn-ea"/>
                <a:cs typeface="+mn-cs"/>
              </a:rPr>
              <a:t>Bild för att visa anteckningen istället för att demonstrera i miljön</a:t>
            </a:r>
            <a:endParaRPr lang="sv-SE" sz="2800" dirty="0"/>
          </a:p>
        </p:txBody>
      </p:sp>
      <p:sp>
        <p:nvSpPr>
          <p:cNvPr id="4" name="Platshållare för bildnummer 3"/>
          <p:cNvSpPr>
            <a:spLocks noGrp="1"/>
          </p:cNvSpPr>
          <p:nvPr>
            <p:ph type="sldNum" sz="quarter" idx="10"/>
          </p:nvPr>
        </p:nvSpPr>
        <p:spPr/>
        <p:txBody>
          <a:bodyPr/>
          <a:lstStyle/>
          <a:p>
            <a:fld id="{95959871-F845-4FDB-88D6-FD1965F9245B}" type="slidenum">
              <a:rPr lang="sv-SE" smtClean="0"/>
              <a:t>34</a:t>
            </a:fld>
            <a:endParaRPr lang="sv-SE"/>
          </a:p>
        </p:txBody>
      </p:sp>
    </p:spTree>
    <p:extLst>
      <p:ext uri="{BB962C8B-B14F-4D97-AF65-F5344CB8AC3E}">
        <p14:creationId xmlns:p14="http://schemas.microsoft.com/office/powerpoint/2010/main" val="2429501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Hemsjukvård, Roll Kommunal</a:t>
            </a:r>
            <a:r>
              <a:rPr lang="sv-SE" sz="1200" i="1" baseline="0" dirty="0"/>
              <a:t> sjuksköterska</a:t>
            </a:r>
            <a:r>
              <a:rPr lang="sv-SE" sz="1200" i="1" dirty="0"/>
              <a:t>, visningspatient</a:t>
            </a:r>
            <a:endParaRPr lang="sv-SE" sz="1200" dirty="0"/>
          </a:p>
          <a:p>
            <a:r>
              <a:rPr lang="sv-SE" b="0" i="0" dirty="0">
                <a:effectLst/>
                <a:latin typeface="+mn-lt"/>
              </a:rPr>
              <a:t>Ett samordningsärende</a:t>
            </a:r>
            <a:r>
              <a:rPr lang="sv-SE" b="0" i="0" baseline="0" dirty="0">
                <a:effectLst/>
                <a:latin typeface="+mn-lt"/>
              </a:rPr>
              <a:t> </a:t>
            </a:r>
            <a:r>
              <a:rPr lang="sv-SE" b="0" i="0" dirty="0">
                <a:effectLst/>
                <a:latin typeface="+mn-lt"/>
              </a:rPr>
              <a:t>ska avslutas då det inte längre finns ett behov av samverkan mellan individ och aktörer. </a:t>
            </a:r>
            <a:endParaRPr lang="sv-SE" b="0" i="0" dirty="0">
              <a:latin typeface="+mn-lt"/>
              <a:cs typeface="Calibri"/>
            </a:endParaRPr>
          </a:p>
          <a:p>
            <a:endParaRPr lang="sv-SE" sz="2500" dirty="0">
              <a:solidFill>
                <a:srgbClr val="000000"/>
              </a:solidFill>
            </a:endParaRPr>
          </a:p>
          <a:p>
            <a:pPr marL="352501" indent="-352501">
              <a:buFont typeface="Arial" panose="020B0604020202020204" pitchFamily="34" charset="0"/>
              <a:buChar char="•"/>
            </a:pPr>
            <a:r>
              <a:rPr lang="sv-SE" sz="2500" dirty="0">
                <a:solidFill>
                  <a:srgbClr val="000000"/>
                </a:solidFill>
              </a:rPr>
              <a:t>Öppna </a:t>
            </a:r>
            <a:r>
              <a:rPr lang="sv-SE" sz="2500" b="1" dirty="0">
                <a:solidFill>
                  <a:srgbClr val="000000"/>
                </a:solidFill>
              </a:rPr>
              <a:t>ärendeöversikten</a:t>
            </a:r>
          </a:p>
          <a:p>
            <a:pPr marL="352501" indent="-352501">
              <a:buFont typeface="Arial" panose="020B0604020202020204" pitchFamily="34" charset="0"/>
              <a:buChar char="•"/>
            </a:pPr>
            <a:r>
              <a:rPr lang="sv-SE" sz="2500" dirty="0">
                <a:solidFill>
                  <a:srgbClr val="000000"/>
                </a:solidFill>
              </a:rPr>
              <a:t>Högerklicka på individens ärende och välj </a:t>
            </a:r>
            <a:r>
              <a:rPr lang="sv-SE" sz="2500" b="1" dirty="0">
                <a:solidFill>
                  <a:srgbClr val="000000"/>
                </a:solidFill>
              </a:rPr>
              <a:t>Avsluta samordningsärende</a:t>
            </a:r>
            <a:r>
              <a:rPr lang="sv-SE" sz="2500" dirty="0">
                <a:solidFill>
                  <a:srgbClr val="000000"/>
                </a:solidFill>
              </a:rPr>
              <a:t>.</a:t>
            </a:r>
          </a:p>
          <a:p>
            <a:pPr marL="352501" indent="-352501">
              <a:buFont typeface="Arial" panose="020B0604020202020204" pitchFamily="34" charset="0"/>
              <a:buChar char="•"/>
            </a:pPr>
            <a:r>
              <a:rPr lang="sv-SE" sz="2500" dirty="0">
                <a:solidFill>
                  <a:srgbClr val="000000"/>
                </a:solidFill>
              </a:rPr>
              <a:t>Klicka </a:t>
            </a:r>
            <a:r>
              <a:rPr lang="sv-SE" sz="2500" b="1" dirty="0">
                <a:solidFill>
                  <a:srgbClr val="000000"/>
                </a:solidFill>
              </a:rPr>
              <a:t>Ja</a:t>
            </a:r>
            <a:r>
              <a:rPr lang="sv-SE" sz="2500" dirty="0">
                <a:solidFill>
                  <a:srgbClr val="000000"/>
                </a:solidFill>
              </a:rPr>
              <a:t> på frågan om att avsluta samordningsärendet. </a:t>
            </a:r>
          </a:p>
          <a:p>
            <a:pPr marL="352501" indent="-352501">
              <a:buFont typeface="Arial" panose="020B0604020202020204" pitchFamily="34" charset="0"/>
              <a:buChar char="•"/>
            </a:pPr>
            <a:r>
              <a:rPr lang="sv-SE" sz="2500" dirty="0">
                <a:solidFill>
                  <a:srgbClr val="000000"/>
                </a:solidFill>
              </a:rPr>
              <a:t>Den enskildes ärende kommer nu försvinna från fliken </a:t>
            </a:r>
            <a:r>
              <a:rPr lang="sv-SE" sz="2500" b="1" dirty="0">
                <a:solidFill>
                  <a:srgbClr val="000000"/>
                </a:solidFill>
              </a:rPr>
              <a:t>Pågående</a:t>
            </a:r>
            <a:r>
              <a:rPr lang="sv-SE" sz="2500" dirty="0">
                <a:solidFill>
                  <a:srgbClr val="000000"/>
                </a:solidFill>
              </a:rPr>
              <a:t> och istället finnas under fliken</a:t>
            </a:r>
            <a:r>
              <a:rPr lang="sv-SE" sz="2500" b="1" dirty="0">
                <a:solidFill>
                  <a:srgbClr val="000000"/>
                </a:solidFill>
              </a:rPr>
              <a:t> Avslutade</a:t>
            </a:r>
            <a:r>
              <a:rPr lang="sv-SE" sz="2500" dirty="0">
                <a:solidFill>
                  <a:srgbClr val="000000"/>
                </a:solidFill>
              </a:rPr>
              <a:t>.</a:t>
            </a:r>
          </a:p>
        </p:txBody>
      </p:sp>
      <p:sp>
        <p:nvSpPr>
          <p:cNvPr id="4" name="Platshållare för bildnummer 3"/>
          <p:cNvSpPr>
            <a:spLocks noGrp="1"/>
          </p:cNvSpPr>
          <p:nvPr>
            <p:ph type="sldNum" sz="quarter" idx="5"/>
          </p:nvPr>
        </p:nvSpPr>
        <p:spPr/>
        <p:txBody>
          <a:bodyPr/>
          <a:lstStyle/>
          <a:p>
            <a:fld id="{95959871-F845-4FDB-88D6-FD1965F9245B}" type="slidenum">
              <a:rPr lang="sv-SE" smtClean="0"/>
              <a:t>35</a:t>
            </a:fld>
            <a:endParaRPr lang="sv-SE"/>
          </a:p>
        </p:txBody>
      </p:sp>
    </p:spTree>
    <p:extLst>
      <p:ext uri="{BB962C8B-B14F-4D97-AF65-F5344CB8AC3E}">
        <p14:creationId xmlns:p14="http://schemas.microsoft.com/office/powerpoint/2010/main" val="913813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2500" b="1"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36</a:t>
            </a:fld>
            <a:endParaRPr lang="sv-SE"/>
          </a:p>
        </p:txBody>
      </p:sp>
    </p:spTree>
    <p:extLst>
      <p:ext uri="{BB962C8B-B14F-4D97-AF65-F5344CB8AC3E}">
        <p14:creationId xmlns:p14="http://schemas.microsoft.com/office/powerpoint/2010/main" val="198200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dirty="0"/>
              <a:t>4 processer</a:t>
            </a:r>
            <a:r>
              <a:rPr lang="sv-SE" dirty="0"/>
              <a:t> – Modulen Link kommer ersätta dagens SIP-modul i </a:t>
            </a:r>
            <a:r>
              <a:rPr lang="sv-SE" dirty="0" err="1"/>
              <a:t>TakeCare</a:t>
            </a:r>
            <a:r>
              <a:rPr lang="sv-SE" dirty="0"/>
              <a:t> som använts för </a:t>
            </a:r>
            <a:r>
              <a:rPr lang="sv-SE" i="1" dirty="0"/>
              <a:t>Utskrivningsprocessen och Tvångsvårdsprocessen</a:t>
            </a:r>
            <a:endParaRPr lang="sv-SE" dirty="0"/>
          </a:p>
          <a:p>
            <a:pPr>
              <a:defRPr/>
            </a:pPr>
            <a:r>
              <a:rPr lang="sv-SE" dirty="0"/>
              <a:t>Men systemet kommer nu även att användas för  </a:t>
            </a:r>
            <a:r>
              <a:rPr lang="sv-SE" i="1" dirty="0"/>
              <a:t>SIP-processen </a:t>
            </a:r>
            <a:r>
              <a:rPr lang="sv-SE" dirty="0"/>
              <a:t>och </a:t>
            </a:r>
            <a:r>
              <a:rPr lang="sv-SE" i="1" dirty="0"/>
              <a:t>Öppenvårdsprocessen. </a:t>
            </a:r>
            <a:endParaRPr lang="sv-SE" dirty="0"/>
          </a:p>
          <a:p>
            <a:pPr>
              <a:defRPr/>
            </a:pPr>
            <a:r>
              <a:rPr lang="sv-SE" b="1" dirty="0"/>
              <a:t>Alla patienter – alla åldrar </a:t>
            </a:r>
            <a:endParaRPr lang="sv-SE" dirty="0"/>
          </a:p>
          <a:p>
            <a:pPr>
              <a:defRPr/>
            </a:pPr>
            <a:r>
              <a:rPr lang="sv-SE" b="1" dirty="0"/>
              <a:t>Samtliga enheter i Cosmic </a:t>
            </a:r>
            <a:r>
              <a:rPr lang="sv-SE" dirty="0"/>
              <a:t>(utom IVA, </a:t>
            </a:r>
            <a:r>
              <a:rPr lang="sv-SE" dirty="0" err="1"/>
              <a:t>Sömnlab</a:t>
            </a:r>
            <a:r>
              <a:rPr lang="sv-SE" dirty="0"/>
              <a:t>, </a:t>
            </a:r>
            <a:r>
              <a:rPr lang="sv-SE" dirty="0" err="1"/>
              <a:t>käkkirurgen</a:t>
            </a:r>
            <a:r>
              <a:rPr lang="sv-SE" dirty="0"/>
              <a:t> i Regionen)</a:t>
            </a:r>
            <a:endParaRPr lang="sv-SE" dirty="0">
              <a:cs typeface="Calibri"/>
            </a:endParaRPr>
          </a:p>
          <a:p>
            <a:pPr>
              <a:defRPr/>
            </a:pPr>
            <a:r>
              <a:rPr lang="sv-SE" dirty="0"/>
              <a:t>Samordningsärendet fortgår så länge behov av samordning finns (tidigare avslutades ärenden vid utskrivning).</a:t>
            </a:r>
          </a:p>
        </p:txBody>
      </p:sp>
      <p:sp>
        <p:nvSpPr>
          <p:cNvPr id="4" name="Platshållare för bildnummer 3"/>
          <p:cNvSpPr>
            <a:spLocks noGrp="1"/>
          </p:cNvSpPr>
          <p:nvPr>
            <p:ph type="sldNum" sz="quarter" idx="10"/>
          </p:nvPr>
        </p:nvSpPr>
        <p:spPr/>
        <p:txBody>
          <a:bodyPr/>
          <a:lstStyle/>
          <a:p>
            <a:fld id="{95959871-F845-4FDB-88D6-FD1965F9245B}" type="slidenum">
              <a:rPr lang="sv-SE" smtClean="0"/>
              <a:t>4</a:t>
            </a:fld>
            <a:endParaRPr lang="sv-SE"/>
          </a:p>
        </p:txBody>
      </p:sp>
    </p:spTree>
    <p:extLst>
      <p:ext uri="{BB962C8B-B14F-4D97-AF65-F5344CB8AC3E}">
        <p14:creationId xmlns:p14="http://schemas.microsoft.com/office/powerpoint/2010/main" val="18841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52501" indent="-352501" defTabSz="1880006" fontAlgn="base">
              <a:buFont typeface="Arial" panose="020B0604020202020204" pitchFamily="34" charset="0"/>
              <a:buChar char="•"/>
              <a:defRPr/>
            </a:pPr>
            <a:r>
              <a:rPr lang="sv-SE" b="0" i="0" baseline="0" dirty="0">
                <a:solidFill>
                  <a:srgbClr val="000000"/>
                </a:solidFill>
                <a:effectLst/>
                <a:latin typeface="+mn-lt"/>
              </a:rPr>
              <a:t>Exempel på enheter som kan vara aktörer i samordningsärende.</a:t>
            </a:r>
            <a:endParaRPr lang="sv-SE" b="0" i="0" dirty="0">
              <a:solidFill>
                <a:srgbClr val="000000"/>
              </a:solidFill>
              <a:effectLst/>
              <a:latin typeface="+mn-lt"/>
            </a:endParaRPr>
          </a:p>
          <a:p>
            <a:pPr marL="352501" indent="-352501" fontAlgn="base">
              <a:buFont typeface="Arial" panose="020B0604020202020204" pitchFamily="34" charset="0"/>
              <a:buChar char="•"/>
            </a:pPr>
            <a:r>
              <a:rPr lang="sv-SE" dirty="0"/>
              <a:t>När en person har behov av samordning och/eller insatser/åtgärder från flera aktörer ska ett samordningsärende skapas.</a:t>
            </a:r>
          </a:p>
          <a:p>
            <a:pPr marL="352501" indent="-352501" fontAlgn="base">
              <a:buFont typeface="Arial" panose="020B0604020202020204" pitchFamily="34" charset="0"/>
              <a:buChar char="•"/>
            </a:pPr>
            <a:r>
              <a:rPr lang="sv-SE" b="0" i="0" dirty="0">
                <a:solidFill>
                  <a:srgbClr val="000000"/>
                </a:solidFill>
                <a:effectLst/>
                <a:latin typeface="+mn-lt"/>
              </a:rPr>
              <a:t>En person kan endast ha</a:t>
            </a:r>
            <a:r>
              <a:rPr lang="sv-SE" b="0" i="0" baseline="0" dirty="0">
                <a:solidFill>
                  <a:srgbClr val="000000"/>
                </a:solidFill>
                <a:effectLst/>
                <a:latin typeface="+mn-lt"/>
              </a:rPr>
              <a:t> ett pågående samordningsärende.</a:t>
            </a:r>
          </a:p>
        </p:txBody>
      </p:sp>
      <p:sp>
        <p:nvSpPr>
          <p:cNvPr id="4" name="Platshållare för bildnummer 3"/>
          <p:cNvSpPr>
            <a:spLocks noGrp="1"/>
          </p:cNvSpPr>
          <p:nvPr>
            <p:ph type="sldNum" sz="quarter" idx="5"/>
          </p:nvPr>
        </p:nvSpPr>
        <p:spPr/>
        <p:txBody>
          <a:bodyPr/>
          <a:lstStyle/>
          <a:p>
            <a:fld id="{95959871-F845-4FDB-88D6-FD1965F9245B}" type="slidenum">
              <a:rPr lang="sv-SE" smtClean="0"/>
              <a:t>5</a:t>
            </a:fld>
            <a:endParaRPr lang="sv-SE"/>
          </a:p>
        </p:txBody>
      </p:sp>
    </p:spTree>
    <p:extLst>
      <p:ext uri="{BB962C8B-B14F-4D97-AF65-F5344CB8AC3E}">
        <p14:creationId xmlns:p14="http://schemas.microsoft.com/office/powerpoint/2010/main" val="213855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Arbetet med samordning är lagstyrt vilket är v</a:t>
            </a:r>
            <a:r>
              <a:rPr lang="sv-SE" baseline="0" dirty="0"/>
              <a:t>iktigt att ha med sig och påminna sig om det.</a:t>
            </a:r>
          </a:p>
          <a:p>
            <a:r>
              <a:rPr lang="sv-SE" baseline="0" dirty="0"/>
              <a:t>Vi behöver hjälpas åt med förankring till samtliga medarbetare som arbetar med samordning.</a:t>
            </a:r>
          </a:p>
        </p:txBody>
      </p:sp>
      <p:sp>
        <p:nvSpPr>
          <p:cNvPr id="4" name="Platshållare för bildnummer 3"/>
          <p:cNvSpPr>
            <a:spLocks noGrp="1"/>
          </p:cNvSpPr>
          <p:nvPr>
            <p:ph type="sldNum" sz="quarter" idx="10"/>
          </p:nvPr>
        </p:nvSpPr>
        <p:spPr/>
        <p:txBody>
          <a:bodyPr/>
          <a:lstStyle/>
          <a:p>
            <a:fld id="{95959871-F845-4FDB-88D6-FD1965F9245B}" type="slidenum">
              <a:rPr lang="sv-SE" smtClean="0"/>
              <a:t>6</a:t>
            </a:fld>
            <a:endParaRPr lang="sv-SE"/>
          </a:p>
        </p:txBody>
      </p:sp>
    </p:spTree>
    <p:extLst>
      <p:ext uri="{BB962C8B-B14F-4D97-AF65-F5344CB8AC3E}">
        <p14:creationId xmlns:p14="http://schemas.microsoft.com/office/powerpoint/2010/main" val="173447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Vi har länsövergripande riktlinjer och överenskommelser</a:t>
            </a:r>
          </a:p>
          <a:p>
            <a:pPr defTabSz="1880006">
              <a:defRPr/>
            </a:pPr>
            <a:r>
              <a:rPr lang="sv-SE" sz="2500" dirty="0"/>
              <a:t>Bilden visar ett ”axplock”</a:t>
            </a:r>
          </a:p>
          <a:p>
            <a:r>
              <a:rPr lang="sv-SE" sz="2500" dirty="0">
                <a:cs typeface="Arial" panose="020B0604020202020204" pitchFamily="34" charset="0"/>
              </a:rPr>
              <a:t>Riktlinjer är uppbyggda på ett mer övergripande sätt, innehåller anvisningar eller rekommendationer</a:t>
            </a:r>
            <a:endParaRPr lang="sv-SE" dirty="0">
              <a:latin typeface="+mn-lt"/>
            </a:endParaRPr>
          </a:p>
          <a:p>
            <a:pPr defTabSz="1880006">
              <a:defRPr/>
            </a:pPr>
            <a:r>
              <a:rPr lang="sv-SE" baseline="0" dirty="0">
                <a:latin typeface="+mn-lt"/>
              </a:rPr>
              <a:t>Beskriver </a:t>
            </a:r>
            <a:r>
              <a:rPr lang="sv-SE" b="1" baseline="0" dirty="0">
                <a:latin typeface="+mn-lt"/>
              </a:rPr>
              <a:t>Att </a:t>
            </a:r>
            <a:r>
              <a:rPr lang="sv-SE" b="0" baseline="0" dirty="0">
                <a:latin typeface="+mn-lt"/>
              </a:rPr>
              <a:t>man ska göra saker.</a:t>
            </a:r>
          </a:p>
          <a:p>
            <a:pPr defTabSz="1880006">
              <a:defRPr/>
            </a:pPr>
            <a:r>
              <a:rPr lang="sv-SE" b="0" baseline="0" dirty="0">
                <a:latin typeface="+mn-lt"/>
              </a:rPr>
              <a:t>Riktlinjerna kan tolkas olika, då kan det uppstå brister och fel.</a:t>
            </a:r>
            <a:endParaRPr lang="sv-SE" baseline="0" dirty="0">
              <a:latin typeface="+mn-lt"/>
            </a:endParaRPr>
          </a:p>
        </p:txBody>
      </p:sp>
      <p:sp>
        <p:nvSpPr>
          <p:cNvPr id="4" name="Platshållare för bildnummer 3"/>
          <p:cNvSpPr>
            <a:spLocks noGrp="1"/>
          </p:cNvSpPr>
          <p:nvPr>
            <p:ph type="sldNum" sz="quarter" idx="10"/>
          </p:nvPr>
        </p:nvSpPr>
        <p:spPr/>
        <p:txBody>
          <a:bodyPr/>
          <a:lstStyle/>
          <a:p>
            <a:fld id="{95959871-F845-4FDB-88D6-FD1965F9245B}" type="slidenum">
              <a:rPr lang="sv-SE" smtClean="0"/>
              <a:t>7</a:t>
            </a:fld>
            <a:endParaRPr lang="sv-SE"/>
          </a:p>
        </p:txBody>
      </p:sp>
    </p:spTree>
    <p:extLst>
      <p:ext uri="{BB962C8B-B14F-4D97-AF65-F5344CB8AC3E}">
        <p14:creationId xmlns:p14="http://schemas.microsoft.com/office/powerpoint/2010/main" val="230788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2500" dirty="0">
                <a:latin typeface="Arial" panose="020B0604020202020204" pitchFamily="34" charset="0"/>
                <a:cs typeface="Arial" panose="020B0604020202020204" pitchFamily="34" charset="0"/>
              </a:rPr>
              <a:t>Det finns det </a:t>
            </a:r>
            <a:r>
              <a:rPr lang="sv-SE" sz="2500">
                <a:latin typeface="Arial" panose="020B0604020202020204" pitchFamily="34" charset="0"/>
                <a:cs typeface="Arial" panose="020B0604020202020204" pitchFamily="34" charset="0"/>
              </a:rPr>
              <a:t>tre dokument </a:t>
            </a:r>
            <a:r>
              <a:rPr lang="sv-SE" sz="2500" dirty="0">
                <a:latin typeface="Arial" panose="020B0604020202020204" pitchFamily="34" charset="0"/>
                <a:cs typeface="Arial" panose="020B0604020202020204" pitchFamily="34" charset="0"/>
              </a:rPr>
              <a:t>med rutiner och arbetssätt framtagna, en för </a:t>
            </a:r>
            <a:r>
              <a:rPr lang="sv-SE" sz="2500" i="1" dirty="0">
                <a:latin typeface="Arial" panose="020B0604020202020204" pitchFamily="34" charset="0"/>
                <a:cs typeface="Arial" panose="020B0604020202020204" pitchFamily="34" charset="0"/>
              </a:rPr>
              <a:t>utskrivningsprocessen</a:t>
            </a:r>
            <a:r>
              <a:rPr lang="sv-SE" sz="2500" dirty="0">
                <a:latin typeface="Arial" panose="020B0604020202020204" pitchFamily="34" charset="0"/>
                <a:cs typeface="Arial" panose="020B0604020202020204" pitchFamily="34" charset="0"/>
              </a:rPr>
              <a:t>, en för </a:t>
            </a:r>
            <a:r>
              <a:rPr lang="sv-SE" sz="2500" i="1" dirty="0">
                <a:latin typeface="Arial" panose="020B0604020202020204" pitchFamily="34" charset="0"/>
                <a:cs typeface="Arial" panose="020B0604020202020204" pitchFamily="34" charset="0"/>
              </a:rPr>
              <a:t>öppenvårdsprocessen &amp; SIP </a:t>
            </a:r>
            <a:r>
              <a:rPr lang="sv-SE" sz="2500" dirty="0">
                <a:latin typeface="Arial" panose="020B0604020202020204" pitchFamily="34" charset="0"/>
                <a:cs typeface="Arial" panose="020B0604020202020204" pitchFamily="34" charset="0"/>
              </a:rPr>
              <a:t>och en för </a:t>
            </a:r>
            <a:r>
              <a:rPr lang="sv-SE" sz="2500" i="1" dirty="0">
                <a:latin typeface="Arial" panose="020B0604020202020204" pitchFamily="34" charset="0"/>
                <a:cs typeface="Arial" panose="020B0604020202020204" pitchFamily="34" charset="0"/>
              </a:rPr>
              <a:t>tvångsvårdsprocessen</a:t>
            </a:r>
            <a:r>
              <a:rPr lang="sv-SE" sz="2500" dirty="0">
                <a:latin typeface="Arial" panose="020B0604020202020204" pitchFamily="34" charset="0"/>
                <a:cs typeface="Arial" panose="020B0604020202020204" pitchFamily="34" charset="0"/>
              </a:rPr>
              <a:t>.</a:t>
            </a:r>
            <a:endParaRPr lang="sv-SE" dirty="0">
              <a:ea typeface="+mn-ea"/>
            </a:endParaRPr>
          </a:p>
          <a:p>
            <a:pPr lvl="0"/>
            <a:r>
              <a:rPr lang="sv-SE" sz="2500" dirty="0">
                <a:latin typeface="Arial" panose="020B0604020202020204" pitchFamily="34" charset="0"/>
                <a:cs typeface="Arial" panose="020B0604020202020204" pitchFamily="34" charset="0"/>
              </a:rPr>
              <a:t>De beskriver </a:t>
            </a:r>
            <a:r>
              <a:rPr lang="sv-SE" sz="2500" b="1" dirty="0">
                <a:latin typeface="Arial" panose="020B0604020202020204" pitchFamily="34" charset="0"/>
                <a:cs typeface="Arial" panose="020B0604020202020204" pitchFamily="34" charset="0"/>
              </a:rPr>
              <a:t>Hur </a:t>
            </a:r>
            <a:r>
              <a:rPr lang="sv-SE" sz="2500" dirty="0">
                <a:latin typeface="Arial" panose="020B0604020202020204" pitchFamily="34" charset="0"/>
                <a:cs typeface="Arial" panose="020B0604020202020204" pitchFamily="34" charset="0"/>
              </a:rPr>
              <a:t>man ska arbeta.</a:t>
            </a:r>
          </a:p>
          <a:p>
            <a:pPr lvl="0"/>
            <a:r>
              <a:rPr lang="sv-SE" sz="2500" dirty="0">
                <a:latin typeface="Arial" panose="020B0604020202020204" pitchFamily="34" charset="0"/>
                <a:cs typeface="Arial" panose="020B0604020202020204" pitchFamily="34" charset="0"/>
              </a:rPr>
              <a:t>Viktigt att vi arbetar lika, för att undvika fel och brister.</a:t>
            </a:r>
          </a:p>
        </p:txBody>
      </p:sp>
      <p:sp>
        <p:nvSpPr>
          <p:cNvPr id="4" name="Platshållare för bildnummer 3"/>
          <p:cNvSpPr>
            <a:spLocks noGrp="1"/>
          </p:cNvSpPr>
          <p:nvPr>
            <p:ph type="sldNum" sz="quarter" idx="10"/>
          </p:nvPr>
        </p:nvSpPr>
        <p:spPr/>
        <p:txBody>
          <a:bodyPr/>
          <a:lstStyle/>
          <a:p>
            <a:fld id="{95959871-F845-4FDB-88D6-FD1965F9245B}" type="slidenum">
              <a:rPr lang="sv-SE" smtClean="0"/>
              <a:t>8</a:t>
            </a:fld>
            <a:endParaRPr lang="sv-SE"/>
          </a:p>
        </p:txBody>
      </p:sp>
    </p:spTree>
    <p:extLst>
      <p:ext uri="{BB962C8B-B14F-4D97-AF65-F5344CB8AC3E}">
        <p14:creationId xmlns:p14="http://schemas.microsoft.com/office/powerpoint/2010/main" val="255728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exempel på yrkesroller som kan använda Link för samverkan inom och mellan region och kommun. </a:t>
            </a:r>
          </a:p>
          <a:p>
            <a:r>
              <a:rPr lang="sv-SE" dirty="0" err="1"/>
              <a:t>Driftstart</a:t>
            </a:r>
            <a:r>
              <a:rPr lang="sv-SE" dirty="0"/>
              <a:t> för skola och elevhälsa är inte beslutad</a:t>
            </a:r>
            <a:r>
              <a:rPr lang="sv-SE" baseline="0" dirty="0"/>
              <a:t> ännu.</a:t>
            </a:r>
            <a:endParaRPr lang="sv-SE" dirty="0"/>
          </a:p>
        </p:txBody>
      </p:sp>
      <p:sp>
        <p:nvSpPr>
          <p:cNvPr id="4" name="Platshållare för bildnummer 3"/>
          <p:cNvSpPr>
            <a:spLocks noGrp="1"/>
          </p:cNvSpPr>
          <p:nvPr>
            <p:ph type="sldNum" sz="quarter" idx="5"/>
          </p:nvPr>
        </p:nvSpPr>
        <p:spPr/>
        <p:txBody>
          <a:bodyPr/>
          <a:lstStyle/>
          <a:p>
            <a:fld id="{95959871-F845-4FDB-88D6-FD1965F9245B}" type="slidenum">
              <a:rPr lang="sv-SE" smtClean="0"/>
              <a:t>9</a:t>
            </a:fld>
            <a:endParaRPr lang="sv-SE"/>
          </a:p>
        </p:txBody>
      </p:sp>
    </p:spTree>
    <p:extLst>
      <p:ext uri="{BB962C8B-B14F-4D97-AF65-F5344CB8AC3E}">
        <p14:creationId xmlns:p14="http://schemas.microsoft.com/office/powerpoint/2010/main" val="404538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533544"/>
            <a:ext cx="11418072" cy="2494148"/>
          </a:xfrm>
        </p:spPr>
        <p:txBody>
          <a:bodyPr anchor="b"/>
          <a:lstStyle>
            <a:lvl1pPr algn="ctr">
              <a:defRPr sz="6000">
                <a:solidFill>
                  <a:schemeClr val="tx1"/>
                </a:solidFill>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1" y="3303703"/>
            <a:ext cx="11418071" cy="1010700"/>
          </a:xfrm>
        </p:spPr>
        <p:txBody>
          <a:bodyPr/>
          <a:lstStyle>
            <a:lvl1pPr marL="0" indent="0" algn="ctr">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9100292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mörk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016727"/>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p>
            <a:r>
              <a:rPr lang="sv-SE"/>
              <a:t>Klicka här för att ändra format</a:t>
            </a:r>
            <a:endParaRPr lang="sv-SE" dirty="0"/>
          </a:p>
        </p:txBody>
      </p:sp>
    </p:spTree>
    <p:extLst>
      <p:ext uri="{BB962C8B-B14F-4D97-AF65-F5344CB8AC3E}">
        <p14:creationId xmlns:p14="http://schemas.microsoft.com/office/powerpoint/2010/main" val="417446782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ljus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016727"/>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397835848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8"/>
            <a:ext cx="5591175" cy="3635375"/>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id="{877C5977-8E2F-C548-A990-BA13FEBA979C}"/>
              </a:ext>
            </a:extLst>
          </p:cNvPr>
          <p:cNvSpPr>
            <a:spLocks noGrp="1"/>
          </p:cNvSpPr>
          <p:nvPr>
            <p:ph type="pic" sz="quarter" idx="12"/>
          </p:nvPr>
        </p:nvSpPr>
        <p:spPr>
          <a:xfrm>
            <a:off x="403266" y="1773238"/>
            <a:ext cx="5591175" cy="3635375"/>
          </a:xfrm>
        </p:spPr>
        <p:txBody>
          <a:bodyPr/>
          <a:lstStyle/>
          <a:p>
            <a:r>
              <a:rPr lang="sv-SE"/>
              <a:t>Klicka på ikonen för att lägga till en bild</a:t>
            </a:r>
            <a:endParaRPr lang="sv-SE" dirty="0"/>
          </a:p>
        </p:txBody>
      </p:sp>
      <p:sp>
        <p:nvSpPr>
          <p:cNvPr id="13" name="Rubrik 1">
            <a:extLst>
              <a:ext uri="{FF2B5EF4-FFF2-40B4-BE49-F238E27FC236}">
                <a16:creationId xmlns:a16="http://schemas.microsoft.com/office/drawing/2014/main" id="{070515CB-8A39-1C42-BE54-398B176C702E}"/>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26153582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userDrawn="1">
          <p15:clr>
            <a:srgbClr val="FBAE40"/>
          </p15:clr>
        </p15:guide>
        <p15:guide id="6" pos="3908">
          <p15:clr>
            <a:srgbClr val="FBAE40"/>
          </p15:clr>
        </p15:guide>
        <p15:guide id="7" pos="60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F574DC-A6D9-1C43-82A7-97632EBC8ECB}"/>
              </a:ext>
            </a:extLst>
          </p:cNvPr>
          <p:cNvSpPr>
            <a:spLocks noGrp="1"/>
          </p:cNvSpPr>
          <p:nvPr>
            <p:ph sz="quarter" idx="10"/>
          </p:nvPr>
        </p:nvSpPr>
        <p:spPr>
          <a:xfrm>
            <a:off x="407988" y="1773238"/>
            <a:ext cx="11412537" cy="363537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DB500587-AC2E-B04E-B2E3-3B2703C00865}"/>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414190173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p15:clr>
            <a:srgbClr val="FBAE40"/>
          </p15:clr>
        </p15:guide>
        <p15:guide id="6" pos="39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Image with Title + content">
    <p:spTree>
      <p:nvGrpSpPr>
        <p:cNvPr id="1" name=""/>
        <p:cNvGrpSpPr/>
        <p:nvPr/>
      </p:nvGrpSpPr>
      <p:grpSpPr>
        <a:xfrm>
          <a:off x="0" y="0"/>
          <a:ext cx="0" cy="0"/>
          <a:chOff x="0" y="0"/>
          <a:chExt cx="0" cy="0"/>
        </a:xfrm>
      </p:grpSpPr>
      <p:pic>
        <p:nvPicPr>
          <p:cNvPr id="9" name="Bildobjekt 6">
            <a:extLst>
              <a:ext uri="{FF2B5EF4-FFF2-40B4-BE49-F238E27FC236}">
                <a16:creationId xmlns:a16="http://schemas.microsoft.com/office/drawing/2014/main" id="{89954020-4E81-4FCB-ADEF-52D1A1D5E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84183" y="6263570"/>
            <a:ext cx="291542" cy="318040"/>
          </a:xfrm>
          <a:prstGeom prst="rect">
            <a:avLst/>
          </a:prstGeom>
        </p:spPr>
      </p:pic>
      <p:pic>
        <p:nvPicPr>
          <p:cNvPr id="11" name="Picture 10">
            <a:extLst>
              <a:ext uri="{FF2B5EF4-FFF2-40B4-BE49-F238E27FC236}">
                <a16:creationId xmlns:a16="http://schemas.microsoft.com/office/drawing/2014/main" id="{93C343FF-B321-4F49-BB87-6A94A1FB41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2" name="Rectangle 11">
            <a:extLst>
              <a:ext uri="{FF2B5EF4-FFF2-40B4-BE49-F238E27FC236}">
                <a16:creationId xmlns:a16="http://schemas.microsoft.com/office/drawing/2014/main" id="{1BD6E997-C75A-4F1A-9FBF-676A5464C5D0}"/>
              </a:ext>
            </a:extLst>
          </p:cNvPr>
          <p:cNvSpPr/>
          <p:nvPr/>
        </p:nvSpPr>
        <p:spPr>
          <a:xfrm>
            <a:off x="192088" y="188912"/>
            <a:ext cx="11807825" cy="648017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itle 23">
            <a:extLst>
              <a:ext uri="{FF2B5EF4-FFF2-40B4-BE49-F238E27FC236}">
                <a16:creationId xmlns:a16="http://schemas.microsoft.com/office/drawing/2014/main" id="{ECF6E1F3-6024-425D-8488-D2E79C2BCB73}"/>
              </a:ext>
            </a:extLst>
          </p:cNvPr>
          <p:cNvSpPr>
            <a:spLocks noGrp="1"/>
          </p:cNvSpPr>
          <p:nvPr>
            <p:ph type="title"/>
          </p:nvPr>
        </p:nvSpPr>
        <p:spPr>
          <a:xfrm>
            <a:off x="846537" y="476249"/>
            <a:ext cx="10507263" cy="1223964"/>
          </a:xfrm>
        </p:spPr>
        <p:txBody>
          <a:bodyPr anchor="ctr"/>
          <a:lstStyle>
            <a:lvl1pPr>
              <a:defRPr sz="2800">
                <a:solidFill>
                  <a:schemeClr val="tx1"/>
                </a:solidFill>
              </a:defRPr>
            </a:lvl1pPr>
          </a:lstStyle>
          <a:p>
            <a:r>
              <a:rPr lang="sv-SE"/>
              <a:t>Klicka här för att ändra mall för rubrikformat</a:t>
            </a:r>
          </a:p>
        </p:txBody>
      </p:sp>
      <p:sp>
        <p:nvSpPr>
          <p:cNvPr id="3" name="Content Placeholder 2">
            <a:extLst>
              <a:ext uri="{FF2B5EF4-FFF2-40B4-BE49-F238E27FC236}">
                <a16:creationId xmlns:a16="http://schemas.microsoft.com/office/drawing/2014/main" id="{B35B1F3C-2A58-4D9B-A6EB-5F796B9A74A4}"/>
              </a:ext>
            </a:extLst>
          </p:cNvPr>
          <p:cNvSpPr>
            <a:spLocks noGrp="1"/>
          </p:cNvSpPr>
          <p:nvPr>
            <p:ph sz="quarter" idx="10"/>
          </p:nvPr>
        </p:nvSpPr>
        <p:spPr>
          <a:xfrm>
            <a:off x="839788" y="1808163"/>
            <a:ext cx="9575800" cy="4213225"/>
          </a:xfrm>
          <a:prstGeom prst="rect">
            <a:avLst/>
          </a:prstGeom>
        </p:spPr>
        <p:txBody>
          <a:bodyPr/>
          <a:lstStyle>
            <a:lvl1pPr>
              <a:defRPr sz="22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6">
            <a:extLst>
              <a:ext uri="{FF2B5EF4-FFF2-40B4-BE49-F238E27FC236}">
                <a16:creationId xmlns:a16="http://schemas.microsoft.com/office/drawing/2014/main" id="{75E83FC4-E480-4409-9AF1-00D877118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08916" y="6229063"/>
            <a:ext cx="291542" cy="318040"/>
          </a:xfrm>
          <a:prstGeom prst="rect">
            <a:avLst/>
          </a:prstGeom>
        </p:spPr>
      </p:pic>
      <p:sp>
        <p:nvSpPr>
          <p:cNvPr id="5" name="Footer Placeholder 4">
            <a:extLst>
              <a:ext uri="{FF2B5EF4-FFF2-40B4-BE49-F238E27FC236}">
                <a16:creationId xmlns:a16="http://schemas.microsoft.com/office/drawing/2014/main" id="{D5333D91-F041-41DD-9A78-874900749043}"/>
              </a:ext>
            </a:extLst>
          </p:cNvPr>
          <p:cNvSpPr>
            <a:spLocks noGrp="1"/>
          </p:cNvSpPr>
          <p:nvPr>
            <p:ph type="ftr" sz="quarter" idx="11"/>
          </p:nvPr>
        </p:nvSpPr>
        <p:spPr/>
        <p:txBody>
          <a:bodyPr/>
          <a:lstStyle/>
          <a:p>
            <a:r>
              <a:rPr lang="sv-SE"/>
              <a:t>INTERNAL</a:t>
            </a:r>
          </a:p>
        </p:txBody>
      </p:sp>
      <p:pic>
        <p:nvPicPr>
          <p:cNvPr id="13" name="Bildobjekt 6">
            <a:extLst>
              <a:ext uri="{FF2B5EF4-FFF2-40B4-BE49-F238E27FC236}">
                <a16:creationId xmlns:a16="http://schemas.microsoft.com/office/drawing/2014/main" id="{94D0EEC2-C645-49DD-949F-067188A32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84183" y="6263570"/>
            <a:ext cx="291542" cy="318040"/>
          </a:xfrm>
          <a:prstGeom prst="rect">
            <a:avLst/>
          </a:prstGeom>
        </p:spPr>
      </p:pic>
      <p:pic>
        <p:nvPicPr>
          <p:cNvPr id="14" name="Picture 13">
            <a:extLst>
              <a:ext uri="{FF2B5EF4-FFF2-40B4-BE49-F238E27FC236}">
                <a16:creationId xmlns:a16="http://schemas.microsoft.com/office/drawing/2014/main" id="{6E5329F7-BED2-4F69-B648-54319ECFAD3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A11C1973-08A6-4EFD-A6B3-605C6DA4E036}"/>
              </a:ext>
            </a:extLst>
          </p:cNvPr>
          <p:cNvSpPr/>
          <p:nvPr userDrawn="1"/>
        </p:nvSpPr>
        <p:spPr>
          <a:xfrm>
            <a:off x="192088" y="188912"/>
            <a:ext cx="11807825" cy="648017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6">
            <a:extLst>
              <a:ext uri="{FF2B5EF4-FFF2-40B4-BE49-F238E27FC236}">
                <a16:creationId xmlns:a16="http://schemas.microsoft.com/office/drawing/2014/main" id="{D871978B-1228-47EC-9B6D-3DB4488488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08916" y="6229063"/>
            <a:ext cx="291542" cy="318040"/>
          </a:xfrm>
          <a:prstGeom prst="rect">
            <a:avLst/>
          </a:prstGeom>
        </p:spPr>
      </p:pic>
    </p:spTree>
    <p:extLst>
      <p:ext uri="{BB962C8B-B14F-4D97-AF65-F5344CB8AC3E}">
        <p14:creationId xmlns:p14="http://schemas.microsoft.com/office/powerpoint/2010/main" val="37735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Utfallande bild - Grön balk">
    <p:spTree>
      <p:nvGrpSpPr>
        <p:cNvPr id="1" name=""/>
        <p:cNvGrpSpPr/>
        <p:nvPr/>
      </p:nvGrpSpPr>
      <p:grpSpPr>
        <a:xfrm>
          <a:off x="0" y="0"/>
          <a:ext cx="0" cy="0"/>
          <a:chOff x="0" y="0"/>
          <a:chExt cx="0" cy="0"/>
        </a:xfrm>
      </p:grpSpPr>
      <p:sp>
        <p:nvSpPr>
          <p:cNvPr id="11" name="Platshållare för bild 10"/>
          <p:cNvSpPr>
            <a:spLocks noGrp="1"/>
          </p:cNvSpPr>
          <p:nvPr>
            <p:ph type="pic" sz="quarter" idx="13"/>
          </p:nvPr>
        </p:nvSpPr>
        <p:spPr>
          <a:xfrm>
            <a:off x="0" y="785286"/>
            <a:ext cx="12192000" cy="5837767"/>
          </a:xfrm>
          <a:solidFill>
            <a:schemeClr val="bg2">
              <a:lumMod val="20000"/>
              <a:lumOff val="80000"/>
            </a:schemeClr>
          </a:solidFill>
        </p:spPr>
        <p:txBody>
          <a:bodyPr anchor="ctr"/>
          <a:lstStyle>
            <a:lvl1pPr marL="0" indent="0" algn="ctr">
              <a:buNone/>
              <a:defRPr sz="1200"/>
            </a:lvl1pPr>
          </a:lstStyle>
          <a:p>
            <a:endParaRPr lang="en-GB"/>
          </a:p>
        </p:txBody>
      </p:sp>
      <p:sp>
        <p:nvSpPr>
          <p:cNvPr id="10" name="Rektangel 9"/>
          <p:cNvSpPr/>
          <p:nvPr userDrawn="1"/>
        </p:nvSpPr>
        <p:spPr>
          <a:xfrm>
            <a:off x="0" y="6623456"/>
            <a:ext cx="12192000" cy="240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Platshållare för innehåll 2"/>
          <p:cNvSpPr>
            <a:spLocks noGrp="1"/>
          </p:cNvSpPr>
          <p:nvPr>
            <p:ph idx="1"/>
          </p:nvPr>
        </p:nvSpPr>
        <p:spPr>
          <a:xfrm>
            <a:off x="793752" y="2614085"/>
            <a:ext cx="4428104" cy="301033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p:txBody>
          <a:bodyPr/>
          <a:lstStyle/>
          <a:p>
            <a:r>
              <a:rPr lang="sv-SE" dirty="0"/>
              <a:t>Klicka här för att ändra format</a:t>
            </a:r>
          </a:p>
        </p:txBody>
      </p:sp>
      <p:sp>
        <p:nvSpPr>
          <p:cNvPr id="2" name="Platshållare för datum 1"/>
          <p:cNvSpPr>
            <a:spLocks noGrp="1"/>
          </p:cNvSpPr>
          <p:nvPr>
            <p:ph type="dt" sz="half" idx="14"/>
          </p:nvPr>
        </p:nvSpPr>
        <p:spPr/>
        <p:txBody>
          <a:bodyPr/>
          <a:lstStyle/>
          <a:p>
            <a:r>
              <a:rPr lang="sv-SE" dirty="0"/>
              <a:t>Datum</a:t>
            </a:r>
          </a:p>
        </p:txBody>
      </p:sp>
      <p:sp>
        <p:nvSpPr>
          <p:cNvPr id="8" name="Platshållare för sidfot 7"/>
          <p:cNvSpPr>
            <a:spLocks noGrp="1"/>
          </p:cNvSpPr>
          <p:nvPr>
            <p:ph type="ftr" sz="quarter" idx="15"/>
          </p:nvPr>
        </p:nvSpPr>
        <p:spPr/>
        <p:txBody>
          <a:bodyPr/>
          <a:lstStyle/>
          <a:p>
            <a:endParaRPr lang="sv-SE" dirty="0"/>
          </a:p>
        </p:txBody>
      </p:sp>
      <p:sp>
        <p:nvSpPr>
          <p:cNvPr id="9" name="Platshållare för bildnummer 8"/>
          <p:cNvSpPr>
            <a:spLocks noGrp="1"/>
          </p:cNvSpPr>
          <p:nvPr>
            <p:ph type="sldNum" sz="quarter" idx="16"/>
          </p:nvPr>
        </p:nvSpPr>
        <p:spPr/>
        <p:txBody>
          <a:bodyPr/>
          <a:lstStyle/>
          <a:p>
            <a:fld id="{EE979298-3C3B-4069-AA25-E7B70A8EB89A}" type="slidenum">
              <a:rPr lang="sv-SE" smtClean="0"/>
              <a:pPr/>
              <a:t>‹#›</a:t>
            </a:fld>
            <a:endParaRPr lang="sv-SE" dirty="0"/>
          </a:p>
        </p:txBody>
      </p:sp>
    </p:spTree>
    <p:extLst>
      <p:ext uri="{BB962C8B-B14F-4D97-AF65-F5344CB8AC3E}">
        <p14:creationId xmlns:p14="http://schemas.microsoft.com/office/powerpoint/2010/main" val="330685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tar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533544"/>
            <a:ext cx="9546147" cy="2494148"/>
          </a:xfrm>
        </p:spPr>
        <p:txBody>
          <a:bodyPr anchor="b"/>
          <a:lstStyle>
            <a:lvl1pPr algn="ctr">
              <a:defRPr sz="6000">
                <a:solidFill>
                  <a:schemeClr val="tx1"/>
                </a:solidFill>
              </a:defRPr>
            </a:lvl1pPr>
          </a:lstStyle>
          <a:p>
            <a:r>
              <a:rPr lang="sv-SE" dirty="0"/>
              <a:t>Klicka här för att ändra format</a:t>
            </a:r>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2" y="3303703"/>
            <a:ext cx="9561902" cy="1010700"/>
          </a:xfrm>
        </p:spPr>
        <p:txBody>
          <a:bodyPr/>
          <a:lstStyle>
            <a:lvl1pPr marL="0" indent="0" algn="ctr">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1060753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7"/>
            <a:ext cx="9217024" cy="4535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520538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guide id="7" pos="606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spalt punkt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7" y="296863"/>
            <a:ext cx="9540875" cy="1211278"/>
          </a:xfrm>
        </p:spPr>
        <p:txBody>
          <a:bodyPr anchor="b"/>
          <a:lstStyle/>
          <a:p>
            <a:r>
              <a:rPr lang="sv-SE"/>
              <a:t>Klicka här för att ändra format</a:t>
            </a:r>
            <a:endParaRPr lang="sv-SE" dirty="0"/>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hasCustomPrompt="1"/>
          </p:nvPr>
        </p:nvSpPr>
        <p:spPr>
          <a:xfrm>
            <a:off x="407988" y="1773237"/>
            <a:ext cx="9540873" cy="4535488"/>
          </a:xfrm>
        </p:spPr>
        <p:txBody>
          <a:bodyPr numCol="2"/>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0735043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311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7"/>
            <a:ext cx="4643437" cy="4535488"/>
          </a:xfrm>
        </p:spPr>
        <p:txBody>
          <a:bodyPr/>
          <a:lstStyle/>
          <a:p>
            <a:r>
              <a:rPr lang="sv-SE" dirty="0"/>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4643437" cy="4535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3185001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pos="33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7"/>
            <a:ext cx="9217024" cy="36353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840281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guide id="7" pos="606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6"/>
            <a:ext cx="4645025" cy="4535487"/>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464343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9180128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pos="334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spalt mellanrubrik+tex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54087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540875"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8" y="2636839"/>
            <a:ext cx="9540873" cy="36718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8005690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661">
          <p15:clr>
            <a:srgbClr val="FBAE40"/>
          </p15:clr>
        </p15:guide>
        <p15:guide id="7" orient="horz" pos="211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spalt mellanrubrik+punkter">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54087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54087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8" y="2636839"/>
            <a:ext cx="9540873" cy="367188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95534029"/>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userDrawn="1">
          <p15:clr>
            <a:srgbClr val="FBAE40"/>
          </p15:clr>
        </p15:guide>
        <p15:guide id="6" orient="horz" pos="1661" userDrawn="1">
          <p15:clr>
            <a:srgbClr val="FBAE40"/>
          </p15:clr>
        </p15:guide>
        <p15:guide id="7" orient="horz" pos="211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spalt mellanrubrik+text">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4643437" cy="768081"/>
          </a:xfrm>
        </p:spPr>
        <p:txBody>
          <a:bodyPr anchor="b">
            <a:noAutofit/>
          </a:bodyPr>
          <a:lstStyle>
            <a:lvl1pPr marL="0" indent="0">
              <a:buNone/>
              <a:defRPr sz="2600" b="1" i="1"/>
            </a:lvl1pPr>
          </a:lstStyle>
          <a:p>
            <a:pPr lvl="0"/>
            <a:r>
              <a:rPr lang="sv-SE" dirty="0"/>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4643437" cy="36718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5303838" y="1761363"/>
            <a:ext cx="4645025"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5303838" y="2624964"/>
            <a:ext cx="4645025" cy="36718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5623257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275">
          <p15:clr>
            <a:srgbClr val="FBAE40"/>
          </p15:clr>
        </p15:guide>
        <p15:guide id="6" orient="horz" pos="1661">
          <p15:clr>
            <a:srgbClr val="FBAE40"/>
          </p15:clr>
        </p15:guide>
        <p15:guide id="7" orient="horz" pos="2115">
          <p15:clr>
            <a:srgbClr val="FBAE40"/>
          </p15:clr>
        </p15:guide>
        <p15:guide id="8" pos="334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spalt mellanrubrik+punkter">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4679950" cy="768081"/>
          </a:xfrm>
        </p:spPr>
        <p:txBody>
          <a:bodyPr anchor="b">
            <a:noAutofit/>
          </a:bodyPr>
          <a:lstStyle>
            <a:lvl1pPr marL="0" indent="0">
              <a:buNone/>
              <a:defRPr sz="2600" b="1" i="1"/>
            </a:lvl1pPr>
          </a:lstStyle>
          <a:p>
            <a:pPr lvl="0"/>
            <a:r>
              <a:rPr lang="sv-SE" dirty="0"/>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4679950" cy="3671886"/>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5303839" y="1761363"/>
            <a:ext cx="4645024"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5303839" y="2624964"/>
            <a:ext cx="4645024" cy="3683761"/>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61083438"/>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205" userDrawn="1">
          <p15:clr>
            <a:srgbClr val="FBAE40"/>
          </p15:clr>
        </p15:guide>
        <p15:guide id="5" orient="horz" pos="1275">
          <p15:clr>
            <a:srgbClr val="FBAE40"/>
          </p15:clr>
        </p15:guide>
        <p15:guide id="6" orient="horz" pos="1661">
          <p15:clr>
            <a:srgbClr val="FBAE40"/>
          </p15:clr>
        </p15:guide>
        <p15:guide id="7" orient="horz" pos="2115">
          <p15:clr>
            <a:srgbClr val="FBAE40"/>
          </p15:clr>
        </p15:guide>
        <p15:guide id="8" pos="334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med mörk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9540875" cy="591683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8979384" cy="1382796"/>
          </a:xfrm>
        </p:spPr>
        <p:txBody>
          <a:bodyPr anchor="t"/>
          <a:lstStyle/>
          <a:p>
            <a:r>
              <a:rPr lang="sv-SE" dirty="0"/>
              <a:t>Klicka här för att ändra format</a:t>
            </a:r>
          </a:p>
        </p:txBody>
      </p:sp>
    </p:spTree>
    <p:extLst>
      <p:ext uri="{BB962C8B-B14F-4D97-AF65-F5344CB8AC3E}">
        <p14:creationId xmlns:p14="http://schemas.microsoft.com/office/powerpoint/2010/main" val="172905714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ljus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9540875" cy="591683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8895301" cy="1382796"/>
          </a:xfrm>
        </p:spPr>
        <p:txBody>
          <a:bodyPr anchor="t"/>
          <a:lstStyle>
            <a:lvl1pPr>
              <a:defRPr>
                <a:solidFill>
                  <a:schemeClr val="bg2"/>
                </a:solidFill>
              </a:defRPr>
            </a:lvl1pPr>
          </a:lstStyle>
          <a:p>
            <a:r>
              <a:rPr lang="sv-SE" dirty="0"/>
              <a:t>Klicka här för att ändra format</a:t>
            </a:r>
          </a:p>
        </p:txBody>
      </p:sp>
    </p:spTree>
    <p:extLst>
      <p:ext uri="{BB962C8B-B14F-4D97-AF65-F5344CB8AC3E}">
        <p14:creationId xmlns:p14="http://schemas.microsoft.com/office/powerpoint/2010/main" val="203899242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5303838" y="1773238"/>
            <a:ext cx="4645025" cy="4535487"/>
          </a:xfrm>
        </p:spPr>
        <p:txBody>
          <a:bodyPr/>
          <a:lstStyle/>
          <a:p>
            <a:r>
              <a:rPr lang="sv-SE"/>
              <a:t>Klicka på ikonen för att lägga till en bild</a:t>
            </a:r>
            <a:endParaRPr lang="sv-SE" dirty="0"/>
          </a:p>
        </p:txBody>
      </p:sp>
      <p:sp>
        <p:nvSpPr>
          <p:cNvPr id="5" name="Platshållare för bild 3">
            <a:extLst>
              <a:ext uri="{FF2B5EF4-FFF2-40B4-BE49-F238E27FC236}">
                <a16:creationId xmlns:a16="http://schemas.microsoft.com/office/drawing/2014/main" id="{877C5977-8E2F-C548-A990-BA13FEBA979C}"/>
              </a:ext>
            </a:extLst>
          </p:cNvPr>
          <p:cNvSpPr>
            <a:spLocks noGrp="1"/>
          </p:cNvSpPr>
          <p:nvPr>
            <p:ph type="pic" sz="quarter" idx="12"/>
          </p:nvPr>
        </p:nvSpPr>
        <p:spPr>
          <a:xfrm>
            <a:off x="403266" y="1773238"/>
            <a:ext cx="4648159" cy="4535487"/>
          </a:xfrm>
        </p:spPr>
        <p:txBody>
          <a:bodyPr/>
          <a:lstStyle/>
          <a:p>
            <a:r>
              <a:rPr lang="sv-SE" dirty="0"/>
              <a:t>Klicka på ikonen för att lägga till en bild</a:t>
            </a:r>
          </a:p>
        </p:txBody>
      </p:sp>
      <p:sp>
        <p:nvSpPr>
          <p:cNvPr id="13" name="Rubrik 1">
            <a:extLst>
              <a:ext uri="{FF2B5EF4-FFF2-40B4-BE49-F238E27FC236}">
                <a16:creationId xmlns:a16="http://schemas.microsoft.com/office/drawing/2014/main" id="{070515CB-8A39-1C42-BE54-398B176C702E}"/>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138947862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182" userDrawn="1">
          <p15:clr>
            <a:srgbClr val="FBAE40"/>
          </p15:clr>
        </p15:guide>
        <p15:guide id="5" orient="horz" pos="1117" userDrawn="1">
          <p15:clr>
            <a:srgbClr val="FBAE40"/>
          </p15:clr>
        </p15:guide>
        <p15:guide id="6" pos="3341" userDrawn="1">
          <p15:clr>
            <a:srgbClr val="FBAE40"/>
          </p15:clr>
        </p15:guide>
        <p15:guide id="7" pos="606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F574DC-A6D9-1C43-82A7-97632EBC8ECB}"/>
              </a:ext>
            </a:extLst>
          </p:cNvPr>
          <p:cNvSpPr>
            <a:spLocks noGrp="1"/>
          </p:cNvSpPr>
          <p:nvPr>
            <p:ph sz="quarter" idx="10"/>
          </p:nvPr>
        </p:nvSpPr>
        <p:spPr>
          <a:xfrm>
            <a:off x="407988" y="1773238"/>
            <a:ext cx="9540875" cy="453548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DB500587-AC2E-B04E-B2E3-3B2703C00865}"/>
              </a:ext>
            </a:extLst>
          </p:cNvPr>
          <p:cNvSpPr>
            <a:spLocks noGrp="1"/>
          </p:cNvSpPr>
          <p:nvPr>
            <p:ph type="title"/>
          </p:nvPr>
        </p:nvSpPr>
        <p:spPr>
          <a:xfrm>
            <a:off x="407988" y="296863"/>
            <a:ext cx="9540876" cy="1211278"/>
          </a:xfrm>
        </p:spPr>
        <p:txBody>
          <a:bodyPr anchor="b"/>
          <a:lstStyle/>
          <a:p>
            <a:r>
              <a:rPr lang="sv-SE"/>
              <a:t>Klicka här för att ändra format</a:t>
            </a:r>
            <a:endParaRPr lang="sv-SE" dirty="0"/>
          </a:p>
        </p:txBody>
      </p:sp>
    </p:spTree>
    <p:extLst>
      <p:ext uri="{BB962C8B-B14F-4D97-AF65-F5344CB8AC3E}">
        <p14:creationId xmlns:p14="http://schemas.microsoft.com/office/powerpoint/2010/main" val="236196432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p15:clr>
            <a:srgbClr val="FBAE40"/>
          </p15:clr>
        </p15:guide>
        <p15:guide id="6" pos="39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spalt punkt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8" y="296863"/>
            <a:ext cx="9217026" cy="1211278"/>
          </a:xfrm>
        </p:spPr>
        <p:txBody>
          <a:bodyPr anchor="b"/>
          <a:lstStyle/>
          <a:p>
            <a:r>
              <a:rPr lang="sv-SE"/>
              <a:t>Klicka här för att ändra format</a:t>
            </a:r>
            <a:endParaRPr lang="sv-SE" dirty="0"/>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hasCustomPrompt="1"/>
          </p:nvPr>
        </p:nvSpPr>
        <p:spPr>
          <a:xfrm>
            <a:off x="407989" y="1773237"/>
            <a:ext cx="9217026" cy="3635376"/>
          </a:xfrm>
        </p:spPr>
        <p:txBody>
          <a:bodyPr numCol="2"/>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3479248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31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635376"/>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5573713" cy="36353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112220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275">
          <p15:clr>
            <a:srgbClr val="FBAE40"/>
          </p15:clr>
        </p15:guide>
        <p15:guide id="6" pos="39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635376"/>
          </a:xfrm>
        </p:spPr>
        <p:txBody>
          <a:bodyPr/>
          <a:lstStyle/>
          <a:p>
            <a:r>
              <a:rPr lang="sv-SE"/>
              <a:t>Klicka på ikonen för att lägga till en bild</a:t>
            </a:r>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7"/>
            <a:ext cx="5573713" cy="36353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528775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userDrawn="1">
          <p15:clr>
            <a:srgbClr val="FBAE40"/>
          </p15:clr>
        </p15:guide>
        <p15:guide id="5" orient="horz" pos="1275">
          <p15:clr>
            <a:srgbClr val="FBAE40"/>
          </p15:clr>
        </p15:guide>
        <p15:guide id="6" pos="39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spalt mellanrubrik+tex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7" y="1773238"/>
            <a:ext cx="9217025"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8" y="296863"/>
            <a:ext cx="921702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9217024" cy="277177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784956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661">
          <p15:clr>
            <a:srgbClr val="FBAE40"/>
          </p15:clr>
        </p15:guide>
        <p15:guide id="7" orient="horz" pos="21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spalt mellanrubrik+punkter">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8" y="1773238"/>
            <a:ext cx="9217026" cy="768081"/>
          </a:xfrm>
        </p:spPr>
        <p:txBody>
          <a:bodyPr anchor="b">
            <a:noAutofit/>
          </a:bodyPr>
          <a:lstStyle>
            <a:lvl1pPr marL="0" indent="0">
              <a:buNone/>
              <a:defRPr sz="2600" b="1" i="1"/>
            </a:lvl1pPr>
          </a:lstStyle>
          <a:p>
            <a:pPr lvl="0"/>
            <a:r>
              <a:rPr lang="sv-SE"/>
              <a:t>Redigera format för bakgrundstext</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9217026" cy="1211278"/>
          </a:xfrm>
        </p:spPr>
        <p:txBody>
          <a:bodyPr anchor="b"/>
          <a:lstStyle/>
          <a:p>
            <a:r>
              <a:rPr lang="sv-SE"/>
              <a:t>Klicka här för att ändra format</a:t>
            </a:r>
            <a:endParaRPr lang="sv-SE" dirty="0"/>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9217024" cy="277177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092248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userDrawn="1">
          <p15:clr>
            <a:srgbClr val="FBAE40"/>
          </p15:clr>
        </p15:guide>
        <p15:guide id="6" orient="horz" pos="1661" userDrawn="1">
          <p15:clr>
            <a:srgbClr val="FBAE40"/>
          </p15:clr>
        </p15:guide>
        <p15:guide id="7" orient="horz" pos="211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 mellanrubrik+text">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Autofit/>
          </a:bodyPr>
          <a:lstStyle>
            <a:lvl1pPr marL="0" indent="0">
              <a:buNone/>
              <a:defRPr sz="2600" b="1" i="1"/>
            </a:lvl1pPr>
          </a:lstStyle>
          <a:p>
            <a:pPr lvl="0"/>
            <a:r>
              <a:rPr lang="sv-SE"/>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277177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5"/>
            <a:ext cx="5517799" cy="278364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9493461"/>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palt mellanrubrik+punkter">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Autofit/>
          </a:bodyPr>
          <a:lstStyle>
            <a:lvl1pPr marL="0" indent="0">
              <a:buNone/>
              <a:defRPr sz="2600" b="1" i="1"/>
            </a:lvl1pPr>
          </a:lstStyle>
          <a:p>
            <a:pPr lvl="0"/>
            <a:r>
              <a:rPr lang="sv-SE"/>
              <a:t>Redigera format för bakgrundstext</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a:t>Klicka här för att ändra format</a:t>
            </a:r>
            <a:endParaRPr lang="sv-SE" dirty="0"/>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2771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Autofit/>
          </a:bodyPr>
          <a:lstStyle>
            <a:lvl1pPr marL="0" indent="0">
              <a:buNone/>
              <a:defRPr sz="2600" b="1" i="1"/>
            </a:lvl1pPr>
          </a:lstStyle>
          <a:p>
            <a:pPr lvl="0"/>
            <a:r>
              <a:rPr lang="sv-SE"/>
              <a:t>Redigera format för bakgrundstext</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4"/>
            <a:ext cx="5517799" cy="2771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0653605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553166-DAC1-5345-8C8A-B026DBA26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0E83477-464E-0246-A0D9-B313BF7F836D}"/>
              </a:ext>
            </a:extLst>
          </p:cNvPr>
          <p:cNvSpPr>
            <a:spLocks noGrp="1"/>
          </p:cNvSpPr>
          <p:nvPr>
            <p:ph type="body" idx="1"/>
          </p:nvPr>
        </p:nvSpPr>
        <p:spPr>
          <a:xfrm>
            <a:off x="838200" y="1825627"/>
            <a:ext cx="9665910" cy="283558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B53C649-0C3E-A040-B942-234978FFBDCA}"/>
              </a:ext>
            </a:extLst>
          </p:cNvPr>
          <p:cNvSpPr>
            <a:spLocks noGrp="1"/>
          </p:cNvSpPr>
          <p:nvPr>
            <p:ph type="dt" sz="half" idx="2"/>
          </p:nvPr>
        </p:nvSpPr>
        <p:spPr>
          <a:xfrm>
            <a:off x="0" y="69507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D15D6-A9B4-3042-866A-9FB9B65F9C96}" type="datetimeFigureOut">
              <a:rPr lang="sv-SE" smtClean="0"/>
              <a:t>2025-06-04</a:t>
            </a:fld>
            <a:endParaRPr lang="sv-SE"/>
          </a:p>
        </p:txBody>
      </p:sp>
      <p:sp>
        <p:nvSpPr>
          <p:cNvPr id="6" name="Platshållare för bildnummer 5">
            <a:extLst>
              <a:ext uri="{FF2B5EF4-FFF2-40B4-BE49-F238E27FC236}">
                <a16:creationId xmlns:a16="http://schemas.microsoft.com/office/drawing/2014/main" id="{5FB15E98-CB26-544E-B8EA-BD2ACD2C1A5F}"/>
              </a:ext>
            </a:extLst>
          </p:cNvPr>
          <p:cNvSpPr>
            <a:spLocks noGrp="1"/>
          </p:cNvSpPr>
          <p:nvPr>
            <p:ph type="sldNum" sz="quarter" idx="4"/>
          </p:nvPr>
        </p:nvSpPr>
        <p:spPr>
          <a:xfrm>
            <a:off x="9058656" y="6976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2FC5-4415-FC40-AEF8-6F204353BA67}" type="slidenum">
              <a:rPr lang="sv-SE" smtClean="0"/>
              <a:t>‹#›</a:t>
            </a:fld>
            <a:endParaRPr lang="sv-SE"/>
          </a:p>
        </p:txBody>
      </p:sp>
      <p:pic>
        <p:nvPicPr>
          <p:cNvPr id="7" name="Bildobjekt 6">
            <a:extLst>
              <a:ext uri="{FF2B5EF4-FFF2-40B4-BE49-F238E27FC236}">
                <a16:creationId xmlns:a16="http://schemas.microsoft.com/office/drawing/2014/main" id="{DC9EA854-7DC1-2D19-43EB-851F46E60B6B}"/>
              </a:ext>
            </a:extLst>
          </p:cNvPr>
          <p:cNvPicPr>
            <a:picLocks noChangeAspect="1"/>
          </p:cNvPicPr>
          <p:nvPr userDrawn="1"/>
        </p:nvPicPr>
        <p:blipFill>
          <a:blip r:embed="rId17"/>
          <a:srcRect/>
          <a:stretch/>
        </p:blipFill>
        <p:spPr>
          <a:xfrm rot="5400000">
            <a:off x="4840105" y="1327979"/>
            <a:ext cx="821132" cy="9755158"/>
          </a:xfrm>
          <a:prstGeom prst="rect">
            <a:avLst/>
          </a:prstGeom>
        </p:spPr>
      </p:pic>
    </p:spTree>
    <p:extLst>
      <p:ext uri="{BB962C8B-B14F-4D97-AF65-F5344CB8AC3E}">
        <p14:creationId xmlns:p14="http://schemas.microsoft.com/office/powerpoint/2010/main" val="1473802526"/>
      </p:ext>
    </p:extLst>
  </p:cSld>
  <p:clrMap bg1="lt1" tx1="dk1" bg2="lt2" tx2="dk2" accent1="accent1" accent2="accent2" accent3="accent3" accent4="accent4" accent5="accent5" accent6="accent6" hlink="hlink" folHlink="folHlink"/>
  <p:sldLayoutIdLst>
    <p:sldLayoutId id="2147483701" r:id="rId1"/>
    <p:sldLayoutId id="2147483672" r:id="rId2"/>
    <p:sldLayoutId id="2147483664" r:id="rId3"/>
    <p:sldLayoutId id="2147483675" r:id="rId4"/>
    <p:sldLayoutId id="2147483662" r:id="rId5"/>
    <p:sldLayoutId id="2147483676" r:id="rId6"/>
    <p:sldLayoutId id="2147483667" r:id="rId7"/>
    <p:sldLayoutId id="2147483677" r:id="rId8"/>
    <p:sldLayoutId id="2147483668" r:id="rId9"/>
    <p:sldLayoutId id="2147483669" r:id="rId10"/>
    <p:sldLayoutId id="2147483670" r:id="rId11"/>
    <p:sldLayoutId id="2147483671" r:id="rId12"/>
    <p:sldLayoutId id="2147483674" r:id="rId13"/>
    <p:sldLayoutId id="2147483716" r:id="rId14"/>
    <p:sldLayoutId id="2147483717" r:id="rId15"/>
  </p:sldLayoutIdLst>
  <p:txStyles>
    <p:title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pos="3840" userDrawn="1">
          <p15:clr>
            <a:srgbClr val="F26B43"/>
          </p15:clr>
        </p15:guide>
        <p15:guide id="3" orient="horz" pos="3634" userDrawn="1">
          <p15:clr>
            <a:srgbClr val="F26B43"/>
          </p15:clr>
        </p15:guide>
        <p15:guide id="4" pos="234" userDrawn="1">
          <p15:clr>
            <a:srgbClr val="F26B43"/>
          </p15:clr>
        </p15:guide>
        <p15:guide id="5" pos="7446" userDrawn="1">
          <p15:clr>
            <a:srgbClr val="F26B43"/>
          </p15:clr>
        </p15:guide>
        <p15:guide id="6" orient="horz" pos="3407" userDrawn="1">
          <p15:clr>
            <a:srgbClr val="F26B43"/>
          </p15:clr>
        </p15:guide>
        <p15:guide id="7" pos="6380" userDrawn="1">
          <p15:clr>
            <a:srgbClr val="F26B43"/>
          </p15:clr>
        </p15:guide>
        <p15:guide id="8"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553166-DAC1-5345-8C8A-B026DBA26EC7}"/>
              </a:ext>
            </a:extLst>
          </p:cNvPr>
          <p:cNvSpPr>
            <a:spLocks noGrp="1"/>
          </p:cNvSpPr>
          <p:nvPr>
            <p:ph type="title"/>
          </p:nvPr>
        </p:nvSpPr>
        <p:spPr>
          <a:xfrm>
            <a:off x="838200" y="365125"/>
            <a:ext cx="9110663"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0E83477-464E-0246-A0D9-B313BF7F836D}"/>
              </a:ext>
            </a:extLst>
          </p:cNvPr>
          <p:cNvSpPr>
            <a:spLocks noGrp="1"/>
          </p:cNvSpPr>
          <p:nvPr>
            <p:ph type="body" idx="1"/>
          </p:nvPr>
        </p:nvSpPr>
        <p:spPr>
          <a:xfrm>
            <a:off x="838200" y="1825627"/>
            <a:ext cx="9110663" cy="283558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B53C649-0C3E-A040-B942-234978FFBDCA}"/>
              </a:ext>
            </a:extLst>
          </p:cNvPr>
          <p:cNvSpPr>
            <a:spLocks noGrp="1"/>
          </p:cNvSpPr>
          <p:nvPr>
            <p:ph type="dt" sz="half" idx="2"/>
          </p:nvPr>
        </p:nvSpPr>
        <p:spPr>
          <a:xfrm>
            <a:off x="0" y="69507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D15D6-A9B4-3042-866A-9FB9B65F9C96}" type="datetimeFigureOut">
              <a:rPr lang="sv-SE" smtClean="0"/>
              <a:t>2025-06-04</a:t>
            </a:fld>
            <a:endParaRPr lang="sv-SE"/>
          </a:p>
        </p:txBody>
      </p:sp>
      <p:sp>
        <p:nvSpPr>
          <p:cNvPr id="6" name="Platshållare för bildnummer 5">
            <a:extLst>
              <a:ext uri="{FF2B5EF4-FFF2-40B4-BE49-F238E27FC236}">
                <a16:creationId xmlns:a16="http://schemas.microsoft.com/office/drawing/2014/main" id="{5FB15E98-CB26-544E-B8EA-BD2ACD2C1A5F}"/>
              </a:ext>
            </a:extLst>
          </p:cNvPr>
          <p:cNvSpPr>
            <a:spLocks noGrp="1"/>
          </p:cNvSpPr>
          <p:nvPr>
            <p:ph type="sldNum" sz="quarter" idx="4"/>
          </p:nvPr>
        </p:nvSpPr>
        <p:spPr>
          <a:xfrm>
            <a:off x="9058656" y="6976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2FC5-4415-FC40-AEF8-6F204353BA67}" type="slidenum">
              <a:rPr lang="sv-SE" smtClean="0"/>
              <a:t>‹#›</a:t>
            </a:fld>
            <a:endParaRPr lang="sv-SE"/>
          </a:p>
        </p:txBody>
      </p:sp>
      <p:pic>
        <p:nvPicPr>
          <p:cNvPr id="7" name="Bildobjekt 6">
            <a:extLst>
              <a:ext uri="{FF2B5EF4-FFF2-40B4-BE49-F238E27FC236}">
                <a16:creationId xmlns:a16="http://schemas.microsoft.com/office/drawing/2014/main" id="{DC9EA854-7DC1-2D19-43EB-851F46E60B6B}"/>
              </a:ext>
            </a:extLst>
          </p:cNvPr>
          <p:cNvPicPr>
            <a:picLocks noChangeAspect="1"/>
          </p:cNvPicPr>
          <p:nvPr userDrawn="1"/>
        </p:nvPicPr>
        <p:blipFill rotWithShape="1">
          <a:blip r:embed="rId15"/>
          <a:srcRect t="53469" r="55534"/>
          <a:stretch/>
        </p:blipFill>
        <p:spPr>
          <a:xfrm>
            <a:off x="10316756" y="2652671"/>
            <a:ext cx="296062" cy="3680576"/>
          </a:xfrm>
          <a:prstGeom prst="rect">
            <a:avLst/>
          </a:prstGeom>
        </p:spPr>
      </p:pic>
      <p:pic>
        <p:nvPicPr>
          <p:cNvPr id="9" name="Bildobjekt 8">
            <a:extLst>
              <a:ext uri="{FF2B5EF4-FFF2-40B4-BE49-F238E27FC236}">
                <a16:creationId xmlns:a16="http://schemas.microsoft.com/office/drawing/2014/main" id="{6022CCAD-46C8-0824-11FA-E2B530AAC500}"/>
              </a:ext>
            </a:extLst>
          </p:cNvPr>
          <p:cNvPicPr>
            <a:picLocks noChangeAspect="1"/>
          </p:cNvPicPr>
          <p:nvPr userDrawn="1"/>
        </p:nvPicPr>
        <p:blipFill rotWithShape="1">
          <a:blip r:embed="rId15"/>
          <a:srcRect l="72238" t="90309"/>
          <a:stretch/>
        </p:blipFill>
        <p:spPr>
          <a:xfrm rot="5400000">
            <a:off x="11058030" y="222472"/>
            <a:ext cx="227968" cy="945345"/>
          </a:xfrm>
          <a:prstGeom prst="rect">
            <a:avLst/>
          </a:prstGeom>
        </p:spPr>
      </p:pic>
      <p:pic>
        <p:nvPicPr>
          <p:cNvPr id="11" name="Bildobjekt 10">
            <a:extLst>
              <a:ext uri="{FF2B5EF4-FFF2-40B4-BE49-F238E27FC236}">
                <a16:creationId xmlns:a16="http://schemas.microsoft.com/office/drawing/2014/main" id="{1DA78C67-B42E-F6DA-C8B9-6C575167071E}"/>
              </a:ext>
            </a:extLst>
          </p:cNvPr>
          <p:cNvPicPr>
            <a:picLocks noChangeAspect="1"/>
          </p:cNvPicPr>
          <p:nvPr userDrawn="1"/>
        </p:nvPicPr>
        <p:blipFill rotWithShape="1">
          <a:blip r:embed="rId15"/>
          <a:srcRect l="65763" t="81701" r="-7631" b="11269"/>
          <a:stretch/>
        </p:blipFill>
        <p:spPr>
          <a:xfrm rot="5400000">
            <a:off x="10828308" y="1054839"/>
            <a:ext cx="343786" cy="685800"/>
          </a:xfrm>
          <a:prstGeom prst="rect">
            <a:avLst/>
          </a:prstGeom>
        </p:spPr>
      </p:pic>
      <p:pic>
        <p:nvPicPr>
          <p:cNvPr id="12" name="Bildobjekt 11">
            <a:extLst>
              <a:ext uri="{FF2B5EF4-FFF2-40B4-BE49-F238E27FC236}">
                <a16:creationId xmlns:a16="http://schemas.microsoft.com/office/drawing/2014/main" id="{8AA540D3-0907-6B2A-B38F-0BAD97062516}"/>
              </a:ext>
            </a:extLst>
          </p:cNvPr>
          <p:cNvPicPr>
            <a:picLocks noChangeAspect="1"/>
          </p:cNvPicPr>
          <p:nvPr userDrawn="1"/>
        </p:nvPicPr>
        <p:blipFill rotWithShape="1">
          <a:blip r:embed="rId15"/>
          <a:srcRect l="65762" t="72551" b="19117"/>
          <a:stretch/>
        </p:blipFill>
        <p:spPr>
          <a:xfrm rot="5400000">
            <a:off x="10902114" y="1720517"/>
            <a:ext cx="281135" cy="812800"/>
          </a:xfrm>
          <a:prstGeom prst="rect">
            <a:avLst/>
          </a:prstGeom>
        </p:spPr>
      </p:pic>
      <p:pic>
        <p:nvPicPr>
          <p:cNvPr id="13" name="Bildobjekt 12">
            <a:extLst>
              <a:ext uri="{FF2B5EF4-FFF2-40B4-BE49-F238E27FC236}">
                <a16:creationId xmlns:a16="http://schemas.microsoft.com/office/drawing/2014/main" id="{544B1088-E5FC-312F-4C97-BA5AAC4CE524}"/>
              </a:ext>
            </a:extLst>
          </p:cNvPr>
          <p:cNvPicPr>
            <a:picLocks noChangeAspect="1"/>
          </p:cNvPicPr>
          <p:nvPr userDrawn="1"/>
        </p:nvPicPr>
        <p:blipFill rotWithShape="1">
          <a:blip r:embed="rId15"/>
          <a:srcRect l="65762" t="60780" b="28718"/>
          <a:stretch/>
        </p:blipFill>
        <p:spPr>
          <a:xfrm rot="5400000">
            <a:off x="11028967" y="2312536"/>
            <a:ext cx="281135" cy="1024466"/>
          </a:xfrm>
          <a:prstGeom prst="rect">
            <a:avLst/>
          </a:prstGeom>
        </p:spPr>
      </p:pic>
      <p:pic>
        <p:nvPicPr>
          <p:cNvPr id="14" name="Bildobjekt 13">
            <a:extLst>
              <a:ext uri="{FF2B5EF4-FFF2-40B4-BE49-F238E27FC236}">
                <a16:creationId xmlns:a16="http://schemas.microsoft.com/office/drawing/2014/main" id="{78210899-3EDF-1EFB-5907-881C1CAB3DE8}"/>
              </a:ext>
            </a:extLst>
          </p:cNvPr>
          <p:cNvPicPr>
            <a:picLocks noChangeAspect="1"/>
          </p:cNvPicPr>
          <p:nvPr userDrawn="1"/>
        </p:nvPicPr>
        <p:blipFill rotWithShape="1">
          <a:blip r:embed="rId15"/>
          <a:srcRect l="65762" t="44984" b="41129"/>
          <a:stretch/>
        </p:blipFill>
        <p:spPr>
          <a:xfrm rot="5400000">
            <a:off x="11123359" y="2915995"/>
            <a:ext cx="244100" cy="1176216"/>
          </a:xfrm>
          <a:prstGeom prst="rect">
            <a:avLst/>
          </a:prstGeom>
        </p:spPr>
      </p:pic>
      <p:pic>
        <p:nvPicPr>
          <p:cNvPr id="15" name="Bildobjekt 14">
            <a:extLst>
              <a:ext uri="{FF2B5EF4-FFF2-40B4-BE49-F238E27FC236}">
                <a16:creationId xmlns:a16="http://schemas.microsoft.com/office/drawing/2014/main" id="{114F4699-1FFB-169D-3A04-E83D5A2E641A}"/>
              </a:ext>
            </a:extLst>
          </p:cNvPr>
          <p:cNvPicPr>
            <a:picLocks noChangeAspect="1"/>
          </p:cNvPicPr>
          <p:nvPr userDrawn="1"/>
        </p:nvPicPr>
        <p:blipFill rotWithShape="1">
          <a:blip r:embed="rId15"/>
          <a:srcRect l="65761" t="33093" r="1" b="56926"/>
          <a:stretch/>
        </p:blipFill>
        <p:spPr>
          <a:xfrm rot="5400000">
            <a:off x="10993056" y="3696605"/>
            <a:ext cx="281136" cy="973666"/>
          </a:xfrm>
          <a:prstGeom prst="rect">
            <a:avLst/>
          </a:prstGeom>
        </p:spPr>
      </p:pic>
      <p:pic>
        <p:nvPicPr>
          <p:cNvPr id="16" name="Bildobjekt 15">
            <a:extLst>
              <a:ext uri="{FF2B5EF4-FFF2-40B4-BE49-F238E27FC236}">
                <a16:creationId xmlns:a16="http://schemas.microsoft.com/office/drawing/2014/main" id="{67767F92-56B6-1A5C-0989-A696AC11DAD8}"/>
              </a:ext>
            </a:extLst>
          </p:cNvPr>
          <p:cNvPicPr>
            <a:picLocks noChangeAspect="1"/>
          </p:cNvPicPr>
          <p:nvPr userDrawn="1"/>
        </p:nvPicPr>
        <p:blipFill rotWithShape="1">
          <a:blip r:embed="rId15"/>
          <a:srcRect l="65762" t="22331" b="67254"/>
          <a:stretch/>
        </p:blipFill>
        <p:spPr>
          <a:xfrm rot="5400000">
            <a:off x="10972184" y="4373290"/>
            <a:ext cx="281134" cy="1016000"/>
          </a:xfrm>
          <a:prstGeom prst="rect">
            <a:avLst/>
          </a:prstGeom>
        </p:spPr>
      </p:pic>
      <p:pic>
        <p:nvPicPr>
          <p:cNvPr id="17" name="Bildobjekt 16">
            <a:extLst>
              <a:ext uri="{FF2B5EF4-FFF2-40B4-BE49-F238E27FC236}">
                <a16:creationId xmlns:a16="http://schemas.microsoft.com/office/drawing/2014/main" id="{5F4126C3-C6CB-311E-2BAC-7EB73518B513}"/>
              </a:ext>
            </a:extLst>
          </p:cNvPr>
          <p:cNvPicPr>
            <a:picLocks noChangeAspect="1"/>
          </p:cNvPicPr>
          <p:nvPr userDrawn="1"/>
        </p:nvPicPr>
        <p:blipFill rotWithShape="1">
          <a:blip r:embed="rId15"/>
          <a:srcRect l="71093" t="11402" b="79101"/>
          <a:stretch/>
        </p:blipFill>
        <p:spPr>
          <a:xfrm rot="5400000">
            <a:off x="11001836" y="5094039"/>
            <a:ext cx="237355" cy="926425"/>
          </a:xfrm>
          <a:prstGeom prst="rect">
            <a:avLst/>
          </a:prstGeom>
        </p:spPr>
      </p:pic>
      <p:pic>
        <p:nvPicPr>
          <p:cNvPr id="18" name="Bildobjekt 17">
            <a:extLst>
              <a:ext uri="{FF2B5EF4-FFF2-40B4-BE49-F238E27FC236}">
                <a16:creationId xmlns:a16="http://schemas.microsoft.com/office/drawing/2014/main" id="{F1D6C02F-9D93-CBFC-BEA5-05AF74ECEC6C}"/>
              </a:ext>
            </a:extLst>
          </p:cNvPr>
          <p:cNvPicPr>
            <a:picLocks noChangeAspect="1"/>
          </p:cNvPicPr>
          <p:nvPr userDrawn="1"/>
        </p:nvPicPr>
        <p:blipFill rotWithShape="1">
          <a:blip r:embed="rId15"/>
          <a:srcRect l="70418" b="90340"/>
          <a:stretch/>
        </p:blipFill>
        <p:spPr>
          <a:xfrm rot="5400000">
            <a:off x="11007005" y="5742944"/>
            <a:ext cx="242905" cy="942312"/>
          </a:xfrm>
          <a:prstGeom prst="rect">
            <a:avLst/>
          </a:prstGeom>
        </p:spPr>
      </p:pic>
    </p:spTree>
    <p:extLst>
      <p:ext uri="{BB962C8B-B14F-4D97-AF65-F5344CB8AC3E}">
        <p14:creationId xmlns:p14="http://schemas.microsoft.com/office/powerpoint/2010/main" val="14906227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pos="3840" userDrawn="1">
          <p15:clr>
            <a:srgbClr val="F26B43"/>
          </p15:clr>
        </p15:guide>
        <p15:guide id="3" orient="horz" pos="3634" userDrawn="1">
          <p15:clr>
            <a:srgbClr val="F26B43"/>
          </p15:clr>
        </p15:guide>
        <p15:guide id="4" pos="234" userDrawn="1">
          <p15:clr>
            <a:srgbClr val="F26B43"/>
          </p15:clr>
        </p15:guide>
        <p15:guide id="5" pos="7446" userDrawn="1">
          <p15:clr>
            <a:srgbClr val="F26B43"/>
          </p15:clr>
        </p15:guide>
        <p15:guide id="6" orient="horz" pos="3407" userDrawn="1">
          <p15:clr>
            <a:srgbClr val="F26B43"/>
          </p15:clr>
        </p15:guide>
        <p15:guide id="7" pos="6267" userDrawn="1">
          <p15:clr>
            <a:srgbClr val="F26B43"/>
          </p15:clr>
        </p15:guide>
        <p15:guide id="8" orient="horz" pos="3974" userDrawn="1">
          <p15:clr>
            <a:srgbClr val="F26B43"/>
          </p15:clr>
        </p15:guide>
        <p15:guide id="9" pos="67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63F74B-6D9E-D99A-89FF-F78F9511377D}"/>
              </a:ext>
            </a:extLst>
          </p:cNvPr>
          <p:cNvSpPr>
            <a:spLocks noGrp="1"/>
          </p:cNvSpPr>
          <p:nvPr>
            <p:ph type="title"/>
          </p:nvPr>
        </p:nvSpPr>
        <p:spPr>
          <a:xfrm>
            <a:off x="407987" y="296863"/>
            <a:ext cx="11412537" cy="1211278"/>
          </a:xfrm>
        </p:spPr>
        <p:txBody>
          <a:bodyPr anchor="b">
            <a:normAutofit/>
          </a:bodyPr>
          <a:lstStyle/>
          <a:p>
            <a:pPr algn="ctr"/>
            <a:r>
              <a:rPr lang="sv-SE" sz="4800" i="0" dirty="0">
                <a:latin typeface="Calibri"/>
                <a:cs typeface="Calibri"/>
              </a:rPr>
              <a:t>Välkommen till utbildning i Cosmic!</a:t>
            </a:r>
            <a:endParaRPr lang="sv-SE" sz="4800" i="0" dirty="0"/>
          </a:p>
        </p:txBody>
      </p:sp>
      <p:sp>
        <p:nvSpPr>
          <p:cNvPr id="3" name="Underrubrik 2">
            <a:extLst>
              <a:ext uri="{FF2B5EF4-FFF2-40B4-BE49-F238E27FC236}">
                <a16:creationId xmlns:a16="http://schemas.microsoft.com/office/drawing/2014/main" id="{59005A3F-F460-ACB8-BF19-27744BC1E0D8}"/>
              </a:ext>
            </a:extLst>
          </p:cNvPr>
          <p:cNvSpPr>
            <a:spLocks noGrp="1"/>
          </p:cNvSpPr>
          <p:nvPr>
            <p:ph type="body" sz="quarter" idx="10"/>
          </p:nvPr>
        </p:nvSpPr>
        <p:spPr>
          <a:xfrm>
            <a:off x="227315" y="1521571"/>
            <a:ext cx="5573713" cy="3635376"/>
          </a:xfrm>
        </p:spPr>
        <p:txBody>
          <a:bodyPr vert="horz" lIns="91440" tIns="45720" rIns="91440" bIns="45720" rtlCol="0" anchor="t">
            <a:normAutofit/>
          </a:bodyPr>
          <a:lstStyle/>
          <a:p>
            <a:endParaRPr lang="sv-SE" dirty="0"/>
          </a:p>
          <a:p>
            <a:pPr marL="0" indent="0" algn="ctr">
              <a:buNone/>
            </a:pPr>
            <a:r>
              <a:rPr lang="sv-SE" sz="4000" dirty="0"/>
              <a:t>Link inom Kommunen</a:t>
            </a:r>
          </a:p>
          <a:p>
            <a:pPr marL="0" indent="0" algn="ctr">
              <a:buNone/>
            </a:pPr>
            <a:endParaRPr lang="sv-SE" dirty="0"/>
          </a:p>
          <a:p>
            <a:pPr marL="0" indent="0" algn="ctr">
              <a:buNone/>
            </a:pPr>
            <a:r>
              <a:rPr lang="sv-SE" dirty="0">
                <a:cs typeface="Calibri"/>
              </a:rPr>
              <a:t> </a:t>
            </a:r>
            <a:endParaRPr lang="sv-SE" dirty="0"/>
          </a:p>
        </p:txBody>
      </p:sp>
      <p:pic>
        <p:nvPicPr>
          <p:cNvPr id="9" name="Picture Placeholder 7">
            <a:extLst>
              <a:ext uri="{FF2B5EF4-FFF2-40B4-BE49-F238E27FC236}">
                <a16:creationId xmlns:a16="http://schemas.microsoft.com/office/drawing/2014/main" id="{3F377AAE-AD2E-7AA3-AA99-19C182E17E3B}"/>
              </a:ext>
            </a:extLst>
          </p:cNvPr>
          <p:cNvPicPr>
            <a:picLocks noGrp="1" noChangeAspect="1"/>
          </p:cNvPicPr>
          <p:nvPr>
            <p:ph type="pic" sz="quarter" idx="11"/>
          </p:nvPr>
        </p:nvPicPr>
        <p:blipFill>
          <a:blip r:embed="rId3"/>
          <a:srcRect t="1223" b="1223"/>
          <a:stretch>
            <a:fillRect/>
          </a:stretch>
        </p:blipFill>
        <p:spPr>
          <a:xfrm>
            <a:off x="6229349" y="1773237"/>
            <a:ext cx="5591175" cy="3635375"/>
          </a:xfrm>
        </p:spPr>
      </p:pic>
      <p:sp>
        <p:nvSpPr>
          <p:cNvPr id="7" name="Platshållare för innehåll 2"/>
          <p:cNvSpPr txBox="1">
            <a:spLocks/>
          </p:cNvSpPr>
          <p:nvPr/>
        </p:nvSpPr>
        <p:spPr>
          <a:xfrm>
            <a:off x="680582" y="2764126"/>
            <a:ext cx="2654526" cy="1152008"/>
          </a:xfrm>
          <a:prstGeom prst="rect">
            <a:avLst/>
          </a:prstGeom>
        </p:spPr>
        <p:txBody>
          <a:bodyPr anchor="t"/>
          <a:lst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latin typeface="Bahnschrift SemiBold Condensed" panose="020B0502040204020203" pitchFamily="34" charset="0"/>
              </a:rPr>
              <a:t>Namn </a:t>
            </a:r>
          </a:p>
          <a:p>
            <a:endParaRPr lang="sv-SE" sz="1600" dirty="0">
              <a:latin typeface="Bahnschrift Condensed" panose="020B0502040204020203" pitchFamily="34" charset="0"/>
            </a:endParaRPr>
          </a:p>
        </p:txBody>
      </p:sp>
      <p:sp>
        <p:nvSpPr>
          <p:cNvPr id="8" name="Platshållare för innehåll 2"/>
          <p:cNvSpPr txBox="1">
            <a:spLocks/>
          </p:cNvSpPr>
          <p:nvPr/>
        </p:nvSpPr>
        <p:spPr>
          <a:xfrm>
            <a:off x="3202364" y="2762385"/>
            <a:ext cx="2722488" cy="1153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latin typeface="Bahnschrift SemiBold Condensed" panose="020B0502040204020203" pitchFamily="34" charset="0"/>
              </a:rPr>
              <a:t>Namn</a:t>
            </a:r>
          </a:p>
        </p:txBody>
      </p:sp>
      <p:sp>
        <p:nvSpPr>
          <p:cNvPr id="10" name="Platshållare för innehåll 2"/>
          <p:cNvSpPr txBox="1">
            <a:spLocks/>
          </p:cNvSpPr>
          <p:nvPr/>
        </p:nvSpPr>
        <p:spPr>
          <a:xfrm>
            <a:off x="680582" y="4045534"/>
            <a:ext cx="2654526" cy="1152008"/>
          </a:xfrm>
          <a:prstGeom prst="rect">
            <a:avLst/>
          </a:prstGeom>
        </p:spPr>
        <p:txBody>
          <a:bodyPr anchor="t"/>
          <a:lst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latin typeface="Bahnschrift SemiBold Condensed" panose="020B0502040204020203" pitchFamily="34" charset="0"/>
              </a:rPr>
              <a:t>Namn</a:t>
            </a:r>
          </a:p>
        </p:txBody>
      </p:sp>
    </p:spTree>
    <p:extLst>
      <p:ext uri="{BB962C8B-B14F-4D97-AF65-F5344CB8AC3E}">
        <p14:creationId xmlns:p14="http://schemas.microsoft.com/office/powerpoint/2010/main" val="407469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CC11511-6108-4B43-1224-1E0B30C57A3A}"/>
              </a:ext>
            </a:extLst>
          </p:cNvPr>
          <p:cNvSpPr txBox="1"/>
          <p:nvPr/>
        </p:nvSpPr>
        <p:spPr>
          <a:xfrm>
            <a:off x="1941440" y="1272209"/>
            <a:ext cx="8309113" cy="4093428"/>
          </a:xfrm>
          <a:prstGeom prst="rect">
            <a:avLst/>
          </a:prstGeom>
          <a:solidFill>
            <a:schemeClr val="accent2">
              <a:lumMod val="20000"/>
              <a:lumOff val="80000"/>
            </a:schemeClr>
          </a:solidFill>
          <a:ln w="19050">
            <a:solidFill>
              <a:schemeClr val="accent4">
                <a:lumMod val="75000"/>
              </a:schemeClr>
            </a:solidFill>
          </a:ln>
        </p:spPr>
        <p:txBody>
          <a:bodyPr wrap="square" rtlCol="0">
            <a:spAutoFit/>
          </a:bodyPr>
          <a:lstStyle/>
          <a:p>
            <a:pPr algn="l"/>
            <a:r>
              <a:rPr lang="sv-SE" sz="2000" dirty="0"/>
              <a:t>SIP – Samordnad Individuell Plan</a:t>
            </a:r>
          </a:p>
          <a:p>
            <a:pPr algn="l"/>
            <a:r>
              <a:rPr lang="sv-SE" sz="2000" dirty="0"/>
              <a:t>SVP – Samordnad Vårdplan LPT/LRV</a:t>
            </a:r>
          </a:p>
          <a:p>
            <a:pPr algn="l"/>
            <a:r>
              <a:rPr lang="sv-SE" sz="2000" dirty="0"/>
              <a:t>ÖPT – Öppen Psykiatrisk Tvångsvård</a:t>
            </a:r>
          </a:p>
          <a:p>
            <a:pPr algn="l"/>
            <a:r>
              <a:rPr lang="sv-SE" sz="2000" dirty="0"/>
              <a:t>ÖRV – Öppen Rättspsykiatrisk Vård</a:t>
            </a:r>
          </a:p>
          <a:p>
            <a:pPr algn="l"/>
            <a:r>
              <a:rPr lang="sv-SE" sz="2000" dirty="0"/>
              <a:t>SÄBO – Särskilt boende för äldre</a:t>
            </a:r>
          </a:p>
          <a:p>
            <a:pPr algn="l"/>
            <a:r>
              <a:rPr lang="sv-SE" sz="2000" dirty="0"/>
              <a:t>Korttids – Ett korttidsboende. Kan ske växelvis, eller exempelvis mellan boende på sjukhus och SÄBO.</a:t>
            </a:r>
          </a:p>
          <a:p>
            <a:pPr algn="l"/>
            <a:endParaRPr lang="sv-SE" sz="2000" dirty="0"/>
          </a:p>
          <a:p>
            <a:pPr algn="l"/>
            <a:r>
              <a:rPr lang="sv-SE" sz="2000" dirty="0"/>
              <a:t>HSL – Hälso- och sjukvårdslagen</a:t>
            </a:r>
          </a:p>
          <a:p>
            <a:pPr algn="l"/>
            <a:r>
              <a:rPr lang="sv-SE" sz="2000" dirty="0"/>
              <a:t>LPT – Lagen om Psykiatrisk Tvångsvård</a:t>
            </a:r>
          </a:p>
          <a:p>
            <a:pPr algn="l"/>
            <a:r>
              <a:rPr lang="sv-SE" sz="2000" dirty="0"/>
              <a:t>LRV – Lagen om Rättspsykiatrisk Vård</a:t>
            </a:r>
          </a:p>
          <a:p>
            <a:pPr algn="l"/>
            <a:r>
              <a:rPr lang="sv-SE" sz="2000" dirty="0"/>
              <a:t>LSS – Lagen om stöd och service till vissa funktionshindrade </a:t>
            </a:r>
          </a:p>
          <a:p>
            <a:pPr algn="l"/>
            <a:r>
              <a:rPr lang="sv-SE" sz="2000" dirty="0" err="1"/>
              <a:t>SoL</a:t>
            </a:r>
            <a:r>
              <a:rPr lang="sv-SE" sz="2000" dirty="0"/>
              <a:t> – Socialtjänstlagen </a:t>
            </a:r>
          </a:p>
        </p:txBody>
      </p:sp>
      <p:sp>
        <p:nvSpPr>
          <p:cNvPr id="3" name="textruta 2">
            <a:extLst>
              <a:ext uri="{FF2B5EF4-FFF2-40B4-BE49-F238E27FC236}">
                <a16:creationId xmlns:a16="http://schemas.microsoft.com/office/drawing/2014/main" id="{9610BB47-0F76-B724-FF90-C13371AAD348}"/>
              </a:ext>
            </a:extLst>
          </p:cNvPr>
          <p:cNvSpPr txBox="1"/>
          <p:nvPr/>
        </p:nvSpPr>
        <p:spPr>
          <a:xfrm>
            <a:off x="2504658" y="228601"/>
            <a:ext cx="7182679" cy="707886"/>
          </a:xfrm>
          <a:prstGeom prst="rect">
            <a:avLst/>
          </a:prstGeom>
          <a:noFill/>
        </p:spPr>
        <p:txBody>
          <a:bodyPr wrap="square" rtlCol="0">
            <a:spAutoFit/>
          </a:bodyPr>
          <a:lstStyle/>
          <a:p>
            <a:pPr algn="ctr"/>
            <a:r>
              <a:rPr lang="sv-SE" sz="4000" b="1" dirty="0">
                <a:latin typeface="Calibri" panose="020F0502020204030204" pitchFamily="34" charset="0"/>
                <a:ea typeface="+mj-ea"/>
                <a:cs typeface="Calibri" panose="020F0502020204030204" pitchFamily="34" charset="0"/>
              </a:rPr>
              <a:t>Några förkortningar att känna till </a:t>
            </a:r>
          </a:p>
        </p:txBody>
      </p:sp>
    </p:spTree>
    <p:extLst>
      <p:ext uri="{BB962C8B-B14F-4D97-AF65-F5344CB8AC3E}">
        <p14:creationId xmlns:p14="http://schemas.microsoft.com/office/powerpoint/2010/main" val="86200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8D553F-2E01-7420-F0A4-35EAC163F5D9}"/>
              </a:ext>
            </a:extLst>
          </p:cNvPr>
          <p:cNvSpPr>
            <a:spLocks noGrp="1"/>
          </p:cNvSpPr>
          <p:nvPr>
            <p:ph type="title"/>
          </p:nvPr>
        </p:nvSpPr>
        <p:spPr>
          <a:xfrm>
            <a:off x="389731" y="-17361"/>
            <a:ext cx="11412537" cy="1211278"/>
          </a:xfrm>
        </p:spPr>
        <p:txBody>
          <a:bodyPr/>
          <a:lstStyle/>
          <a:p>
            <a:pPr algn="ctr"/>
            <a:r>
              <a:rPr lang="sv-SE" i="0" dirty="0"/>
              <a:t>Kopplingar till andra moduler i Cosmic</a:t>
            </a:r>
          </a:p>
        </p:txBody>
      </p:sp>
      <p:sp>
        <p:nvSpPr>
          <p:cNvPr id="4" name="Platshållare för text 3">
            <a:extLst>
              <a:ext uri="{FF2B5EF4-FFF2-40B4-BE49-F238E27FC236}">
                <a16:creationId xmlns:a16="http://schemas.microsoft.com/office/drawing/2014/main" id="{509BAA21-9894-AF36-6ACC-473EB9F59613}"/>
              </a:ext>
            </a:extLst>
          </p:cNvPr>
          <p:cNvSpPr>
            <a:spLocks noGrp="1"/>
          </p:cNvSpPr>
          <p:nvPr>
            <p:ph type="body" sz="quarter" idx="10"/>
          </p:nvPr>
        </p:nvSpPr>
        <p:spPr>
          <a:xfrm>
            <a:off x="1387929" y="2380678"/>
            <a:ext cx="3500056" cy="2771773"/>
          </a:xfrm>
        </p:spPr>
        <p:txBody>
          <a:bodyPr/>
          <a:lstStyle/>
          <a:p>
            <a:pPr marL="342900" indent="-342900">
              <a:buFont typeface="Arial" panose="020B0604020202020204" pitchFamily="34" charset="0"/>
              <a:buChar char="•"/>
            </a:pPr>
            <a:r>
              <a:rPr lang="sv-SE" sz="2600" dirty="0"/>
              <a:t>Journal</a:t>
            </a:r>
          </a:p>
          <a:p>
            <a:pPr marL="342900" indent="-342900">
              <a:buFont typeface="Arial" panose="020B0604020202020204" pitchFamily="34" charset="0"/>
              <a:buChar char="•"/>
            </a:pPr>
            <a:r>
              <a:rPr lang="sv-SE" sz="2600" dirty="0"/>
              <a:t>Läkemedel </a:t>
            </a:r>
          </a:p>
          <a:p>
            <a:pPr marL="342900" indent="-342900">
              <a:buFont typeface="Arial" panose="020B0604020202020204" pitchFamily="34" charset="0"/>
              <a:buChar char="•"/>
            </a:pPr>
            <a:r>
              <a:rPr lang="sv-SE" sz="2600" dirty="0"/>
              <a:t>Patientkort</a:t>
            </a:r>
          </a:p>
        </p:txBody>
      </p:sp>
      <p:pic>
        <p:nvPicPr>
          <p:cNvPr id="7" name="Bildobjekt 6">
            <a:extLst>
              <a:ext uri="{FF2B5EF4-FFF2-40B4-BE49-F238E27FC236}">
                <a16:creationId xmlns:a16="http://schemas.microsoft.com/office/drawing/2014/main" id="{3B06A3F8-AE32-BA47-9675-1606211E759B}"/>
              </a:ext>
            </a:extLst>
          </p:cNvPr>
          <p:cNvPicPr>
            <a:picLocks noChangeAspect="1"/>
          </p:cNvPicPr>
          <p:nvPr/>
        </p:nvPicPr>
        <p:blipFill>
          <a:blip r:embed="rId3"/>
          <a:stretch>
            <a:fillRect/>
          </a:stretch>
        </p:blipFill>
        <p:spPr>
          <a:xfrm>
            <a:off x="4887985" y="1993263"/>
            <a:ext cx="5944987" cy="3415348"/>
          </a:xfrm>
          <a:prstGeom prst="rect">
            <a:avLst/>
          </a:prstGeom>
        </p:spPr>
      </p:pic>
    </p:spTree>
    <p:extLst>
      <p:ext uri="{BB962C8B-B14F-4D97-AF65-F5344CB8AC3E}">
        <p14:creationId xmlns:p14="http://schemas.microsoft.com/office/powerpoint/2010/main" val="120455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03411" y="6407"/>
            <a:ext cx="11412537" cy="1211278"/>
          </a:xfrm>
        </p:spPr>
        <p:txBody>
          <a:bodyPr/>
          <a:lstStyle/>
          <a:p>
            <a:pPr algn="ctr"/>
            <a:r>
              <a:rPr lang="sv-SE" i="0" dirty="0"/>
              <a:t>Funktionalitet i stort</a:t>
            </a:r>
            <a:endParaRPr lang="sv-SE" dirty="0"/>
          </a:p>
        </p:txBody>
      </p:sp>
      <p:sp>
        <p:nvSpPr>
          <p:cNvPr id="4" name="Platshållare för text 3"/>
          <p:cNvSpPr>
            <a:spLocks noGrp="1"/>
          </p:cNvSpPr>
          <p:nvPr>
            <p:ph type="body" sz="quarter" idx="10"/>
          </p:nvPr>
        </p:nvSpPr>
        <p:spPr>
          <a:xfrm>
            <a:off x="243546" y="1667612"/>
            <a:ext cx="5517799" cy="3972297"/>
          </a:xfrm>
        </p:spPr>
        <p:txBody>
          <a:bodyPr/>
          <a:lstStyle/>
          <a:p>
            <a:r>
              <a:rPr lang="sv-SE" dirty="0"/>
              <a:t>Samordningen för den enskilde hålls samman i ett samordningsärende.</a:t>
            </a:r>
            <a:br>
              <a:rPr lang="sv-SE" dirty="0"/>
            </a:br>
            <a:endParaRPr lang="sv-SE" dirty="0"/>
          </a:p>
          <a:p>
            <a:pPr marL="342900" indent="-342900">
              <a:spcBef>
                <a:spcPts val="0"/>
              </a:spcBef>
              <a:spcAft>
                <a:spcPts val="0"/>
              </a:spcAft>
              <a:buFont typeface="Arial" panose="020B0604020202020204" pitchFamily="34" charset="0"/>
              <a:buChar char="•"/>
            </a:pPr>
            <a:r>
              <a:rPr lang="sv-SE" sz="2000" dirty="0"/>
              <a:t>Samtycken</a:t>
            </a:r>
          </a:p>
          <a:p>
            <a:pPr marL="342900" indent="-342900">
              <a:spcBef>
                <a:spcPts val="0"/>
              </a:spcBef>
              <a:spcAft>
                <a:spcPts val="0"/>
              </a:spcAft>
              <a:buFont typeface="Arial" panose="020B0604020202020204" pitchFamily="34" charset="0"/>
              <a:buChar char="•"/>
            </a:pPr>
            <a:r>
              <a:rPr lang="sv-SE" sz="2000" dirty="0"/>
              <a:t>Aktörer</a:t>
            </a:r>
          </a:p>
          <a:p>
            <a:pPr marL="342900" indent="-342900">
              <a:spcBef>
                <a:spcPts val="0"/>
              </a:spcBef>
              <a:spcAft>
                <a:spcPts val="0"/>
              </a:spcAft>
              <a:buFont typeface="Arial" panose="020B0604020202020204" pitchFamily="34" charset="0"/>
              <a:buChar char="•"/>
            </a:pPr>
            <a:r>
              <a:rPr lang="sv-SE" sz="2000" dirty="0"/>
              <a:t>Meddelanden</a:t>
            </a:r>
          </a:p>
          <a:p>
            <a:pPr marL="342900" indent="-342900">
              <a:spcBef>
                <a:spcPts val="0"/>
              </a:spcBef>
              <a:spcAft>
                <a:spcPts val="0"/>
              </a:spcAft>
              <a:buFont typeface="Arial" panose="020B0604020202020204" pitchFamily="34" charset="0"/>
              <a:buChar char="•"/>
            </a:pPr>
            <a:r>
              <a:rPr lang="sv-SE" sz="2000" dirty="0"/>
              <a:t>Planer</a:t>
            </a:r>
          </a:p>
          <a:p>
            <a:pPr marL="800100" lvl="1" indent="-342900">
              <a:spcBef>
                <a:spcPts val="0"/>
              </a:spcBef>
              <a:spcAft>
                <a:spcPts val="0"/>
              </a:spcAft>
              <a:buFont typeface="Arial" panose="020B0604020202020204" pitchFamily="34" charset="0"/>
              <a:buChar char="•"/>
            </a:pPr>
            <a:r>
              <a:rPr lang="sv-SE" sz="1800" dirty="0"/>
              <a:t>Utskrivningsplan</a:t>
            </a:r>
          </a:p>
          <a:p>
            <a:pPr marL="800100" lvl="1" indent="-342900">
              <a:spcBef>
                <a:spcPts val="0"/>
              </a:spcBef>
              <a:spcAft>
                <a:spcPts val="0"/>
              </a:spcAft>
              <a:buFont typeface="Arial" panose="020B0604020202020204" pitchFamily="34" charset="0"/>
              <a:buChar char="•"/>
            </a:pPr>
            <a:r>
              <a:rPr lang="sv-SE" sz="1800" dirty="0"/>
              <a:t>Samordnad individuell Plan</a:t>
            </a:r>
          </a:p>
          <a:p>
            <a:pPr marL="800100" lvl="1" indent="-342900">
              <a:spcBef>
                <a:spcPts val="0"/>
              </a:spcBef>
              <a:spcAft>
                <a:spcPts val="0"/>
              </a:spcAft>
              <a:buFont typeface="Arial" panose="020B0604020202020204" pitchFamily="34" charset="0"/>
              <a:buChar char="•"/>
            </a:pPr>
            <a:r>
              <a:rPr lang="sv-SE" sz="1800" dirty="0"/>
              <a:t>Samordnad vårdplan LPT/LRV</a:t>
            </a:r>
          </a:p>
          <a:p>
            <a:pPr marL="342900" indent="-342900">
              <a:spcBef>
                <a:spcPts val="0"/>
              </a:spcBef>
              <a:spcAft>
                <a:spcPts val="0"/>
              </a:spcAft>
              <a:buFont typeface="Arial" panose="020B0604020202020204" pitchFamily="34" charset="0"/>
              <a:buChar char="•"/>
            </a:pPr>
            <a:r>
              <a:rPr lang="sv-SE" sz="2000" dirty="0"/>
              <a:t>Journal</a:t>
            </a:r>
          </a:p>
          <a:p>
            <a:pPr marL="342900" indent="-342900">
              <a:spcBef>
                <a:spcPts val="0"/>
              </a:spcBef>
              <a:spcAft>
                <a:spcPts val="0"/>
              </a:spcAft>
              <a:buFont typeface="Arial" panose="020B0604020202020204" pitchFamily="34" charset="0"/>
              <a:buChar char="•"/>
            </a:pPr>
            <a:r>
              <a:rPr lang="sv-SE" sz="2000" dirty="0"/>
              <a:t>Läkemedelslista</a:t>
            </a:r>
          </a:p>
          <a:p>
            <a:pPr marL="342900" indent="-342900">
              <a:buFont typeface="Arial" panose="020B0604020202020204" pitchFamily="34" charset="0"/>
              <a:buChar char="•"/>
            </a:pPr>
            <a:endParaRPr lang="sv-SE" dirty="0"/>
          </a:p>
          <a:p>
            <a:endParaRPr lang="sv-SE" dirty="0"/>
          </a:p>
        </p:txBody>
      </p:sp>
      <p:sp>
        <p:nvSpPr>
          <p:cNvPr id="5" name="Platshållare för text 4"/>
          <p:cNvSpPr>
            <a:spLocks noGrp="1"/>
          </p:cNvSpPr>
          <p:nvPr>
            <p:ph type="body" sz="quarter" idx="12"/>
          </p:nvPr>
        </p:nvSpPr>
        <p:spPr/>
        <p:txBody>
          <a:bodyPr/>
          <a:lstStyle/>
          <a:p>
            <a:endParaRPr lang="sv-SE"/>
          </a:p>
        </p:txBody>
      </p:sp>
      <p:sp>
        <p:nvSpPr>
          <p:cNvPr id="6" name="Platshållare för text 5"/>
          <p:cNvSpPr>
            <a:spLocks noGrp="1"/>
          </p:cNvSpPr>
          <p:nvPr>
            <p:ph type="body" sz="quarter" idx="13"/>
          </p:nvPr>
        </p:nvSpPr>
        <p:spPr/>
        <p:txBody>
          <a:bodyPr/>
          <a:lstStyle/>
          <a:p>
            <a:endParaRPr lang="sv-SE" dirty="0"/>
          </a:p>
        </p:txBody>
      </p:sp>
      <p:pic>
        <p:nvPicPr>
          <p:cNvPr id="7" name="Bildobjekt 6">
            <a:extLst>
              <a:ext uri="{FF2B5EF4-FFF2-40B4-BE49-F238E27FC236}">
                <a16:creationId xmlns:a16="http://schemas.microsoft.com/office/drawing/2014/main" id="{3EE15946-889C-4872-8361-912C41BA31C7}"/>
              </a:ext>
            </a:extLst>
          </p:cNvPr>
          <p:cNvPicPr>
            <a:picLocks noChangeAspect="1"/>
          </p:cNvPicPr>
          <p:nvPr/>
        </p:nvPicPr>
        <p:blipFill>
          <a:blip r:embed="rId3"/>
          <a:stretch>
            <a:fillRect/>
          </a:stretch>
        </p:blipFill>
        <p:spPr>
          <a:xfrm>
            <a:off x="5897032" y="1667612"/>
            <a:ext cx="6054603" cy="3972297"/>
          </a:xfrm>
          <a:prstGeom prst="rect">
            <a:avLst/>
          </a:prstGeom>
        </p:spPr>
      </p:pic>
    </p:spTree>
    <p:extLst>
      <p:ext uri="{BB962C8B-B14F-4D97-AF65-F5344CB8AC3E}">
        <p14:creationId xmlns:p14="http://schemas.microsoft.com/office/powerpoint/2010/main" val="235663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325D4-B865-2153-ACA5-B9A622A6774F}"/>
              </a:ext>
            </a:extLst>
          </p:cNvPr>
          <p:cNvSpPr>
            <a:spLocks noGrp="1"/>
          </p:cNvSpPr>
          <p:nvPr>
            <p:ph type="title"/>
          </p:nvPr>
        </p:nvSpPr>
        <p:spPr>
          <a:xfrm>
            <a:off x="1353919" y="310001"/>
            <a:ext cx="9217026" cy="1211278"/>
          </a:xfrm>
        </p:spPr>
        <p:txBody>
          <a:bodyPr/>
          <a:lstStyle/>
          <a:p>
            <a:pPr algn="ctr"/>
            <a:r>
              <a:rPr lang="sv-SE" i="0" dirty="0">
                <a:latin typeface="Calibri"/>
                <a:cs typeface="Calibri"/>
              </a:rPr>
              <a:t>Fikapaus! </a:t>
            </a:r>
            <a:endParaRPr lang="sv-SE" i="0" dirty="0"/>
          </a:p>
        </p:txBody>
      </p:sp>
      <p:pic>
        <p:nvPicPr>
          <p:cNvPr id="4" name="Bildobjekt 4" descr="Två kaffekoppar på ett träbord">
            <a:extLst>
              <a:ext uri="{FF2B5EF4-FFF2-40B4-BE49-F238E27FC236}">
                <a16:creationId xmlns:a16="http://schemas.microsoft.com/office/drawing/2014/main" id="{FF351243-9E7A-989F-505B-806ED2F92CAA}"/>
              </a:ext>
            </a:extLst>
          </p:cNvPr>
          <p:cNvPicPr>
            <a:picLocks noChangeAspect="1"/>
          </p:cNvPicPr>
          <p:nvPr/>
        </p:nvPicPr>
        <p:blipFill>
          <a:blip r:embed="rId3"/>
          <a:stretch>
            <a:fillRect/>
          </a:stretch>
        </p:blipFill>
        <p:spPr>
          <a:xfrm>
            <a:off x="3213538" y="1568892"/>
            <a:ext cx="5896302" cy="3956697"/>
          </a:xfrm>
          <a:prstGeom prst="rect">
            <a:avLst/>
          </a:prstGeom>
        </p:spPr>
      </p:pic>
    </p:spTree>
    <p:extLst>
      <p:ext uri="{BB962C8B-B14F-4D97-AF65-F5344CB8AC3E}">
        <p14:creationId xmlns:p14="http://schemas.microsoft.com/office/powerpoint/2010/main" val="272355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317581" y="301479"/>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Ärendeöversikten &amp; Ärendevyn</a:t>
            </a:r>
          </a:p>
        </p:txBody>
      </p:sp>
    </p:spTree>
    <p:extLst>
      <p:ext uri="{BB962C8B-B14F-4D97-AF65-F5344CB8AC3E}">
        <p14:creationId xmlns:p14="http://schemas.microsoft.com/office/powerpoint/2010/main" val="262683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4188-6EED-3A8A-1B79-EA5C74687AEC}"/>
              </a:ext>
            </a:extLst>
          </p:cNvPr>
          <p:cNvSpPr>
            <a:spLocks noGrp="1"/>
          </p:cNvSpPr>
          <p:nvPr>
            <p:ph type="title"/>
          </p:nvPr>
        </p:nvSpPr>
        <p:spPr>
          <a:xfrm>
            <a:off x="700644" y="285667"/>
            <a:ext cx="11101210" cy="1382796"/>
          </a:xfrm>
        </p:spPr>
        <p:txBody>
          <a:bodyPr>
            <a:noAutofit/>
          </a:bodyPr>
          <a:lstStyle/>
          <a:p>
            <a:pPr algn="ctr"/>
            <a:r>
              <a:rPr lang="sv-SE" sz="4000" b="1" i="0" dirty="0">
                <a:solidFill>
                  <a:srgbClr val="626362"/>
                </a:solidFill>
                <a:latin typeface="+mn-lt"/>
              </a:rPr>
              <a:t>Inhämta/säkerställa samtycken</a:t>
            </a:r>
            <a:br>
              <a:rPr lang="sv-SE" sz="4000" i="0" dirty="0">
                <a:solidFill>
                  <a:srgbClr val="626362"/>
                </a:solidFill>
                <a:latin typeface="+mn-lt"/>
              </a:rPr>
            </a:br>
            <a:r>
              <a:rPr lang="sv-SE" sz="4000" i="0" dirty="0">
                <a:solidFill>
                  <a:srgbClr val="626362"/>
                </a:solidFill>
                <a:latin typeface="+mn-lt"/>
              </a:rPr>
              <a:t>I samband med process för utskrivning</a:t>
            </a:r>
          </a:p>
        </p:txBody>
      </p:sp>
      <p:sp>
        <p:nvSpPr>
          <p:cNvPr id="3" name="Content Placeholder 2">
            <a:extLst>
              <a:ext uri="{FF2B5EF4-FFF2-40B4-BE49-F238E27FC236}">
                <a16:creationId xmlns:a16="http://schemas.microsoft.com/office/drawing/2014/main" id="{7BB64BC9-C32F-93DB-4183-1567903A00F1}"/>
              </a:ext>
            </a:extLst>
          </p:cNvPr>
          <p:cNvSpPr>
            <a:spLocks noGrp="1"/>
          </p:cNvSpPr>
          <p:nvPr>
            <p:ph sz="quarter" idx="4294967295"/>
          </p:nvPr>
        </p:nvSpPr>
        <p:spPr>
          <a:xfrm>
            <a:off x="2141538" y="1761768"/>
            <a:ext cx="8219421" cy="3724631"/>
          </a:xfrm>
        </p:spPr>
        <p:txBody>
          <a:bodyPr vert="horz" lIns="91440" tIns="45720" rIns="91440" bIns="45720" rtlCol="0" anchor="t">
            <a:normAutofit/>
          </a:bodyPr>
          <a:lstStyle/>
          <a:p>
            <a:pPr marL="0" indent="0">
              <a:lnSpc>
                <a:spcPct val="100000"/>
              </a:lnSpc>
              <a:buNone/>
            </a:pPr>
            <a:r>
              <a:rPr lang="sv-SE" sz="2000" b="1" dirty="0">
                <a:solidFill>
                  <a:srgbClr val="626362"/>
                </a:solidFill>
              </a:rPr>
              <a:t>Vilka samtycken kan hanteras i Cosmic Link?</a:t>
            </a:r>
          </a:p>
          <a:p>
            <a:pPr marL="457200" indent="-457200">
              <a:lnSpc>
                <a:spcPct val="100000"/>
              </a:lnSpc>
              <a:buFont typeface="+mj-lt"/>
              <a:buAutoNum type="arabicPeriod"/>
            </a:pPr>
            <a:r>
              <a:rPr lang="sv-SE" sz="2000" dirty="0">
                <a:solidFill>
                  <a:srgbClr val="626362"/>
                </a:solidFill>
              </a:rPr>
              <a:t>Samtycke till informationsdelning </a:t>
            </a:r>
          </a:p>
          <a:p>
            <a:pPr marL="457200" indent="-457200">
              <a:lnSpc>
                <a:spcPct val="100000"/>
              </a:lnSpc>
              <a:buFont typeface="+mj-lt"/>
              <a:buAutoNum type="arabicPeriod"/>
            </a:pPr>
            <a:r>
              <a:rPr lang="sv-SE" sz="2000" dirty="0">
                <a:solidFill>
                  <a:srgbClr val="626362"/>
                </a:solidFill>
              </a:rPr>
              <a:t>Samtycke till samordnad individuell plan (SIP)</a:t>
            </a:r>
            <a:endParaRPr lang="sv-SE" sz="2000" dirty="0">
              <a:solidFill>
                <a:srgbClr val="626362"/>
              </a:solidFill>
              <a:cs typeface="Calibri"/>
            </a:endParaRPr>
          </a:p>
          <a:p>
            <a:pPr marL="457200" indent="-457200">
              <a:lnSpc>
                <a:spcPct val="100000"/>
              </a:lnSpc>
              <a:buFont typeface="+mj-lt"/>
              <a:buAutoNum type="arabicPeriod"/>
            </a:pPr>
            <a:endParaRPr lang="sv-SE" sz="2000" dirty="0">
              <a:solidFill>
                <a:srgbClr val="626362"/>
              </a:solidFill>
            </a:endParaRPr>
          </a:p>
          <a:p>
            <a:pPr marL="0" indent="0">
              <a:lnSpc>
                <a:spcPct val="100000"/>
              </a:lnSpc>
              <a:buNone/>
            </a:pPr>
            <a:r>
              <a:rPr lang="sv-SE" sz="2000" b="1" dirty="0">
                <a:solidFill>
                  <a:srgbClr val="626362"/>
                </a:solidFill>
              </a:rPr>
              <a:t>Vilka svarsalternativ till samtycken finns tillgängliga i Cosmic Link?</a:t>
            </a:r>
            <a:endParaRPr lang="sv-SE" sz="2000" b="1" dirty="0">
              <a:solidFill>
                <a:srgbClr val="626362"/>
              </a:solidFill>
              <a:cs typeface="Calibri"/>
            </a:endParaRPr>
          </a:p>
          <a:p>
            <a:pPr>
              <a:lnSpc>
                <a:spcPct val="100000"/>
              </a:lnSpc>
            </a:pPr>
            <a:r>
              <a:rPr lang="sv-SE" sz="2000" dirty="0">
                <a:solidFill>
                  <a:srgbClr val="626362"/>
                </a:solidFill>
              </a:rPr>
              <a:t>Ja patient samtycker, Ja vårdshavare och barnet samtycker</a:t>
            </a:r>
            <a:endParaRPr lang="sv-SE" sz="2000" dirty="0">
              <a:solidFill>
                <a:srgbClr val="626362"/>
              </a:solidFill>
              <a:cs typeface="Calibri"/>
            </a:endParaRPr>
          </a:p>
          <a:p>
            <a:pPr>
              <a:lnSpc>
                <a:spcPct val="100000"/>
              </a:lnSpc>
            </a:pPr>
            <a:r>
              <a:rPr lang="sv-SE" sz="2000" dirty="0">
                <a:solidFill>
                  <a:srgbClr val="626362"/>
                </a:solidFill>
              </a:rPr>
              <a:t>Nej patient samtycker inte, Nej en vårdnadshavare samtycker inte</a:t>
            </a:r>
            <a:endParaRPr lang="sv-SE" sz="2000" dirty="0">
              <a:solidFill>
                <a:srgbClr val="626362"/>
              </a:solidFill>
              <a:cs typeface="Calibri"/>
            </a:endParaRPr>
          </a:p>
          <a:p>
            <a:pPr>
              <a:lnSpc>
                <a:spcPct val="100000"/>
              </a:lnSpc>
            </a:pPr>
            <a:r>
              <a:rPr lang="sv-SE" sz="2000" dirty="0" err="1">
                <a:solidFill>
                  <a:srgbClr val="626362"/>
                </a:solidFill>
              </a:rPr>
              <a:t>Menprövning</a:t>
            </a:r>
            <a:endParaRPr lang="sv-SE" sz="2000" dirty="0">
              <a:solidFill>
                <a:srgbClr val="626362"/>
              </a:solidFill>
            </a:endParaRPr>
          </a:p>
          <a:p>
            <a:pPr>
              <a:lnSpc>
                <a:spcPct val="100000"/>
              </a:lnSpc>
            </a:pPr>
            <a:r>
              <a:rPr lang="sv-SE" sz="2000" dirty="0">
                <a:solidFill>
                  <a:srgbClr val="626362"/>
                </a:solidFill>
              </a:rPr>
              <a:t>Sekretessbrytande regel (Endast tvångsvården)</a:t>
            </a:r>
            <a:endParaRPr lang="sv-SE" sz="2000" dirty="0">
              <a:solidFill>
                <a:srgbClr val="626362"/>
              </a:solidFill>
              <a:cs typeface="Calibri"/>
            </a:endParaRPr>
          </a:p>
          <a:p>
            <a:pPr>
              <a:lnSpc>
                <a:spcPct val="100000"/>
              </a:lnSpc>
            </a:pPr>
            <a:endParaRPr lang="sv-SE" dirty="0">
              <a:solidFill>
                <a:srgbClr val="626362"/>
              </a:solidFill>
            </a:endParaRPr>
          </a:p>
        </p:txBody>
      </p:sp>
    </p:spTree>
    <p:extLst>
      <p:ext uri="{BB962C8B-B14F-4D97-AF65-F5344CB8AC3E}">
        <p14:creationId xmlns:p14="http://schemas.microsoft.com/office/powerpoint/2010/main" val="198246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54193" y="-635"/>
            <a:ext cx="11854927" cy="1325563"/>
          </a:xfrm>
        </p:spPr>
        <p:txBody>
          <a:bodyPr/>
          <a:lstStyle/>
          <a:p>
            <a:r>
              <a:rPr lang="sv-SE" altLang="sv-SE" sz="3800" i="0" dirty="0"/>
              <a:t>Samverkan vid utskrivning från sluten hälso- och sjukvård</a:t>
            </a:r>
            <a:endParaRPr lang="sv-SE" sz="3800" i="0" dirty="0"/>
          </a:p>
        </p:txBody>
      </p:sp>
      <p:pic>
        <p:nvPicPr>
          <p:cNvPr id="6" name="Bildobjekt 5"/>
          <p:cNvPicPr/>
          <p:nvPr/>
        </p:nvPicPr>
        <p:blipFill rotWithShape="1">
          <a:blip r:embed="rId3"/>
          <a:srcRect t="12303"/>
          <a:stretch/>
        </p:blipFill>
        <p:spPr>
          <a:xfrm>
            <a:off x="1387430" y="1703667"/>
            <a:ext cx="9092241" cy="3959525"/>
          </a:xfrm>
          <a:prstGeom prst="rect">
            <a:avLst/>
          </a:prstGeom>
        </p:spPr>
      </p:pic>
    </p:spTree>
    <p:extLst>
      <p:ext uri="{BB962C8B-B14F-4D97-AF65-F5344CB8AC3E}">
        <p14:creationId xmlns:p14="http://schemas.microsoft.com/office/powerpoint/2010/main" val="369835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Utskrivningsprocessen</a:t>
            </a:r>
          </a:p>
        </p:txBody>
      </p:sp>
    </p:spTree>
    <p:extLst>
      <p:ext uri="{BB962C8B-B14F-4D97-AF65-F5344CB8AC3E}">
        <p14:creationId xmlns:p14="http://schemas.microsoft.com/office/powerpoint/2010/main" val="287456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FA081-41BE-9B0C-8F27-B7D38172C939}"/>
              </a:ext>
            </a:extLst>
          </p:cNvPr>
          <p:cNvSpPr>
            <a:spLocks noGrp="1"/>
          </p:cNvSpPr>
          <p:nvPr>
            <p:ph type="title"/>
          </p:nvPr>
        </p:nvSpPr>
        <p:spPr>
          <a:xfrm>
            <a:off x="1487487" y="6931"/>
            <a:ext cx="9217026" cy="1211278"/>
          </a:xfrm>
        </p:spPr>
        <p:txBody>
          <a:bodyPr/>
          <a:lstStyle/>
          <a:p>
            <a:pPr algn="ctr"/>
            <a:r>
              <a:rPr lang="sv-SE" i="0" dirty="0"/>
              <a:t>Övningsuppgift 1</a:t>
            </a:r>
          </a:p>
        </p:txBody>
      </p:sp>
      <p:sp>
        <p:nvSpPr>
          <p:cNvPr id="6" name="textruta 5">
            <a:extLst>
              <a:ext uri="{FF2B5EF4-FFF2-40B4-BE49-F238E27FC236}">
                <a16:creationId xmlns:a16="http://schemas.microsoft.com/office/drawing/2014/main" id="{02D276EA-271E-0BD6-C202-643E658D3525}"/>
              </a:ext>
            </a:extLst>
          </p:cNvPr>
          <p:cNvSpPr txBox="1"/>
          <p:nvPr/>
        </p:nvSpPr>
        <p:spPr>
          <a:xfrm>
            <a:off x="927566" y="2092663"/>
            <a:ext cx="6656669" cy="1323439"/>
          </a:xfrm>
          <a:prstGeom prst="rect">
            <a:avLst/>
          </a:prstGeom>
          <a:noFill/>
        </p:spPr>
        <p:txBody>
          <a:bodyPr wrap="square" rtlCol="0" anchor="t">
            <a:spAutoFit/>
          </a:bodyPr>
          <a:lstStyle/>
          <a:p>
            <a:r>
              <a:rPr lang="sv-SE" sz="2000" dirty="0"/>
              <a:t>1.1 Logga in i Cosmic</a:t>
            </a:r>
          </a:p>
          <a:p>
            <a:r>
              <a:rPr lang="sv-SE" sz="2000" dirty="0"/>
              <a:t>1.2 Lägg till genväg</a:t>
            </a:r>
          </a:p>
          <a:p>
            <a:r>
              <a:rPr lang="sv-SE" sz="2000" dirty="0"/>
              <a:t>1.3 Navigera i Ärendeöversikten</a:t>
            </a:r>
          </a:p>
          <a:p>
            <a:r>
              <a:rPr lang="sv-SE" sz="2000" dirty="0"/>
              <a:t>1.4 Besvara inskrivningsmeddelande</a:t>
            </a:r>
          </a:p>
        </p:txBody>
      </p:sp>
      <p:sp>
        <p:nvSpPr>
          <p:cNvPr id="7" name="textruta 6">
            <a:extLst>
              <a:ext uri="{FF2B5EF4-FFF2-40B4-BE49-F238E27FC236}">
                <a16:creationId xmlns:a16="http://schemas.microsoft.com/office/drawing/2014/main" id="{92840CE0-A303-7A23-770C-F0AED7C22059}"/>
              </a:ext>
            </a:extLst>
          </p:cNvPr>
          <p:cNvSpPr txBox="1"/>
          <p:nvPr/>
        </p:nvSpPr>
        <p:spPr>
          <a:xfrm>
            <a:off x="7322978" y="2092663"/>
            <a:ext cx="4539727" cy="1323439"/>
          </a:xfrm>
          <a:prstGeom prst="rect">
            <a:avLst/>
          </a:prstGeom>
          <a:noFill/>
        </p:spPr>
        <p:txBody>
          <a:bodyPr wrap="square" lIns="91440" tIns="45720" rIns="91440" bIns="45720" rtlCol="0" anchor="t">
            <a:spAutoFit/>
          </a:bodyPr>
          <a:lstStyle/>
          <a:p>
            <a:r>
              <a:rPr lang="sv-SE" sz="2000" dirty="0"/>
              <a:t>Arbetsenhet: Biståndsenhet 1</a:t>
            </a:r>
          </a:p>
          <a:p>
            <a:r>
              <a:rPr lang="sv-SE" sz="2000" dirty="0"/>
              <a:t>Användarroll: Kommunal sjuksköterska</a:t>
            </a:r>
            <a:endParaRPr lang="sv-SE" sz="2000" dirty="0">
              <a:cs typeface="Calibri"/>
            </a:endParaRPr>
          </a:p>
          <a:p>
            <a:r>
              <a:rPr lang="sv-SE" sz="2000" dirty="0"/>
              <a:t>Patient: Patient på Ärendeöversikten</a:t>
            </a:r>
          </a:p>
          <a:p>
            <a:pPr algn="l"/>
            <a:endParaRPr lang="sv-SE" sz="2000" dirty="0" err="1"/>
          </a:p>
        </p:txBody>
      </p:sp>
    </p:spTree>
    <p:extLst>
      <p:ext uri="{BB962C8B-B14F-4D97-AF65-F5344CB8AC3E}">
        <p14:creationId xmlns:p14="http://schemas.microsoft.com/office/powerpoint/2010/main" val="100262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200" y="0"/>
            <a:ext cx="10515600" cy="1325563"/>
          </a:xfrm>
        </p:spPr>
        <p:txBody>
          <a:bodyPr/>
          <a:lstStyle/>
          <a:p>
            <a:r>
              <a:rPr lang="sv-SE" sz="3800" i="0" dirty="0"/>
              <a:t>Samordning i öppenvård</a:t>
            </a:r>
          </a:p>
        </p:txBody>
      </p:sp>
      <p:pic>
        <p:nvPicPr>
          <p:cNvPr id="5" name="Bildobjekt 4"/>
          <p:cNvPicPr/>
          <p:nvPr/>
        </p:nvPicPr>
        <p:blipFill rotWithShape="1">
          <a:blip r:embed="rId3">
            <a:extLst>
              <a:ext uri="{28A0092B-C50C-407E-A947-70E740481C1C}">
                <a14:useLocalDpi xmlns:a14="http://schemas.microsoft.com/office/drawing/2010/main" val="0"/>
              </a:ext>
            </a:extLst>
          </a:blip>
          <a:srcRect t="13150"/>
          <a:stretch/>
        </p:blipFill>
        <p:spPr>
          <a:xfrm>
            <a:off x="2432649" y="2011784"/>
            <a:ext cx="6599207" cy="3196608"/>
          </a:xfrm>
          <a:prstGeom prst="rect">
            <a:avLst/>
          </a:prstGeom>
        </p:spPr>
      </p:pic>
    </p:spTree>
    <p:extLst>
      <p:ext uri="{BB962C8B-B14F-4D97-AF65-F5344CB8AC3E}">
        <p14:creationId xmlns:p14="http://schemas.microsoft.com/office/powerpoint/2010/main" val="333751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47127FE-BAE0-8570-5533-079CA3E0563F}"/>
              </a:ext>
            </a:extLst>
          </p:cNvPr>
          <p:cNvSpPr txBox="1">
            <a:spLocks/>
          </p:cNvSpPr>
          <p:nvPr/>
        </p:nvSpPr>
        <p:spPr>
          <a:xfrm>
            <a:off x="504031" y="137042"/>
            <a:ext cx="11412537" cy="121127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i="1" kern="1200">
                <a:solidFill>
                  <a:schemeClr val="tx1"/>
                </a:solidFill>
                <a:latin typeface="Calibri" panose="020F0502020204030204" pitchFamily="34" charset="0"/>
                <a:ea typeface="+mj-ea"/>
                <a:cs typeface="Calibri" panose="020F0502020204030204" pitchFamily="34" charset="0"/>
              </a:defRPr>
            </a:lvl1pPr>
          </a:lstStyle>
          <a:p>
            <a:pPr algn="ctr" fontAlgn="base"/>
            <a:r>
              <a:rPr lang="sv-SE" i="0" dirty="0"/>
              <a:t>Agenda</a:t>
            </a:r>
          </a:p>
        </p:txBody>
      </p:sp>
      <p:sp>
        <p:nvSpPr>
          <p:cNvPr id="6" name="Text Placeholder 3">
            <a:extLst>
              <a:ext uri="{FF2B5EF4-FFF2-40B4-BE49-F238E27FC236}">
                <a16:creationId xmlns:a16="http://schemas.microsoft.com/office/drawing/2014/main" id="{6D87F233-8F1C-0254-EF81-48EF223C1F36}"/>
              </a:ext>
            </a:extLst>
          </p:cNvPr>
          <p:cNvSpPr txBox="1">
            <a:spLocks/>
          </p:cNvSpPr>
          <p:nvPr/>
        </p:nvSpPr>
        <p:spPr>
          <a:xfrm>
            <a:off x="1907288" y="1634932"/>
            <a:ext cx="6303709" cy="363537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Allmän</a:t>
            </a:r>
            <a:r>
              <a:rPr lang="en-US" dirty="0">
                <a:cs typeface="Calibri"/>
              </a:rPr>
              <a:t> information</a:t>
            </a:r>
            <a:endParaRPr lang="sv-SE" dirty="0"/>
          </a:p>
          <a:p>
            <a:r>
              <a:rPr lang="en-US" dirty="0" err="1">
                <a:cs typeface="Calibri"/>
              </a:rPr>
              <a:t>Funktionalitet</a:t>
            </a:r>
            <a:r>
              <a:rPr lang="en-US" dirty="0">
                <a:cs typeface="Calibri"/>
              </a:rPr>
              <a:t> </a:t>
            </a:r>
            <a:r>
              <a:rPr lang="en-US" dirty="0" err="1">
                <a:cs typeface="Calibri"/>
              </a:rPr>
              <a:t>i</a:t>
            </a:r>
            <a:r>
              <a:rPr lang="en-US" dirty="0">
                <a:cs typeface="Calibri"/>
              </a:rPr>
              <a:t> </a:t>
            </a:r>
            <a:r>
              <a:rPr lang="en-US" dirty="0" err="1">
                <a:cs typeface="Calibri"/>
              </a:rPr>
              <a:t>stort</a:t>
            </a:r>
          </a:p>
          <a:p>
            <a:pPr lvl="1"/>
            <a:r>
              <a:rPr lang="en-US" dirty="0" err="1">
                <a:cs typeface="Calibri"/>
              </a:rPr>
              <a:t>Utskrivningsprocessen</a:t>
            </a:r>
          </a:p>
          <a:p>
            <a:pPr lvl="1"/>
            <a:r>
              <a:rPr lang="en-US" dirty="0" err="1">
                <a:cs typeface="Calibri"/>
              </a:rPr>
              <a:t>Öppenvårdsprocessen</a:t>
            </a:r>
            <a:endParaRPr lang="en-US" dirty="0">
              <a:cs typeface="Calibri"/>
            </a:endParaRPr>
          </a:p>
          <a:p>
            <a:pPr lvl="1"/>
            <a:r>
              <a:rPr lang="en-US" dirty="0">
                <a:cs typeface="Calibri"/>
              </a:rPr>
              <a:t>SIP-</a:t>
            </a:r>
            <a:r>
              <a:rPr lang="en-US" dirty="0" err="1">
                <a:cs typeface="Calibri"/>
              </a:rPr>
              <a:t>processen</a:t>
            </a:r>
            <a:endParaRPr lang="en-US" dirty="0">
              <a:cs typeface="Calibri"/>
            </a:endParaRPr>
          </a:p>
          <a:p>
            <a:pPr lvl="1"/>
            <a:r>
              <a:rPr lang="en-US" dirty="0" err="1">
                <a:cs typeface="Calibri"/>
              </a:rPr>
              <a:t>Tvångsvårdsprocessen</a:t>
            </a:r>
            <a:endParaRPr lang="en-US" dirty="0">
              <a:cs typeface="Calibri"/>
            </a:endParaRPr>
          </a:p>
          <a:p>
            <a:r>
              <a:rPr lang="en-US" dirty="0" err="1">
                <a:cs typeface="Calibri"/>
              </a:rPr>
              <a:t>Vårdbegäran</a:t>
            </a:r>
            <a:r>
              <a:rPr lang="en-US" dirty="0">
                <a:cs typeface="Calibri"/>
              </a:rPr>
              <a:t> till </a:t>
            </a:r>
            <a:r>
              <a:rPr lang="en-US" dirty="0" err="1">
                <a:cs typeface="Calibri"/>
              </a:rPr>
              <a:t>akutmottagningen</a:t>
            </a:r>
            <a:endParaRPr lang="en-US" dirty="0">
              <a:cs typeface="Calibri"/>
            </a:endParaRPr>
          </a:p>
          <a:p>
            <a:r>
              <a:rPr lang="en-US" dirty="0" err="1">
                <a:cs typeface="Calibri"/>
              </a:rPr>
              <a:t>Egenvårdsbedömning</a:t>
            </a:r>
            <a:r>
              <a:rPr lang="en-US" dirty="0">
                <a:cs typeface="Calibri"/>
              </a:rPr>
              <a:t> </a:t>
            </a:r>
            <a:r>
              <a:rPr lang="en-US" dirty="0" err="1">
                <a:cs typeface="Calibri"/>
              </a:rPr>
              <a:t>och</a:t>
            </a:r>
            <a:r>
              <a:rPr lang="en-US" dirty="0">
                <a:cs typeface="Calibri"/>
              </a:rPr>
              <a:t> </a:t>
            </a:r>
            <a:r>
              <a:rPr lang="en-US" dirty="0" err="1">
                <a:cs typeface="Calibri"/>
              </a:rPr>
              <a:t>planering</a:t>
            </a:r>
          </a:p>
          <a:p>
            <a:r>
              <a:rPr lang="en-US" dirty="0" err="1">
                <a:cs typeface="Calibri"/>
              </a:rPr>
              <a:t>Uppdrag</a:t>
            </a:r>
            <a:r>
              <a:rPr lang="en-US" dirty="0">
                <a:cs typeface="Calibri"/>
              </a:rPr>
              <a:t> </a:t>
            </a:r>
            <a:r>
              <a:rPr lang="en-US" dirty="0" err="1">
                <a:cs typeface="Calibri"/>
              </a:rPr>
              <a:t>hemsjukvård</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13477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Skapa samordningsärende</a:t>
            </a:r>
          </a:p>
        </p:txBody>
      </p:sp>
    </p:spTree>
    <p:extLst>
      <p:ext uri="{BB962C8B-B14F-4D97-AF65-F5344CB8AC3E}">
        <p14:creationId xmlns:p14="http://schemas.microsoft.com/office/powerpoint/2010/main" val="400044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FA081-41BE-9B0C-8F27-B7D38172C939}"/>
              </a:ext>
            </a:extLst>
          </p:cNvPr>
          <p:cNvSpPr>
            <a:spLocks noGrp="1"/>
          </p:cNvSpPr>
          <p:nvPr>
            <p:ph type="title"/>
          </p:nvPr>
        </p:nvSpPr>
        <p:spPr>
          <a:xfrm>
            <a:off x="1487487" y="6931"/>
            <a:ext cx="9217026" cy="1211278"/>
          </a:xfrm>
        </p:spPr>
        <p:txBody>
          <a:bodyPr/>
          <a:lstStyle/>
          <a:p>
            <a:pPr algn="ctr"/>
            <a:r>
              <a:rPr lang="sv-SE" i="0" dirty="0"/>
              <a:t>Övningsuppgift 2</a:t>
            </a:r>
          </a:p>
        </p:txBody>
      </p:sp>
      <p:sp>
        <p:nvSpPr>
          <p:cNvPr id="7" name="textruta 6">
            <a:extLst>
              <a:ext uri="{FF2B5EF4-FFF2-40B4-BE49-F238E27FC236}">
                <a16:creationId xmlns:a16="http://schemas.microsoft.com/office/drawing/2014/main" id="{92840CE0-A303-7A23-770C-F0AED7C22059}"/>
              </a:ext>
            </a:extLst>
          </p:cNvPr>
          <p:cNvSpPr txBox="1"/>
          <p:nvPr/>
        </p:nvSpPr>
        <p:spPr>
          <a:xfrm>
            <a:off x="7509588" y="2111829"/>
            <a:ext cx="4539727" cy="1323439"/>
          </a:xfrm>
          <a:prstGeom prst="rect">
            <a:avLst/>
          </a:prstGeom>
          <a:noFill/>
        </p:spPr>
        <p:txBody>
          <a:bodyPr wrap="square" lIns="91440" tIns="45720" rIns="91440" bIns="45720" rtlCol="0" anchor="t">
            <a:spAutoFit/>
          </a:bodyPr>
          <a:lstStyle/>
          <a:p>
            <a:r>
              <a:rPr lang="sv-SE" sz="2000" dirty="0"/>
              <a:t>Arbetsenhet: Biståndsenhet 1</a:t>
            </a:r>
          </a:p>
          <a:p>
            <a:r>
              <a:rPr lang="sv-SE" sz="2000" dirty="0"/>
              <a:t>Användarroll: Kommunal sjuksköterska</a:t>
            </a:r>
            <a:endParaRPr lang="sv-SE" sz="2000" dirty="0">
              <a:cs typeface="Calibri"/>
            </a:endParaRPr>
          </a:p>
          <a:p>
            <a:r>
              <a:rPr lang="sv-SE" sz="2000" dirty="0"/>
              <a:t>Patient: Tilldelad patient</a:t>
            </a:r>
          </a:p>
          <a:p>
            <a:pPr algn="l"/>
            <a:endParaRPr lang="sv-SE" sz="2000" dirty="0" err="1"/>
          </a:p>
        </p:txBody>
      </p:sp>
      <p:sp>
        <p:nvSpPr>
          <p:cNvPr id="3" name="textruta 2">
            <a:extLst>
              <a:ext uri="{FF2B5EF4-FFF2-40B4-BE49-F238E27FC236}">
                <a16:creationId xmlns:a16="http://schemas.microsoft.com/office/drawing/2014/main" id="{4B457D25-C371-9CCD-400E-088367567204}"/>
              </a:ext>
            </a:extLst>
          </p:cNvPr>
          <p:cNvSpPr txBox="1"/>
          <p:nvPr/>
        </p:nvSpPr>
        <p:spPr>
          <a:xfrm>
            <a:off x="774441" y="2111829"/>
            <a:ext cx="6167536" cy="2554545"/>
          </a:xfrm>
          <a:prstGeom prst="rect">
            <a:avLst/>
          </a:prstGeom>
          <a:noFill/>
        </p:spPr>
        <p:txBody>
          <a:bodyPr wrap="square" rtlCol="0" anchor="t">
            <a:spAutoFit/>
          </a:bodyPr>
          <a:lstStyle/>
          <a:p>
            <a:r>
              <a:rPr lang="sv-SE" sz="2000" dirty="0"/>
              <a:t>2.1 Gör en enhetskoppling</a:t>
            </a:r>
          </a:p>
          <a:p>
            <a:r>
              <a:rPr lang="sv-SE" sz="2000" dirty="0"/>
              <a:t>2.2 Skapa samordningsärende </a:t>
            </a:r>
          </a:p>
          <a:p>
            <a:r>
              <a:rPr lang="sv-SE" sz="2000" dirty="0"/>
              <a:t>2.3 Lägg till aktör i ärende</a:t>
            </a:r>
          </a:p>
          <a:p>
            <a:r>
              <a:rPr lang="sv-SE" sz="2000"/>
              <a:t>2.4 </a:t>
            </a:r>
            <a:r>
              <a:rPr lang="sv-SE" sz="2000" dirty="0"/>
              <a:t>Skicka generellt meddelande Samordning öppenvård</a:t>
            </a:r>
          </a:p>
          <a:p>
            <a:r>
              <a:rPr lang="sv-SE" sz="2000" dirty="0"/>
              <a:t>2.5 Skicka generellt meddelande Social situation</a:t>
            </a:r>
          </a:p>
          <a:p>
            <a:r>
              <a:rPr lang="sv-SE" sz="2000" dirty="0"/>
              <a:t>2.6 Skicka meddelande Kommunklar</a:t>
            </a:r>
          </a:p>
          <a:p>
            <a:r>
              <a:rPr lang="sv-SE" sz="2000" dirty="0"/>
              <a:t>2.7 Dokumentera utskrivningsplan, starta en ny plan</a:t>
            </a:r>
          </a:p>
          <a:p>
            <a:endParaRPr lang="sv-SE" sz="2000" dirty="0"/>
          </a:p>
        </p:txBody>
      </p:sp>
    </p:spTree>
    <p:extLst>
      <p:ext uri="{BB962C8B-B14F-4D97-AF65-F5344CB8AC3E}">
        <p14:creationId xmlns:p14="http://schemas.microsoft.com/office/powerpoint/2010/main" val="323319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öparens arm och ben i svarta sportskor, svart fras och röd långärmad kavaj med en liten stenvägg som sträcks ut.">
            <a:extLst>
              <a:ext uri="{FF2B5EF4-FFF2-40B4-BE49-F238E27FC236}">
                <a16:creationId xmlns:a16="http://schemas.microsoft.com/office/drawing/2014/main" id="{9557AFAE-73C4-CDC0-56F7-0C3FF6E33C71}"/>
              </a:ext>
            </a:extLst>
          </p:cNvPr>
          <p:cNvPicPr>
            <a:picLocks noChangeAspect="1"/>
          </p:cNvPicPr>
          <p:nvPr/>
        </p:nvPicPr>
        <p:blipFill rotWithShape="1">
          <a:blip r:embed="rId3"/>
          <a:srcRect t="17633" r="-1" b="16512"/>
          <a:stretch/>
        </p:blipFill>
        <p:spPr>
          <a:xfrm>
            <a:off x="407988" y="391886"/>
            <a:ext cx="11412537" cy="5016727"/>
          </a:xfrm>
          <a:prstGeom prst="rect">
            <a:avLst/>
          </a:prstGeom>
          <a:noFill/>
        </p:spPr>
      </p:pic>
      <p:sp>
        <p:nvSpPr>
          <p:cNvPr id="10" name="Title 2">
            <a:extLst>
              <a:ext uri="{FF2B5EF4-FFF2-40B4-BE49-F238E27FC236}">
                <a16:creationId xmlns:a16="http://schemas.microsoft.com/office/drawing/2014/main" id="{33408FD9-5041-F127-F2BF-5EFD998905D3}"/>
              </a:ext>
            </a:extLst>
          </p:cNvPr>
          <p:cNvSpPr>
            <a:spLocks noGrp="1"/>
          </p:cNvSpPr>
          <p:nvPr>
            <p:ph type="title"/>
          </p:nvPr>
        </p:nvSpPr>
        <p:spPr>
          <a:xfrm>
            <a:off x="700644" y="641267"/>
            <a:ext cx="11101210" cy="1382796"/>
          </a:xfrm>
        </p:spPr>
        <p:txBody>
          <a:bodyPr anchor="t">
            <a:normAutofit/>
          </a:bodyPr>
          <a:lstStyle/>
          <a:p>
            <a:r>
              <a:rPr lang="en-US" i="0" dirty="0" err="1"/>
              <a:t>Bensträckare</a:t>
            </a:r>
            <a:r>
              <a:rPr lang="en-US" i="0" dirty="0"/>
              <a:t>! </a:t>
            </a:r>
          </a:p>
        </p:txBody>
      </p:sp>
    </p:spTree>
    <p:extLst>
      <p:ext uri="{BB962C8B-B14F-4D97-AF65-F5344CB8AC3E}">
        <p14:creationId xmlns:p14="http://schemas.microsoft.com/office/powerpoint/2010/main" val="428127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200" y="0"/>
            <a:ext cx="10515600" cy="1325563"/>
          </a:xfrm>
        </p:spPr>
        <p:txBody>
          <a:bodyPr/>
          <a:lstStyle/>
          <a:p>
            <a:pPr algn="ctr"/>
            <a:r>
              <a:rPr lang="sv-SE" sz="3800" i="0" dirty="0"/>
              <a:t>Samordnad individuell plan (SIP)</a:t>
            </a:r>
          </a:p>
        </p:txBody>
      </p:sp>
      <p:pic>
        <p:nvPicPr>
          <p:cNvPr id="5" name="Platshållare för bild 4"/>
          <p:cNvPicPr>
            <a:picLocks noGrp="1"/>
          </p:cNvPicPr>
          <p:nvPr>
            <p:ph type="pic" sz="quarter" idx="13"/>
          </p:nvPr>
        </p:nvPicPr>
        <p:blipFill rotWithShape="1">
          <a:blip r:embed="rId3"/>
          <a:srcRect l="133" t="15146" r="-295"/>
          <a:stretch/>
        </p:blipFill>
        <p:spPr>
          <a:xfrm>
            <a:off x="1882588" y="1947133"/>
            <a:ext cx="7562625" cy="3064009"/>
          </a:xfrm>
          <a:prstGeom prst="rect">
            <a:avLst/>
          </a:prstGeom>
        </p:spPr>
      </p:pic>
    </p:spTree>
    <p:extLst>
      <p:ext uri="{BB962C8B-B14F-4D97-AF65-F5344CB8AC3E}">
        <p14:creationId xmlns:p14="http://schemas.microsoft.com/office/powerpoint/2010/main" val="120273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SIP-processen</a:t>
            </a:r>
          </a:p>
        </p:txBody>
      </p:sp>
    </p:spTree>
    <p:extLst>
      <p:ext uri="{BB962C8B-B14F-4D97-AF65-F5344CB8AC3E}">
        <p14:creationId xmlns:p14="http://schemas.microsoft.com/office/powerpoint/2010/main" val="36962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FA081-41BE-9B0C-8F27-B7D38172C939}"/>
              </a:ext>
            </a:extLst>
          </p:cNvPr>
          <p:cNvSpPr>
            <a:spLocks noGrp="1"/>
          </p:cNvSpPr>
          <p:nvPr>
            <p:ph type="title"/>
          </p:nvPr>
        </p:nvSpPr>
        <p:spPr>
          <a:xfrm>
            <a:off x="1487487" y="6931"/>
            <a:ext cx="9217026" cy="1211278"/>
          </a:xfrm>
        </p:spPr>
        <p:txBody>
          <a:bodyPr/>
          <a:lstStyle/>
          <a:p>
            <a:pPr algn="ctr"/>
            <a:r>
              <a:rPr lang="sv-SE" i="0" dirty="0"/>
              <a:t>Övningsuppgift 3</a:t>
            </a:r>
          </a:p>
        </p:txBody>
      </p:sp>
      <p:sp>
        <p:nvSpPr>
          <p:cNvPr id="6" name="textruta 5">
            <a:extLst>
              <a:ext uri="{FF2B5EF4-FFF2-40B4-BE49-F238E27FC236}">
                <a16:creationId xmlns:a16="http://schemas.microsoft.com/office/drawing/2014/main" id="{02D276EA-271E-0BD6-C202-643E658D3525}"/>
              </a:ext>
            </a:extLst>
          </p:cNvPr>
          <p:cNvSpPr txBox="1"/>
          <p:nvPr/>
        </p:nvSpPr>
        <p:spPr>
          <a:xfrm>
            <a:off x="829420" y="1978042"/>
            <a:ext cx="6057358" cy="2246769"/>
          </a:xfrm>
          <a:prstGeom prst="rect">
            <a:avLst/>
          </a:prstGeom>
          <a:noFill/>
        </p:spPr>
        <p:txBody>
          <a:bodyPr wrap="square" rtlCol="0">
            <a:spAutoFit/>
          </a:bodyPr>
          <a:lstStyle/>
          <a:p>
            <a:r>
              <a:rPr lang="sv-SE" sz="2000" dirty="0"/>
              <a:t>3.1 Skicka kallelse till SIP</a:t>
            </a:r>
          </a:p>
          <a:p>
            <a:r>
              <a:rPr lang="sv-SE" sz="2000" dirty="0"/>
              <a:t>3.2 Besvara kallelse till SIP</a:t>
            </a:r>
          </a:p>
          <a:p>
            <a:r>
              <a:rPr lang="sv-SE" sz="2000" dirty="0"/>
              <a:t>3.3 Dokumentera i SIP</a:t>
            </a:r>
          </a:p>
          <a:p>
            <a:r>
              <a:rPr lang="sv-SE" sz="2000" dirty="0"/>
              <a:t>3.4 Skicka kallelse till uppföljning</a:t>
            </a:r>
          </a:p>
          <a:p>
            <a:r>
              <a:rPr lang="sv-SE" sz="2000" dirty="0"/>
              <a:t>3.5 Dokumentera uppföljning </a:t>
            </a:r>
          </a:p>
          <a:p>
            <a:endParaRPr lang="sv-SE" sz="2000" dirty="0"/>
          </a:p>
          <a:p>
            <a:r>
              <a:rPr lang="sv-SE" sz="2000" dirty="0"/>
              <a:t> </a:t>
            </a:r>
          </a:p>
        </p:txBody>
      </p:sp>
      <p:sp>
        <p:nvSpPr>
          <p:cNvPr id="7" name="textruta 6">
            <a:extLst>
              <a:ext uri="{FF2B5EF4-FFF2-40B4-BE49-F238E27FC236}">
                <a16:creationId xmlns:a16="http://schemas.microsoft.com/office/drawing/2014/main" id="{92840CE0-A303-7A23-770C-F0AED7C22059}"/>
              </a:ext>
            </a:extLst>
          </p:cNvPr>
          <p:cNvSpPr txBox="1"/>
          <p:nvPr/>
        </p:nvSpPr>
        <p:spPr>
          <a:xfrm>
            <a:off x="6886778" y="1978042"/>
            <a:ext cx="5106554" cy="1323439"/>
          </a:xfrm>
          <a:prstGeom prst="rect">
            <a:avLst/>
          </a:prstGeom>
          <a:noFill/>
        </p:spPr>
        <p:txBody>
          <a:bodyPr wrap="square" lIns="91440" tIns="45720" rIns="91440" bIns="45720" rtlCol="0" anchor="t">
            <a:spAutoFit/>
          </a:bodyPr>
          <a:lstStyle/>
          <a:p>
            <a:r>
              <a:rPr lang="sv-SE" sz="2000" dirty="0"/>
              <a:t>Arbetsenhet: </a:t>
            </a:r>
            <a:r>
              <a:rPr lang="sv-SE" sz="2000" dirty="0">
                <a:cs typeface="Calibri"/>
              </a:rPr>
              <a:t>Biståndsenhet 1</a:t>
            </a:r>
            <a:endParaRPr lang="sv-SE" sz="2000" dirty="0"/>
          </a:p>
          <a:p>
            <a:r>
              <a:rPr lang="sv-SE" sz="2000" dirty="0"/>
              <a:t>Användarroll: Kommunal sjuksköterska</a:t>
            </a:r>
            <a:endParaRPr lang="sv-SE" sz="2000" dirty="0">
              <a:cs typeface="Calibri"/>
            </a:endParaRPr>
          </a:p>
          <a:p>
            <a:r>
              <a:rPr lang="sv-SE" sz="2000" dirty="0"/>
              <a:t>Patient: Tilldelad patient</a:t>
            </a:r>
          </a:p>
          <a:p>
            <a:pPr algn="l"/>
            <a:endParaRPr lang="sv-SE" sz="2000" dirty="0" err="1"/>
          </a:p>
        </p:txBody>
      </p:sp>
    </p:spTree>
    <p:extLst>
      <p:ext uri="{BB962C8B-B14F-4D97-AF65-F5344CB8AC3E}">
        <p14:creationId xmlns:p14="http://schemas.microsoft.com/office/powerpoint/2010/main" val="155454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2195512" y="298088"/>
            <a:ext cx="7526338" cy="900464"/>
          </a:xfrm>
        </p:spPr>
        <p:txBody>
          <a:bodyPr>
            <a:normAutofit fontScale="90000"/>
          </a:bodyPr>
          <a:lstStyle/>
          <a:p>
            <a:r>
              <a:rPr lang="sv-SE" altLang="sv-SE" b="1" i="0" dirty="0"/>
              <a:t>Samordnad</a:t>
            </a:r>
            <a:r>
              <a:rPr lang="sv-SE" altLang="sv-SE" b="1" dirty="0"/>
              <a:t> </a:t>
            </a:r>
            <a:r>
              <a:rPr lang="sv-SE" altLang="sv-SE" b="1" i="0" dirty="0"/>
              <a:t>vårdplan enligt LPT/LRV</a:t>
            </a:r>
            <a:endParaRPr lang="sv-SE" altLang="sv-SE" i="0" dirty="0"/>
          </a:p>
        </p:txBody>
      </p:sp>
      <p:pic>
        <p:nvPicPr>
          <p:cNvPr id="2" name="Bildobjekt 1"/>
          <p:cNvPicPr>
            <a:picLocks noChangeAspect="1"/>
          </p:cNvPicPr>
          <p:nvPr/>
        </p:nvPicPr>
        <p:blipFill>
          <a:blip r:embed="rId3"/>
          <a:stretch>
            <a:fillRect/>
          </a:stretch>
        </p:blipFill>
        <p:spPr>
          <a:xfrm>
            <a:off x="1482942" y="1314449"/>
            <a:ext cx="9413131" cy="4314825"/>
          </a:xfrm>
          <a:prstGeom prst="rect">
            <a:avLst/>
          </a:prstGeom>
        </p:spPr>
      </p:pic>
    </p:spTree>
    <p:extLst>
      <p:ext uri="{BB962C8B-B14F-4D97-AF65-F5344CB8AC3E}">
        <p14:creationId xmlns:p14="http://schemas.microsoft.com/office/powerpoint/2010/main" val="3353774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a:extLst>
              <a:ext uri="{FF2B5EF4-FFF2-40B4-BE49-F238E27FC236}">
                <a16:creationId xmlns:a16="http://schemas.microsoft.com/office/drawing/2014/main" id="{E847F025-567E-A93A-9AF4-44709EB98D63}"/>
              </a:ext>
            </a:extLst>
          </p:cNvPr>
          <p:cNvPicPr>
            <a:picLocks noGrp="1" noChangeAspect="1"/>
          </p:cNvPicPr>
          <p:nvPr>
            <p:ph type="pic" sz="quarter" idx="11"/>
          </p:nvPr>
        </p:nvPicPr>
        <p:blipFill rotWithShape="1">
          <a:blip r:embed="rId3"/>
          <a:srcRect l="5108" r="5108"/>
          <a:stretch/>
        </p:blipFill>
        <p:spPr>
          <a:xfrm>
            <a:off x="6192837" y="1773237"/>
            <a:ext cx="5591175" cy="3635376"/>
          </a:xfrm>
        </p:spPr>
      </p:pic>
      <p:sp>
        <p:nvSpPr>
          <p:cNvPr id="2" name="Rubrik 1">
            <a:extLst>
              <a:ext uri="{FF2B5EF4-FFF2-40B4-BE49-F238E27FC236}">
                <a16:creationId xmlns:a16="http://schemas.microsoft.com/office/drawing/2014/main" id="{C8469AB8-7965-48F3-8E5A-9B1BE153E1B1}"/>
              </a:ext>
            </a:extLst>
          </p:cNvPr>
          <p:cNvSpPr>
            <a:spLocks noGrp="1"/>
          </p:cNvSpPr>
          <p:nvPr>
            <p:ph type="title"/>
          </p:nvPr>
        </p:nvSpPr>
        <p:spPr>
          <a:xfrm>
            <a:off x="407988" y="59612"/>
            <a:ext cx="11412537" cy="1211278"/>
          </a:xfrm>
        </p:spPr>
        <p:txBody>
          <a:bodyPr/>
          <a:lstStyle/>
          <a:p>
            <a:pPr algn="ctr"/>
            <a:r>
              <a:rPr lang="sv-SE" i="0" dirty="0"/>
              <a:t>Samordnad</a:t>
            </a:r>
            <a:r>
              <a:rPr lang="sv-SE" dirty="0"/>
              <a:t> </a:t>
            </a:r>
            <a:r>
              <a:rPr lang="sv-SE" i="0" dirty="0"/>
              <a:t>vårdplan enligt LPT/LRV (ÖPT/ÖRV)</a:t>
            </a:r>
          </a:p>
        </p:txBody>
      </p:sp>
      <p:sp>
        <p:nvSpPr>
          <p:cNvPr id="3" name="Platshållare för innehåll 2">
            <a:extLst>
              <a:ext uri="{FF2B5EF4-FFF2-40B4-BE49-F238E27FC236}">
                <a16:creationId xmlns:a16="http://schemas.microsoft.com/office/drawing/2014/main" id="{9B1AC029-29A7-4DB2-BD0D-40CC732C845E}"/>
              </a:ext>
            </a:extLst>
          </p:cNvPr>
          <p:cNvSpPr>
            <a:spLocks noGrp="1"/>
          </p:cNvSpPr>
          <p:nvPr>
            <p:ph type="body" sz="quarter" idx="10"/>
          </p:nvPr>
        </p:nvSpPr>
        <p:spPr/>
        <p:txBody>
          <a:bodyPr/>
          <a:lstStyle/>
          <a:p>
            <a:endParaRPr lang="sv-SE" sz="1800" dirty="0"/>
          </a:p>
          <a:p>
            <a:endParaRPr lang="sv-SE" dirty="0"/>
          </a:p>
        </p:txBody>
      </p:sp>
      <p:sp>
        <p:nvSpPr>
          <p:cNvPr id="6" name="textruta 5">
            <a:extLst>
              <a:ext uri="{FF2B5EF4-FFF2-40B4-BE49-F238E27FC236}">
                <a16:creationId xmlns:a16="http://schemas.microsoft.com/office/drawing/2014/main" id="{C4989923-92FF-1D95-97D7-6E4D154083F5}"/>
              </a:ext>
            </a:extLst>
          </p:cNvPr>
          <p:cNvSpPr txBox="1"/>
          <p:nvPr/>
        </p:nvSpPr>
        <p:spPr>
          <a:xfrm>
            <a:off x="596739" y="1817686"/>
            <a:ext cx="5384962" cy="2215991"/>
          </a:xfrm>
          <a:prstGeom prst="rect">
            <a:avLst/>
          </a:prstGeom>
          <a:noFill/>
        </p:spPr>
        <p:txBody>
          <a:bodyPr wrap="square">
            <a:spAutoFit/>
          </a:bodyPr>
          <a:lstStyle/>
          <a:p>
            <a:pPr marL="285750" indent="-285750">
              <a:buFont typeface="Arial" panose="020B0604020202020204" pitchFamily="34" charset="0"/>
              <a:buChar char="•"/>
            </a:pPr>
            <a:r>
              <a:rPr lang="sv-SE" sz="2000" dirty="0">
                <a:solidFill>
                  <a:srgbClr val="000000"/>
                </a:solidFill>
              </a:rPr>
              <a:t>Den samordnade vårdplanen används vid ansökan till Förvaltningsrätten då individ ska skrivas ut till ÖPT/ÖRV </a:t>
            </a:r>
          </a:p>
          <a:p>
            <a:pPr marL="285750" indent="-285750">
              <a:buFont typeface="Arial" panose="020B0604020202020204" pitchFamily="34" charset="0"/>
              <a:buChar char="•"/>
            </a:pPr>
            <a:endParaRPr lang="sv-SE" sz="2000" dirty="0">
              <a:solidFill>
                <a:srgbClr val="000000"/>
              </a:solidFill>
            </a:endParaRPr>
          </a:p>
          <a:p>
            <a:pPr marL="285750" indent="-285750">
              <a:buFont typeface="Arial" panose="020B0604020202020204" pitchFamily="34" charset="0"/>
              <a:buChar char="•"/>
            </a:pPr>
            <a:r>
              <a:rPr lang="sv-SE" sz="2000" dirty="0">
                <a:solidFill>
                  <a:srgbClr val="000000"/>
                </a:solidFill>
              </a:rPr>
              <a:t>Planen används även vid ansökan av förlängning av ÖPT/ÖRV till Förvaltningsrätten</a:t>
            </a:r>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1966062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Plan enligt LPT/LRV</a:t>
            </a:r>
          </a:p>
        </p:txBody>
      </p:sp>
    </p:spTree>
    <p:extLst>
      <p:ext uri="{BB962C8B-B14F-4D97-AF65-F5344CB8AC3E}">
        <p14:creationId xmlns:p14="http://schemas.microsoft.com/office/powerpoint/2010/main" val="152613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Vårdbegäran till akutmottagning</a:t>
            </a:r>
          </a:p>
        </p:txBody>
      </p:sp>
    </p:spTree>
    <p:extLst>
      <p:ext uri="{BB962C8B-B14F-4D97-AF65-F5344CB8AC3E}">
        <p14:creationId xmlns:p14="http://schemas.microsoft.com/office/powerpoint/2010/main" val="424969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61253" y="0"/>
            <a:ext cx="11412537" cy="1211278"/>
          </a:xfrm>
        </p:spPr>
        <p:txBody>
          <a:bodyPr/>
          <a:lstStyle/>
          <a:p>
            <a:r>
              <a:rPr lang="sv-SE" i="0" dirty="0"/>
              <a:t>Sussa samverkan </a:t>
            </a:r>
            <a:r>
              <a:rPr lang="sv-SE" sz="1600" b="0" i="0" dirty="0">
                <a:latin typeface="Arial" panose="020B0604020202020204" pitchFamily="34" charset="0"/>
                <a:cs typeface="Arial" panose="020B0604020202020204" pitchFamily="34" charset="0"/>
              </a:rPr>
              <a:t>Sussa = (Strategisk </a:t>
            </a:r>
            <a:r>
              <a:rPr lang="sv-SE" sz="1600" i="0" dirty="0">
                <a:latin typeface="Arial" panose="020B0604020202020204" pitchFamily="34" charset="0"/>
                <a:cs typeface="Arial" panose="020B0604020202020204" pitchFamily="34" charset="0"/>
              </a:rPr>
              <a:t>u</a:t>
            </a:r>
            <a:r>
              <a:rPr lang="sv-SE" sz="1600" b="0" i="0" dirty="0">
                <a:latin typeface="Arial" panose="020B0604020202020204" pitchFamily="34" charset="0"/>
                <a:cs typeface="Arial" panose="020B0604020202020204" pitchFamily="34" charset="0"/>
              </a:rPr>
              <a:t>tveckling av </a:t>
            </a:r>
            <a:r>
              <a:rPr lang="sv-SE" sz="1600" i="0" dirty="0">
                <a:latin typeface="Arial" panose="020B0604020202020204" pitchFamily="34" charset="0"/>
                <a:cs typeface="Arial" panose="020B0604020202020204" pitchFamily="34" charset="0"/>
              </a:rPr>
              <a:t>s</a:t>
            </a:r>
            <a:r>
              <a:rPr lang="sv-SE" sz="1600" b="0" i="0" dirty="0">
                <a:latin typeface="Arial" panose="020B0604020202020204" pitchFamily="34" charset="0"/>
                <a:cs typeface="Arial" panose="020B0604020202020204" pitchFamily="34" charset="0"/>
              </a:rPr>
              <a:t>jukvårds</a:t>
            </a:r>
            <a:r>
              <a:rPr lang="sv-SE" sz="1600" i="0" dirty="0">
                <a:latin typeface="Arial" panose="020B0604020202020204" pitchFamily="34" charset="0"/>
                <a:cs typeface="Arial" panose="020B0604020202020204" pitchFamily="34" charset="0"/>
              </a:rPr>
              <a:t>s</a:t>
            </a:r>
            <a:r>
              <a:rPr lang="sv-SE" sz="1600" b="0" i="0" dirty="0">
                <a:latin typeface="Arial" panose="020B0604020202020204" pitchFamily="34" charset="0"/>
                <a:cs typeface="Arial" panose="020B0604020202020204" pitchFamily="34" charset="0"/>
              </a:rPr>
              <a:t>tödjande </a:t>
            </a:r>
            <a:r>
              <a:rPr lang="sv-SE" sz="1600" i="0" dirty="0">
                <a:latin typeface="Arial" panose="020B0604020202020204" pitchFamily="34" charset="0"/>
                <a:cs typeface="Arial" panose="020B0604020202020204" pitchFamily="34" charset="0"/>
              </a:rPr>
              <a:t>a</a:t>
            </a:r>
            <a:r>
              <a:rPr lang="sv-SE" sz="1600" b="0" i="0" dirty="0">
                <a:latin typeface="Arial" panose="020B0604020202020204" pitchFamily="34" charset="0"/>
                <a:cs typeface="Arial" panose="020B0604020202020204" pitchFamily="34" charset="0"/>
              </a:rPr>
              <a:t>pplikationer) </a:t>
            </a:r>
            <a:endParaRPr lang="sv-SE" sz="1600" i="0" dirty="0"/>
          </a:p>
        </p:txBody>
      </p:sp>
      <p:pic>
        <p:nvPicPr>
          <p:cNvPr id="4" name="Bildobjekt 3"/>
          <p:cNvPicPr>
            <a:picLocks noChangeAspect="1"/>
          </p:cNvPicPr>
          <p:nvPr/>
        </p:nvPicPr>
        <p:blipFill rotWithShape="1">
          <a:blip r:embed="rId3"/>
          <a:srcRect r="40358"/>
          <a:stretch/>
        </p:blipFill>
        <p:spPr>
          <a:xfrm>
            <a:off x="1205018" y="1787489"/>
            <a:ext cx="3962883" cy="3515575"/>
          </a:xfrm>
          <a:prstGeom prst="rect">
            <a:avLst/>
          </a:prstGeom>
        </p:spPr>
      </p:pic>
      <p:pic>
        <p:nvPicPr>
          <p:cNvPr id="6" name="Bildobjekt 5"/>
          <p:cNvPicPr>
            <a:picLocks noChangeAspect="1"/>
          </p:cNvPicPr>
          <p:nvPr/>
        </p:nvPicPr>
        <p:blipFill>
          <a:blip r:embed="rId4"/>
          <a:stretch>
            <a:fillRect/>
          </a:stretch>
        </p:blipFill>
        <p:spPr>
          <a:xfrm>
            <a:off x="5517223" y="1587888"/>
            <a:ext cx="5038725" cy="3914775"/>
          </a:xfrm>
          <a:prstGeom prst="rect">
            <a:avLst/>
          </a:prstGeom>
        </p:spPr>
      </p:pic>
    </p:spTree>
    <p:extLst>
      <p:ext uri="{BB962C8B-B14F-4D97-AF65-F5344CB8AC3E}">
        <p14:creationId xmlns:p14="http://schemas.microsoft.com/office/powerpoint/2010/main" val="367523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FA081-41BE-9B0C-8F27-B7D38172C939}"/>
              </a:ext>
            </a:extLst>
          </p:cNvPr>
          <p:cNvSpPr>
            <a:spLocks noGrp="1"/>
          </p:cNvSpPr>
          <p:nvPr>
            <p:ph type="title"/>
          </p:nvPr>
        </p:nvSpPr>
        <p:spPr>
          <a:xfrm>
            <a:off x="1487487" y="6931"/>
            <a:ext cx="9217026" cy="1211278"/>
          </a:xfrm>
        </p:spPr>
        <p:txBody>
          <a:bodyPr/>
          <a:lstStyle/>
          <a:p>
            <a:pPr algn="ctr"/>
            <a:r>
              <a:rPr lang="sv-SE" i="0" dirty="0"/>
              <a:t>Övningsuppgift 4</a:t>
            </a:r>
          </a:p>
        </p:txBody>
      </p:sp>
      <p:sp>
        <p:nvSpPr>
          <p:cNvPr id="6" name="textruta 5">
            <a:extLst>
              <a:ext uri="{FF2B5EF4-FFF2-40B4-BE49-F238E27FC236}">
                <a16:creationId xmlns:a16="http://schemas.microsoft.com/office/drawing/2014/main" id="{02D276EA-271E-0BD6-C202-643E658D3525}"/>
              </a:ext>
            </a:extLst>
          </p:cNvPr>
          <p:cNvSpPr txBox="1"/>
          <p:nvPr/>
        </p:nvSpPr>
        <p:spPr>
          <a:xfrm>
            <a:off x="831375" y="2013353"/>
            <a:ext cx="6057358" cy="707886"/>
          </a:xfrm>
          <a:prstGeom prst="rect">
            <a:avLst/>
          </a:prstGeom>
          <a:noFill/>
        </p:spPr>
        <p:txBody>
          <a:bodyPr wrap="square" rtlCol="0">
            <a:spAutoFit/>
          </a:bodyPr>
          <a:lstStyle/>
          <a:p>
            <a:r>
              <a:rPr lang="sv-SE" sz="2000" dirty="0"/>
              <a:t>4.1 Lägg till Akutmottagning som aktör i ärende</a:t>
            </a:r>
          </a:p>
          <a:p>
            <a:r>
              <a:rPr lang="sv-SE" sz="2000" dirty="0"/>
              <a:t>4.2 Skicka vårdbegäran till akutmottagning</a:t>
            </a:r>
          </a:p>
        </p:txBody>
      </p:sp>
      <p:sp>
        <p:nvSpPr>
          <p:cNvPr id="7" name="textruta 6">
            <a:extLst>
              <a:ext uri="{FF2B5EF4-FFF2-40B4-BE49-F238E27FC236}">
                <a16:creationId xmlns:a16="http://schemas.microsoft.com/office/drawing/2014/main" id="{92840CE0-A303-7A23-770C-F0AED7C22059}"/>
              </a:ext>
            </a:extLst>
          </p:cNvPr>
          <p:cNvSpPr txBox="1"/>
          <p:nvPr/>
        </p:nvSpPr>
        <p:spPr>
          <a:xfrm>
            <a:off x="7652273" y="2013353"/>
            <a:ext cx="4539727" cy="1323439"/>
          </a:xfrm>
          <a:prstGeom prst="rect">
            <a:avLst/>
          </a:prstGeom>
          <a:noFill/>
        </p:spPr>
        <p:txBody>
          <a:bodyPr wrap="square" lIns="91440" tIns="45720" rIns="91440" bIns="45720" rtlCol="0" anchor="t">
            <a:spAutoFit/>
          </a:bodyPr>
          <a:lstStyle/>
          <a:p>
            <a:r>
              <a:rPr lang="sv-SE" sz="2000" dirty="0"/>
              <a:t>Arbetsenhet: Hemsjukvård </a:t>
            </a:r>
          </a:p>
          <a:p>
            <a:r>
              <a:rPr lang="sv-SE" sz="2000" dirty="0"/>
              <a:t>Användarroll: Kommunal sjuksköterska</a:t>
            </a:r>
            <a:endParaRPr lang="sv-SE" sz="2000" dirty="0">
              <a:cs typeface="Calibri"/>
            </a:endParaRPr>
          </a:p>
          <a:p>
            <a:r>
              <a:rPr lang="sv-SE" sz="2000" dirty="0"/>
              <a:t>Patient: Tilldelad patient</a:t>
            </a:r>
          </a:p>
          <a:p>
            <a:pPr algn="l"/>
            <a:endParaRPr lang="sv-SE" sz="2000" dirty="0" err="1"/>
          </a:p>
        </p:txBody>
      </p:sp>
    </p:spTree>
    <p:extLst>
      <p:ext uri="{BB962C8B-B14F-4D97-AF65-F5344CB8AC3E}">
        <p14:creationId xmlns:p14="http://schemas.microsoft.com/office/powerpoint/2010/main" val="235623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Egenvårdsbedömning och planering</a:t>
            </a:r>
          </a:p>
        </p:txBody>
      </p:sp>
    </p:spTree>
    <p:extLst>
      <p:ext uri="{BB962C8B-B14F-4D97-AF65-F5344CB8AC3E}">
        <p14:creationId xmlns:p14="http://schemas.microsoft.com/office/powerpoint/2010/main" val="323514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Egenvårdsbedömning och planering</a:t>
            </a:r>
          </a:p>
        </p:txBody>
      </p:sp>
      <p:sp>
        <p:nvSpPr>
          <p:cNvPr id="3" name="Platshållare för text 2"/>
          <p:cNvSpPr>
            <a:spLocks noGrp="1"/>
          </p:cNvSpPr>
          <p:nvPr>
            <p:ph type="body" sz="quarter" idx="10"/>
          </p:nvPr>
        </p:nvSpPr>
        <p:spPr/>
        <p:txBody>
          <a:bodyPr/>
          <a:lstStyle/>
          <a:p>
            <a:pPr marL="0" indent="0">
              <a:buNone/>
            </a:pPr>
            <a:r>
              <a:rPr lang="sv-SE" dirty="0"/>
              <a:t> 	</a:t>
            </a:r>
          </a:p>
        </p:txBody>
      </p:sp>
      <p:pic>
        <p:nvPicPr>
          <p:cNvPr id="5" name="Bildobjekt 4"/>
          <p:cNvPicPr/>
          <p:nvPr/>
        </p:nvPicPr>
        <p:blipFill>
          <a:blip r:embed="rId3"/>
          <a:stretch>
            <a:fillRect/>
          </a:stretch>
        </p:blipFill>
        <p:spPr>
          <a:xfrm>
            <a:off x="5128416" y="1972945"/>
            <a:ext cx="5760720" cy="3073400"/>
          </a:xfrm>
          <a:prstGeom prst="rect">
            <a:avLst/>
          </a:prstGeom>
        </p:spPr>
      </p:pic>
      <p:pic>
        <p:nvPicPr>
          <p:cNvPr id="4" name="Bildobjekt 3"/>
          <p:cNvPicPr>
            <a:picLocks noChangeAspect="1"/>
          </p:cNvPicPr>
          <p:nvPr/>
        </p:nvPicPr>
        <p:blipFill rotWithShape="1">
          <a:blip r:embed="rId4"/>
          <a:srcRect t="1400"/>
          <a:stretch/>
        </p:blipFill>
        <p:spPr>
          <a:xfrm>
            <a:off x="1160992" y="2004291"/>
            <a:ext cx="2419350" cy="2207029"/>
          </a:xfrm>
          <a:prstGeom prst="rect">
            <a:avLst/>
          </a:prstGeom>
        </p:spPr>
      </p:pic>
    </p:spTree>
    <p:extLst>
      <p:ext uri="{BB962C8B-B14F-4D97-AF65-F5344CB8AC3E}">
        <p14:creationId xmlns:p14="http://schemas.microsoft.com/office/powerpoint/2010/main" val="563624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Uppdrag hemsjukvård</a:t>
            </a:r>
          </a:p>
        </p:txBody>
      </p:sp>
    </p:spTree>
    <p:extLst>
      <p:ext uri="{BB962C8B-B14F-4D97-AF65-F5344CB8AC3E}">
        <p14:creationId xmlns:p14="http://schemas.microsoft.com/office/powerpoint/2010/main" val="500516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Uppdrag hemsjukvård</a:t>
            </a:r>
          </a:p>
        </p:txBody>
      </p:sp>
      <p:pic>
        <p:nvPicPr>
          <p:cNvPr id="5" name="Bildobjekt 4"/>
          <p:cNvPicPr/>
          <p:nvPr/>
        </p:nvPicPr>
        <p:blipFill>
          <a:blip r:embed="rId3"/>
          <a:stretch>
            <a:fillRect/>
          </a:stretch>
        </p:blipFill>
        <p:spPr>
          <a:xfrm>
            <a:off x="4773851" y="2024295"/>
            <a:ext cx="5760720" cy="1453515"/>
          </a:xfrm>
          <a:prstGeom prst="rect">
            <a:avLst/>
          </a:prstGeom>
        </p:spPr>
      </p:pic>
      <p:pic>
        <p:nvPicPr>
          <p:cNvPr id="3" name="Bildobjekt 2"/>
          <p:cNvPicPr>
            <a:picLocks noChangeAspect="1"/>
          </p:cNvPicPr>
          <p:nvPr/>
        </p:nvPicPr>
        <p:blipFill rotWithShape="1">
          <a:blip r:embed="rId4"/>
          <a:srcRect t="1279" b="-1"/>
          <a:stretch/>
        </p:blipFill>
        <p:spPr>
          <a:xfrm>
            <a:off x="1195272" y="2051823"/>
            <a:ext cx="2419350" cy="2125121"/>
          </a:xfrm>
          <a:prstGeom prst="rect">
            <a:avLst/>
          </a:prstGeom>
        </p:spPr>
      </p:pic>
    </p:spTree>
    <p:extLst>
      <p:ext uri="{BB962C8B-B14F-4D97-AF65-F5344CB8AC3E}">
        <p14:creationId xmlns:p14="http://schemas.microsoft.com/office/powerpoint/2010/main" val="2449936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Läkare som diskuterar testresultat">
            <a:extLst>
              <a:ext uri="{FF2B5EF4-FFF2-40B4-BE49-F238E27FC236}">
                <a16:creationId xmlns:a16="http://schemas.microsoft.com/office/drawing/2014/main" id="{551763E6-2965-E254-2762-C78BFD58E981}"/>
              </a:ext>
            </a:extLst>
          </p:cNvPr>
          <p:cNvPicPr>
            <a:picLocks noChangeAspect="1"/>
          </p:cNvPicPr>
          <p:nvPr/>
        </p:nvPicPr>
        <p:blipFill rotWithShape="1">
          <a:blip r:embed="rId3"/>
          <a:srcRect t="6865" r="-1" b="27280"/>
          <a:stretch/>
        </p:blipFill>
        <p:spPr>
          <a:xfrm>
            <a:off x="407988" y="391886"/>
            <a:ext cx="11412537" cy="5016727"/>
          </a:xfrm>
          <a:prstGeom prst="rect">
            <a:avLst/>
          </a:prstGeom>
          <a:noFill/>
        </p:spPr>
      </p:pic>
      <p:sp>
        <p:nvSpPr>
          <p:cNvPr id="2" name="Rubrik 1">
            <a:extLst>
              <a:ext uri="{FF2B5EF4-FFF2-40B4-BE49-F238E27FC236}">
                <a16:creationId xmlns:a16="http://schemas.microsoft.com/office/drawing/2014/main" id="{0AA2C346-9C7F-51FC-09D8-AF952026A6A7}"/>
              </a:ext>
            </a:extLst>
          </p:cNvPr>
          <p:cNvSpPr>
            <a:spLocks noGrp="1"/>
          </p:cNvSpPr>
          <p:nvPr>
            <p:ph type="title"/>
          </p:nvPr>
        </p:nvSpPr>
        <p:spPr>
          <a:xfrm>
            <a:off x="700644" y="641267"/>
            <a:ext cx="11101210" cy="1382796"/>
          </a:xfrm>
        </p:spPr>
        <p:txBody>
          <a:bodyPr anchor="t">
            <a:normAutofit/>
          </a:bodyPr>
          <a:lstStyle/>
          <a:p>
            <a:r>
              <a:rPr lang="sv-SE" i="0" dirty="0"/>
              <a:t>Demonstration Avsluta samordningsärende </a:t>
            </a:r>
          </a:p>
        </p:txBody>
      </p:sp>
    </p:spTree>
    <p:extLst>
      <p:ext uri="{BB962C8B-B14F-4D97-AF65-F5344CB8AC3E}">
        <p14:creationId xmlns:p14="http://schemas.microsoft.com/office/powerpoint/2010/main" val="56735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FA081-41BE-9B0C-8F27-B7D38172C939}"/>
              </a:ext>
            </a:extLst>
          </p:cNvPr>
          <p:cNvSpPr>
            <a:spLocks noGrp="1"/>
          </p:cNvSpPr>
          <p:nvPr>
            <p:ph type="title"/>
          </p:nvPr>
        </p:nvSpPr>
        <p:spPr>
          <a:xfrm>
            <a:off x="1487487" y="23579"/>
            <a:ext cx="9217026" cy="1211278"/>
          </a:xfrm>
        </p:spPr>
        <p:txBody>
          <a:bodyPr/>
          <a:lstStyle/>
          <a:p>
            <a:pPr algn="ctr"/>
            <a:r>
              <a:rPr lang="sv-SE" i="0" dirty="0"/>
              <a:t>Övningsuppgift 4</a:t>
            </a:r>
          </a:p>
        </p:txBody>
      </p:sp>
      <p:sp>
        <p:nvSpPr>
          <p:cNvPr id="6" name="textruta 5">
            <a:extLst>
              <a:ext uri="{FF2B5EF4-FFF2-40B4-BE49-F238E27FC236}">
                <a16:creationId xmlns:a16="http://schemas.microsoft.com/office/drawing/2014/main" id="{02D276EA-271E-0BD6-C202-643E658D3525}"/>
              </a:ext>
            </a:extLst>
          </p:cNvPr>
          <p:cNvSpPr txBox="1"/>
          <p:nvPr/>
        </p:nvSpPr>
        <p:spPr>
          <a:xfrm>
            <a:off x="1109157" y="1898724"/>
            <a:ext cx="6057358" cy="400110"/>
          </a:xfrm>
          <a:prstGeom prst="rect">
            <a:avLst/>
          </a:prstGeom>
          <a:noFill/>
        </p:spPr>
        <p:txBody>
          <a:bodyPr wrap="square" rtlCol="0">
            <a:spAutoFit/>
          </a:bodyPr>
          <a:lstStyle/>
          <a:p>
            <a:r>
              <a:rPr lang="sv-SE" sz="2000" dirty="0"/>
              <a:t>4.3 Avsluta samordningsärende</a:t>
            </a:r>
          </a:p>
        </p:txBody>
      </p:sp>
      <p:sp>
        <p:nvSpPr>
          <p:cNvPr id="7" name="textruta 6">
            <a:extLst>
              <a:ext uri="{FF2B5EF4-FFF2-40B4-BE49-F238E27FC236}">
                <a16:creationId xmlns:a16="http://schemas.microsoft.com/office/drawing/2014/main" id="{92840CE0-A303-7A23-770C-F0AED7C22059}"/>
              </a:ext>
            </a:extLst>
          </p:cNvPr>
          <p:cNvSpPr txBox="1"/>
          <p:nvPr/>
        </p:nvSpPr>
        <p:spPr>
          <a:xfrm>
            <a:off x="7003229" y="1898724"/>
            <a:ext cx="4539727" cy="1323439"/>
          </a:xfrm>
          <a:prstGeom prst="rect">
            <a:avLst/>
          </a:prstGeom>
          <a:noFill/>
        </p:spPr>
        <p:txBody>
          <a:bodyPr wrap="square" lIns="91440" tIns="45720" rIns="91440" bIns="45720" rtlCol="0" anchor="t">
            <a:spAutoFit/>
          </a:bodyPr>
          <a:lstStyle/>
          <a:p>
            <a:r>
              <a:rPr lang="sv-SE" sz="2000" dirty="0"/>
              <a:t>Arbetsenhet: Hemsjukvård</a:t>
            </a:r>
          </a:p>
          <a:p>
            <a:r>
              <a:rPr lang="sv-SE" sz="2000" dirty="0"/>
              <a:t>Användarroll: Kommunal sjuksköterska</a:t>
            </a:r>
            <a:endParaRPr lang="sv-SE" sz="2000" dirty="0">
              <a:cs typeface="Calibri"/>
            </a:endParaRPr>
          </a:p>
          <a:p>
            <a:r>
              <a:rPr lang="sv-SE" sz="2000" dirty="0"/>
              <a:t>Patient: Tilldelad patient</a:t>
            </a:r>
          </a:p>
          <a:p>
            <a:pPr algn="l"/>
            <a:endParaRPr lang="sv-SE" sz="2000" dirty="0" err="1"/>
          </a:p>
        </p:txBody>
      </p:sp>
    </p:spTree>
    <p:extLst>
      <p:ext uri="{BB962C8B-B14F-4D97-AF65-F5344CB8AC3E}">
        <p14:creationId xmlns:p14="http://schemas.microsoft.com/office/powerpoint/2010/main" val="320307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0429" y="6407"/>
            <a:ext cx="9217026" cy="1211278"/>
          </a:xfrm>
        </p:spPr>
        <p:txBody>
          <a:bodyPr/>
          <a:lstStyle/>
          <a:p>
            <a:r>
              <a:rPr lang="sv-SE" i="0" dirty="0"/>
              <a:t>4 processer</a:t>
            </a:r>
          </a:p>
        </p:txBody>
      </p:sp>
      <p:sp>
        <p:nvSpPr>
          <p:cNvPr id="4" name="Rektangel med rundade hörn 3"/>
          <p:cNvSpPr/>
          <p:nvPr/>
        </p:nvSpPr>
        <p:spPr>
          <a:xfrm>
            <a:off x="1884000" y="1856509"/>
            <a:ext cx="4064000" cy="14685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bg1"/>
                </a:solidFill>
              </a:rPr>
              <a:t>Samverkan vid utskrivning från sluten hälso- och sjukvård</a:t>
            </a:r>
          </a:p>
        </p:txBody>
      </p:sp>
      <p:sp>
        <p:nvSpPr>
          <p:cNvPr id="5" name="Rektangel med rundade hörn 4"/>
          <p:cNvSpPr/>
          <p:nvPr/>
        </p:nvSpPr>
        <p:spPr>
          <a:xfrm>
            <a:off x="6063455" y="1856509"/>
            <a:ext cx="4064000" cy="1468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bg2">
                    <a:lumMod val="10000"/>
                  </a:schemeClr>
                </a:solidFill>
              </a:rPr>
              <a:t>Samordning i öppenvård</a:t>
            </a:r>
            <a:endParaRPr lang="sv-SE" sz="2200" dirty="0"/>
          </a:p>
        </p:txBody>
      </p:sp>
      <p:sp>
        <p:nvSpPr>
          <p:cNvPr id="6" name="Rektangel med rundade hörn 5"/>
          <p:cNvSpPr/>
          <p:nvPr/>
        </p:nvSpPr>
        <p:spPr>
          <a:xfrm>
            <a:off x="1884000" y="3459018"/>
            <a:ext cx="4064000" cy="1468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bg2">
                    <a:lumMod val="10000"/>
                  </a:schemeClr>
                </a:solidFill>
              </a:rPr>
              <a:t>Samordnad individuell plan (SIP)</a:t>
            </a:r>
          </a:p>
        </p:txBody>
      </p:sp>
      <p:sp>
        <p:nvSpPr>
          <p:cNvPr id="7" name="Rektangel med rundade hörn 6"/>
          <p:cNvSpPr/>
          <p:nvPr/>
        </p:nvSpPr>
        <p:spPr>
          <a:xfrm>
            <a:off x="6063455" y="3459018"/>
            <a:ext cx="4064000" cy="14685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dirty="0">
                <a:solidFill>
                  <a:schemeClr val="bg1"/>
                </a:solidFill>
              </a:rPr>
              <a:t>Samordnad vårdplan enligt LPT/LRV</a:t>
            </a:r>
          </a:p>
        </p:txBody>
      </p:sp>
    </p:spTree>
    <p:extLst>
      <p:ext uri="{BB962C8B-B14F-4D97-AF65-F5344CB8AC3E}">
        <p14:creationId xmlns:p14="http://schemas.microsoft.com/office/powerpoint/2010/main" val="96499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paraply, tillbehör, regn, natur&#10;&#10;Automatiskt genererad beskrivning">
            <a:extLst>
              <a:ext uri="{FF2B5EF4-FFF2-40B4-BE49-F238E27FC236}">
                <a16:creationId xmlns:a16="http://schemas.microsoft.com/office/drawing/2014/main" id="{8ACB8C5D-2D24-0E6F-0130-DBCAE1990ACC}"/>
              </a:ext>
            </a:extLst>
          </p:cNvPr>
          <p:cNvPicPr>
            <a:picLocks noChangeAspect="1"/>
          </p:cNvPicPr>
          <p:nvPr/>
        </p:nvPicPr>
        <p:blipFill rotWithShape="1">
          <a:blip r:embed="rId3"/>
          <a:srcRect b="1485"/>
          <a:stretch/>
        </p:blipFill>
        <p:spPr>
          <a:xfrm>
            <a:off x="5866352" y="1706126"/>
            <a:ext cx="5591175" cy="3635376"/>
          </a:xfrm>
          <a:prstGeom prst="rect">
            <a:avLst/>
          </a:prstGeom>
          <a:noFill/>
        </p:spPr>
      </p:pic>
      <p:sp>
        <p:nvSpPr>
          <p:cNvPr id="2" name="Rubrik 1">
            <a:extLst>
              <a:ext uri="{FF2B5EF4-FFF2-40B4-BE49-F238E27FC236}">
                <a16:creationId xmlns:a16="http://schemas.microsoft.com/office/drawing/2014/main" id="{6C7EA6A9-D34A-2358-B590-D291D83C6217}"/>
              </a:ext>
            </a:extLst>
          </p:cNvPr>
          <p:cNvSpPr>
            <a:spLocks noGrp="1"/>
          </p:cNvSpPr>
          <p:nvPr>
            <p:ph type="title"/>
          </p:nvPr>
        </p:nvSpPr>
        <p:spPr>
          <a:xfrm>
            <a:off x="504031" y="137042"/>
            <a:ext cx="11412537" cy="1211278"/>
          </a:xfrm>
        </p:spPr>
        <p:txBody>
          <a:bodyPr anchor="b">
            <a:normAutofit/>
          </a:bodyPr>
          <a:lstStyle/>
          <a:p>
            <a:pPr algn="ctr" fontAlgn="base"/>
            <a:r>
              <a:rPr lang="sv-SE" i="0" dirty="0"/>
              <a:t>Link är ett systemstöd för samverkan och kan användas av följande aktörer:</a:t>
            </a:r>
          </a:p>
        </p:txBody>
      </p:sp>
      <p:sp>
        <p:nvSpPr>
          <p:cNvPr id="14" name="Text Placeholder 3">
            <a:extLst>
              <a:ext uri="{FF2B5EF4-FFF2-40B4-BE49-F238E27FC236}">
                <a16:creationId xmlns:a16="http://schemas.microsoft.com/office/drawing/2014/main" id="{E1761B6D-023B-FD1D-FE01-FC9FE2902433}"/>
              </a:ext>
            </a:extLst>
          </p:cNvPr>
          <p:cNvSpPr>
            <a:spLocks noGrp="1"/>
          </p:cNvSpPr>
          <p:nvPr>
            <p:ph type="body" sz="quarter" idx="10"/>
          </p:nvPr>
        </p:nvSpPr>
        <p:spPr>
          <a:xfrm>
            <a:off x="1173099" y="1706126"/>
            <a:ext cx="4089367" cy="3635376"/>
          </a:xfrm>
        </p:spPr>
        <p:txBody>
          <a:bodyPr/>
          <a:lstStyle/>
          <a:p>
            <a:pPr marL="0" indent="0" fontAlgn="base">
              <a:buNone/>
            </a:pPr>
            <a:r>
              <a:rPr lang="sv-SE" b="1" dirty="0"/>
              <a:t>Region:</a:t>
            </a:r>
          </a:p>
          <a:p>
            <a:pPr fontAlgn="base"/>
            <a:r>
              <a:rPr lang="sv-SE" dirty="0"/>
              <a:t>Slutenvård</a:t>
            </a:r>
          </a:p>
          <a:p>
            <a:pPr fontAlgn="base"/>
            <a:r>
              <a:rPr lang="sv-SE" dirty="0"/>
              <a:t>Primärvård (vårdcentral)</a:t>
            </a:r>
          </a:p>
          <a:p>
            <a:pPr fontAlgn="base"/>
            <a:r>
              <a:rPr lang="sv-SE" dirty="0"/>
              <a:t>Specialiserad öppenvård</a:t>
            </a:r>
          </a:p>
          <a:p>
            <a:pPr fontAlgn="base"/>
            <a:endParaRPr lang="sv-SE" dirty="0"/>
          </a:p>
          <a:p>
            <a:pPr marL="0" indent="0" fontAlgn="base">
              <a:buNone/>
            </a:pPr>
            <a:r>
              <a:rPr lang="sv-SE" b="1" dirty="0"/>
              <a:t>Kommun:</a:t>
            </a:r>
          </a:p>
          <a:p>
            <a:pPr fontAlgn="base"/>
            <a:r>
              <a:rPr lang="sv-SE" dirty="0"/>
              <a:t>Kommunal hälso- och sjukvård</a:t>
            </a:r>
          </a:p>
          <a:p>
            <a:pPr fontAlgn="base"/>
            <a:r>
              <a:rPr lang="sv-SE" dirty="0"/>
              <a:t>Elevhälsan</a:t>
            </a:r>
          </a:p>
          <a:p>
            <a:pPr fontAlgn="base"/>
            <a:r>
              <a:rPr lang="sv-SE" dirty="0"/>
              <a:t>Socialtjänst</a:t>
            </a:r>
          </a:p>
          <a:p>
            <a:endParaRPr lang="en-US" dirty="0"/>
          </a:p>
        </p:txBody>
      </p:sp>
    </p:spTree>
    <p:extLst>
      <p:ext uri="{BB962C8B-B14F-4D97-AF65-F5344CB8AC3E}">
        <p14:creationId xmlns:p14="http://schemas.microsoft.com/office/powerpoint/2010/main" val="252875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204053" y="12352"/>
            <a:ext cx="11412537" cy="1211278"/>
          </a:xfrm>
        </p:spPr>
        <p:txBody>
          <a:bodyPr/>
          <a:lstStyle/>
          <a:p>
            <a:r>
              <a:rPr lang="sv-SE" i="0" dirty="0"/>
              <a:t>Lagar som styr</a:t>
            </a:r>
          </a:p>
        </p:txBody>
      </p:sp>
      <p:sp>
        <p:nvSpPr>
          <p:cNvPr id="5" name="Platshållare för innehåll 2"/>
          <p:cNvSpPr txBox="1">
            <a:spLocks/>
          </p:cNvSpPr>
          <p:nvPr/>
        </p:nvSpPr>
        <p:spPr>
          <a:xfrm>
            <a:off x="0" y="1829269"/>
            <a:ext cx="8003689" cy="3660775"/>
          </a:xfrm>
          <a:prstGeom prst="rect">
            <a:avLst/>
          </a:prstGeom>
        </p:spPr>
        <p:txBody>
          <a:bodyPr>
            <a:normAutofit/>
          </a:bodyPr>
          <a:lst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sv-SE" sz="1800" i="1" dirty="0"/>
              <a:t>Lag (2017:612) om samverkan vid utskrivning från sluten hälso- och sjukvård</a:t>
            </a:r>
          </a:p>
          <a:p>
            <a:pPr lvl="1">
              <a:lnSpc>
                <a:spcPct val="150000"/>
              </a:lnSpc>
            </a:pPr>
            <a:r>
              <a:rPr lang="sv-SE" sz="1800" i="1" dirty="0" err="1"/>
              <a:t>Patientlag</a:t>
            </a:r>
            <a:r>
              <a:rPr lang="sv-SE" sz="1800" i="1" dirty="0"/>
              <a:t> (2014:821)</a:t>
            </a:r>
          </a:p>
          <a:p>
            <a:pPr lvl="1">
              <a:lnSpc>
                <a:spcPct val="150000"/>
              </a:lnSpc>
            </a:pPr>
            <a:r>
              <a:rPr lang="sv-SE" sz="1800" i="1" dirty="0"/>
              <a:t>Socialtjänstlag (2001:453)</a:t>
            </a:r>
          </a:p>
          <a:p>
            <a:pPr lvl="1">
              <a:lnSpc>
                <a:spcPct val="150000"/>
              </a:lnSpc>
            </a:pPr>
            <a:r>
              <a:rPr lang="sv-SE" sz="1800" i="1" dirty="0"/>
              <a:t>Hälso- och sjukvårdslag (2017:30), </a:t>
            </a:r>
          </a:p>
          <a:p>
            <a:pPr lvl="1">
              <a:lnSpc>
                <a:spcPct val="150000"/>
              </a:lnSpc>
            </a:pPr>
            <a:r>
              <a:rPr lang="sv-SE" sz="1800" i="1" dirty="0"/>
              <a:t>Lag (1991:1128) om psykiatrisk tvångsvård </a:t>
            </a:r>
          </a:p>
          <a:p>
            <a:pPr lvl="1">
              <a:lnSpc>
                <a:spcPct val="150000"/>
              </a:lnSpc>
            </a:pPr>
            <a:r>
              <a:rPr lang="sv-SE" sz="1800" i="1" dirty="0"/>
              <a:t>Lag (1991:1129) om rättspsykiatrisk vård </a:t>
            </a:r>
          </a:p>
          <a:p>
            <a:pPr lvl="1">
              <a:lnSpc>
                <a:spcPct val="150000"/>
              </a:lnSpc>
            </a:pPr>
            <a:r>
              <a:rPr lang="sv-SE" sz="1800" i="1" dirty="0"/>
              <a:t>Lag (2022:913) om sammanhållen vård- och omsorgsdokumentation</a:t>
            </a:r>
          </a:p>
          <a:p>
            <a:pPr lvl="1">
              <a:lnSpc>
                <a:spcPct val="150000"/>
              </a:lnSpc>
            </a:pPr>
            <a:endParaRPr lang="sv-SE" sz="1800" i="1" dirty="0"/>
          </a:p>
          <a:p>
            <a:pPr>
              <a:lnSpc>
                <a:spcPct val="150000"/>
              </a:lnSpc>
            </a:pPr>
            <a:endParaRPr lang="sv-SE" dirty="0"/>
          </a:p>
        </p:txBody>
      </p:sp>
      <p:pic>
        <p:nvPicPr>
          <p:cNvPr id="6" name="Bildobjekt 5"/>
          <p:cNvPicPr>
            <a:picLocks noChangeAspect="1"/>
          </p:cNvPicPr>
          <p:nvPr/>
        </p:nvPicPr>
        <p:blipFill>
          <a:blip r:embed="rId3"/>
          <a:stretch>
            <a:fillRect/>
          </a:stretch>
        </p:blipFill>
        <p:spPr>
          <a:xfrm>
            <a:off x="5038725" y="617991"/>
            <a:ext cx="2114550" cy="704850"/>
          </a:xfrm>
          <a:prstGeom prst="rect">
            <a:avLst/>
          </a:prstGeom>
        </p:spPr>
      </p:pic>
      <p:sp>
        <p:nvSpPr>
          <p:cNvPr id="7" name="Platshållare för innehåll 2"/>
          <p:cNvSpPr txBox="1">
            <a:spLocks/>
          </p:cNvSpPr>
          <p:nvPr/>
        </p:nvSpPr>
        <p:spPr>
          <a:xfrm>
            <a:off x="7153275" y="2704693"/>
            <a:ext cx="4548692" cy="3660775"/>
          </a:xfrm>
          <a:prstGeom prst="rect">
            <a:avLst/>
          </a:prstGeom>
        </p:spPr>
        <p:txBody>
          <a:bodyPr>
            <a:normAutofit/>
          </a:bodyPr>
          <a:lstStyle>
            <a:lvl1pPr marL="228600" indent="-228600" algn="l" defTabSz="914400" rtl="0" eaLnBrk="1" latinLnBrk="0" hangingPunct="1">
              <a:lnSpc>
                <a:spcPct val="100000"/>
              </a:lnSpc>
              <a:spcBef>
                <a:spcPts val="2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5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SE" sz="1800" i="1" dirty="0"/>
              <a:t>Lag (1993:387) om stöd och service till vissa funktionshindrade, LSS</a:t>
            </a:r>
          </a:p>
          <a:p>
            <a:pPr fontAlgn="base"/>
            <a:r>
              <a:rPr lang="sv-SE" sz="1800" i="1" dirty="0"/>
              <a:t>Lag (1990:52) med särskilda bestämmelser om vård av unga, LVU</a:t>
            </a:r>
          </a:p>
          <a:p>
            <a:pPr fontAlgn="base"/>
            <a:r>
              <a:rPr lang="sv-SE" sz="1800" i="1" dirty="0"/>
              <a:t>Lag (1988:870) om vård av missbrukare i vissa fall, LVM</a:t>
            </a:r>
          </a:p>
          <a:p>
            <a:pPr lvl="1">
              <a:lnSpc>
                <a:spcPct val="150000"/>
              </a:lnSpc>
            </a:pPr>
            <a:endParaRPr lang="sv-SE" sz="1800" i="1" dirty="0"/>
          </a:p>
          <a:p>
            <a:pPr>
              <a:lnSpc>
                <a:spcPct val="150000"/>
              </a:lnSpc>
            </a:pPr>
            <a:endParaRPr lang="sv-SE" dirty="0"/>
          </a:p>
        </p:txBody>
      </p:sp>
    </p:spTree>
    <p:extLst>
      <p:ext uri="{BB962C8B-B14F-4D97-AF65-F5344CB8AC3E}">
        <p14:creationId xmlns:p14="http://schemas.microsoft.com/office/powerpoint/2010/main" val="377732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38400" y="22256"/>
            <a:ext cx="11412537" cy="1211278"/>
          </a:xfrm>
        </p:spPr>
        <p:txBody>
          <a:bodyPr/>
          <a:lstStyle/>
          <a:p>
            <a:pPr algn="ctr"/>
            <a:r>
              <a:rPr lang="sv-SE" i="0" dirty="0"/>
              <a:t>Länsövergripande riktlinjer</a:t>
            </a:r>
          </a:p>
        </p:txBody>
      </p:sp>
      <p:pic>
        <p:nvPicPr>
          <p:cNvPr id="5" name="Bildobjekt 4"/>
          <p:cNvPicPr>
            <a:picLocks noChangeAspect="1"/>
          </p:cNvPicPr>
          <p:nvPr/>
        </p:nvPicPr>
        <p:blipFill rotWithShape="1">
          <a:blip r:embed="rId3"/>
          <a:srcRect l="1580" t="894" r="2159" b="1406"/>
          <a:stretch/>
        </p:blipFill>
        <p:spPr>
          <a:xfrm>
            <a:off x="624689" y="1584356"/>
            <a:ext cx="2562131" cy="3675708"/>
          </a:xfrm>
          <a:prstGeom prst="rect">
            <a:avLst/>
          </a:prstGeom>
          <a:ln w="9525">
            <a:solidFill>
              <a:srgbClr val="000000"/>
            </a:solidFill>
          </a:ln>
        </p:spPr>
      </p:pic>
      <p:pic>
        <p:nvPicPr>
          <p:cNvPr id="6" name="Bildobjekt 5"/>
          <p:cNvPicPr>
            <a:picLocks noChangeAspect="1"/>
          </p:cNvPicPr>
          <p:nvPr/>
        </p:nvPicPr>
        <p:blipFill rotWithShape="1">
          <a:blip r:embed="rId4"/>
          <a:srcRect t="-1" r="1375" b="899"/>
          <a:stretch/>
        </p:blipFill>
        <p:spPr>
          <a:xfrm>
            <a:off x="7952029" y="1408514"/>
            <a:ext cx="2142585" cy="3036738"/>
          </a:xfrm>
          <a:prstGeom prst="rect">
            <a:avLst/>
          </a:prstGeom>
          <a:ln w="9525">
            <a:solidFill>
              <a:srgbClr val="000000"/>
            </a:solidFill>
          </a:ln>
        </p:spPr>
      </p:pic>
      <p:pic>
        <p:nvPicPr>
          <p:cNvPr id="7" name="Bildobjekt 6"/>
          <p:cNvPicPr>
            <a:picLocks noChangeAspect="1"/>
          </p:cNvPicPr>
          <p:nvPr/>
        </p:nvPicPr>
        <p:blipFill rotWithShape="1">
          <a:blip r:embed="rId5"/>
          <a:srcRect l="1182" t="984" r="1221" b="1074"/>
          <a:stretch/>
        </p:blipFill>
        <p:spPr>
          <a:xfrm>
            <a:off x="2770360" y="1928388"/>
            <a:ext cx="2589292" cy="3684761"/>
          </a:xfrm>
          <a:prstGeom prst="rect">
            <a:avLst/>
          </a:prstGeom>
          <a:ln w="9525">
            <a:solidFill>
              <a:srgbClr val="000000"/>
            </a:solidFill>
          </a:ln>
        </p:spPr>
      </p:pic>
      <p:pic>
        <p:nvPicPr>
          <p:cNvPr id="8" name="Bildobjekt 7"/>
          <p:cNvPicPr>
            <a:picLocks noChangeAspect="1"/>
          </p:cNvPicPr>
          <p:nvPr/>
        </p:nvPicPr>
        <p:blipFill rotWithShape="1">
          <a:blip r:embed="rId6"/>
          <a:srcRect l="1123" t="1305" r="1710" b="1751"/>
          <a:stretch/>
        </p:blipFill>
        <p:spPr>
          <a:xfrm>
            <a:off x="4961299" y="2290526"/>
            <a:ext cx="2598345" cy="3657601"/>
          </a:xfrm>
          <a:prstGeom prst="rect">
            <a:avLst/>
          </a:prstGeom>
          <a:ln w="9525">
            <a:solidFill>
              <a:srgbClr val="000000"/>
            </a:solidFill>
          </a:ln>
        </p:spPr>
      </p:pic>
      <p:pic>
        <p:nvPicPr>
          <p:cNvPr id="9" name="Bildobjekt 8"/>
          <p:cNvPicPr>
            <a:picLocks noChangeAspect="1"/>
          </p:cNvPicPr>
          <p:nvPr/>
        </p:nvPicPr>
        <p:blipFill rotWithShape="1">
          <a:blip r:embed="rId7"/>
          <a:srcRect r="1057" b="1679"/>
          <a:stretch/>
        </p:blipFill>
        <p:spPr>
          <a:xfrm>
            <a:off x="8890503" y="3720974"/>
            <a:ext cx="3189915" cy="2227153"/>
          </a:xfrm>
          <a:prstGeom prst="rect">
            <a:avLst/>
          </a:prstGeom>
          <a:ln w="9525">
            <a:solidFill>
              <a:srgbClr val="000000"/>
            </a:solidFill>
          </a:ln>
        </p:spPr>
      </p:pic>
    </p:spTree>
    <p:extLst>
      <p:ext uri="{BB962C8B-B14F-4D97-AF65-F5344CB8AC3E}">
        <p14:creationId xmlns:p14="http://schemas.microsoft.com/office/powerpoint/2010/main" val="126464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57379" y="0"/>
            <a:ext cx="11412537" cy="1211278"/>
          </a:xfrm>
        </p:spPr>
        <p:txBody>
          <a:bodyPr/>
          <a:lstStyle/>
          <a:p>
            <a:pPr algn="ctr"/>
            <a:r>
              <a:rPr lang="sv-SE" i="0" dirty="0"/>
              <a:t>Sussagemensamma rutiner och arbetssätt</a:t>
            </a:r>
          </a:p>
        </p:txBody>
      </p:sp>
      <p:pic>
        <p:nvPicPr>
          <p:cNvPr id="2" name="Bildobjekt 1"/>
          <p:cNvPicPr>
            <a:picLocks noChangeAspect="1"/>
          </p:cNvPicPr>
          <p:nvPr/>
        </p:nvPicPr>
        <p:blipFill rotWithShape="1">
          <a:blip r:embed="rId3"/>
          <a:srcRect l="705" t="477" r="667" b="891"/>
          <a:stretch/>
        </p:blipFill>
        <p:spPr>
          <a:xfrm>
            <a:off x="2209044" y="1303699"/>
            <a:ext cx="2670772" cy="3775295"/>
          </a:xfrm>
          <a:prstGeom prst="rect">
            <a:avLst/>
          </a:prstGeom>
          <a:ln w="9525">
            <a:solidFill>
              <a:srgbClr val="000000"/>
            </a:solidFill>
          </a:ln>
        </p:spPr>
      </p:pic>
      <p:pic>
        <p:nvPicPr>
          <p:cNvPr id="4" name="Bildobjekt 3"/>
          <p:cNvPicPr>
            <a:picLocks noChangeAspect="1"/>
          </p:cNvPicPr>
          <p:nvPr/>
        </p:nvPicPr>
        <p:blipFill rotWithShape="1">
          <a:blip r:embed="rId4"/>
          <a:srcRect l="789" t="474" r="1740" b="616"/>
          <a:stretch/>
        </p:blipFill>
        <p:spPr>
          <a:xfrm>
            <a:off x="4644426" y="1801639"/>
            <a:ext cx="2643612" cy="3784349"/>
          </a:xfrm>
          <a:prstGeom prst="rect">
            <a:avLst/>
          </a:prstGeom>
          <a:ln w="9525">
            <a:solidFill>
              <a:srgbClr val="000000"/>
            </a:solidFill>
          </a:ln>
        </p:spPr>
      </p:pic>
      <p:pic>
        <p:nvPicPr>
          <p:cNvPr id="8" name="Bildobjekt 7"/>
          <p:cNvPicPr>
            <a:picLocks noChangeAspect="1"/>
          </p:cNvPicPr>
          <p:nvPr/>
        </p:nvPicPr>
        <p:blipFill rotWithShape="1">
          <a:blip r:embed="rId5"/>
          <a:srcRect l="272" t="472" r="1717" b="1270"/>
          <a:stretch/>
        </p:blipFill>
        <p:spPr>
          <a:xfrm>
            <a:off x="7048904" y="2299579"/>
            <a:ext cx="2674516" cy="3784349"/>
          </a:xfrm>
          <a:prstGeom prst="rect">
            <a:avLst/>
          </a:prstGeom>
          <a:ln w="9525">
            <a:solidFill>
              <a:srgbClr val="000000"/>
            </a:solidFill>
          </a:ln>
        </p:spPr>
      </p:pic>
    </p:spTree>
    <p:extLst>
      <p:ext uri="{BB962C8B-B14F-4D97-AF65-F5344CB8AC3E}">
        <p14:creationId xmlns:p14="http://schemas.microsoft.com/office/powerpoint/2010/main" val="349889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19C09E0-7995-D879-4AA1-DBDA5D629838}"/>
              </a:ext>
            </a:extLst>
          </p:cNvPr>
          <p:cNvSpPr>
            <a:spLocks noGrp="1"/>
          </p:cNvSpPr>
          <p:nvPr>
            <p:ph type="title"/>
          </p:nvPr>
        </p:nvSpPr>
        <p:spPr>
          <a:xfrm>
            <a:off x="407988" y="0"/>
            <a:ext cx="11412537" cy="1211278"/>
          </a:xfrm>
        </p:spPr>
        <p:txBody>
          <a:bodyPr/>
          <a:lstStyle/>
          <a:p>
            <a:pPr algn="ctr"/>
            <a:r>
              <a:rPr lang="sv-SE" i="0" dirty="0"/>
              <a:t>Exempel på yrkesroller som kan använda Link</a:t>
            </a:r>
          </a:p>
        </p:txBody>
      </p:sp>
      <p:sp>
        <p:nvSpPr>
          <p:cNvPr id="4" name="Platshållare för text 3">
            <a:extLst>
              <a:ext uri="{FF2B5EF4-FFF2-40B4-BE49-F238E27FC236}">
                <a16:creationId xmlns:a16="http://schemas.microsoft.com/office/drawing/2014/main" id="{4DBBF1E0-D16C-CBCF-8A16-4ED31FF8F9EB}"/>
              </a:ext>
            </a:extLst>
          </p:cNvPr>
          <p:cNvSpPr>
            <a:spLocks noGrp="1"/>
          </p:cNvSpPr>
          <p:nvPr>
            <p:ph type="body" sz="quarter" idx="10"/>
          </p:nvPr>
        </p:nvSpPr>
        <p:spPr>
          <a:xfrm>
            <a:off x="1284946" y="1729909"/>
            <a:ext cx="4352061" cy="4049099"/>
          </a:xfrm>
        </p:spPr>
        <p:txBody>
          <a:bodyPr/>
          <a:lstStyle/>
          <a:p>
            <a:pPr fontAlgn="base"/>
            <a:r>
              <a:rPr lang="sv-SE" b="1" dirty="0"/>
              <a:t>Hälso- och sjukvård:</a:t>
            </a:r>
          </a:p>
          <a:p>
            <a:pPr marL="228600" indent="-228600" fontAlgn="base">
              <a:buFont typeface="Arial" panose="020B0604020202020204" pitchFamily="34" charset="0"/>
              <a:buChar char="•"/>
            </a:pPr>
            <a:r>
              <a:rPr lang="sv-SE" dirty="0"/>
              <a:t>Sjuksköterskor</a:t>
            </a:r>
          </a:p>
          <a:p>
            <a:pPr marL="228600" indent="-228600" fontAlgn="base">
              <a:buFont typeface="Arial" panose="020B0604020202020204" pitchFamily="34" charset="0"/>
              <a:buChar char="•"/>
            </a:pPr>
            <a:r>
              <a:rPr lang="sv-SE" dirty="0"/>
              <a:t>Arbetsterapeuter</a:t>
            </a:r>
          </a:p>
          <a:p>
            <a:pPr marL="228600" indent="-228600" fontAlgn="base">
              <a:buFont typeface="Arial" panose="020B0604020202020204" pitchFamily="34" charset="0"/>
              <a:buChar char="•"/>
            </a:pPr>
            <a:r>
              <a:rPr lang="sv-SE" dirty="0"/>
              <a:t>Sjukgymnaster/Fysioterapeuter</a:t>
            </a:r>
          </a:p>
          <a:p>
            <a:pPr marL="228600" indent="-228600" fontAlgn="base">
              <a:buFont typeface="Arial" panose="020B0604020202020204" pitchFamily="34" charset="0"/>
              <a:buChar char="•"/>
            </a:pPr>
            <a:r>
              <a:rPr lang="sv-SE" dirty="0"/>
              <a:t>Läkare</a:t>
            </a:r>
          </a:p>
          <a:p>
            <a:pPr marL="228600" indent="-228600" fontAlgn="base">
              <a:buFont typeface="Arial" panose="020B0604020202020204" pitchFamily="34" charset="0"/>
              <a:buChar char="•"/>
            </a:pPr>
            <a:r>
              <a:rPr lang="sv-SE" dirty="0"/>
              <a:t>Undersköterskor</a:t>
            </a:r>
          </a:p>
          <a:p>
            <a:pPr marL="228600" indent="-228600" fontAlgn="base">
              <a:buFont typeface="Arial" panose="020B0604020202020204" pitchFamily="34" charset="0"/>
              <a:buChar char="•"/>
            </a:pPr>
            <a:r>
              <a:rPr lang="sv-SE" dirty="0"/>
              <a:t>Kuratorer</a:t>
            </a:r>
          </a:p>
          <a:p>
            <a:pPr marL="228600" indent="-228600" fontAlgn="base">
              <a:buFont typeface="Arial" panose="020B0604020202020204" pitchFamily="34" charset="0"/>
              <a:buChar char="•"/>
            </a:pPr>
            <a:r>
              <a:rPr lang="sv-SE" dirty="0"/>
              <a:t>Psykolog </a:t>
            </a:r>
          </a:p>
          <a:p>
            <a:pPr marL="228600" indent="-228600" fontAlgn="base">
              <a:buFont typeface="Arial" panose="020B0604020202020204" pitchFamily="34" charset="0"/>
              <a:buChar char="•"/>
            </a:pPr>
            <a:r>
              <a:rPr lang="sv-SE" dirty="0"/>
              <a:t>Dietist</a:t>
            </a:r>
          </a:p>
          <a:p>
            <a:endParaRPr lang="sv-SE" dirty="0"/>
          </a:p>
        </p:txBody>
      </p:sp>
      <p:sp>
        <p:nvSpPr>
          <p:cNvPr id="8" name="Platshållare för text 7">
            <a:extLst>
              <a:ext uri="{FF2B5EF4-FFF2-40B4-BE49-F238E27FC236}">
                <a16:creationId xmlns:a16="http://schemas.microsoft.com/office/drawing/2014/main" id="{D3C0104A-52B6-FDC5-4A00-1236BF14A58C}"/>
              </a:ext>
            </a:extLst>
          </p:cNvPr>
          <p:cNvSpPr>
            <a:spLocks noGrp="1"/>
          </p:cNvSpPr>
          <p:nvPr>
            <p:ph type="body" sz="quarter" idx="13"/>
          </p:nvPr>
        </p:nvSpPr>
        <p:spPr>
          <a:xfrm>
            <a:off x="6298149" y="1729908"/>
            <a:ext cx="5517799" cy="1805029"/>
          </a:xfrm>
        </p:spPr>
        <p:txBody>
          <a:bodyPr/>
          <a:lstStyle/>
          <a:p>
            <a:pPr fontAlgn="base"/>
            <a:r>
              <a:rPr lang="sv-SE" b="1" dirty="0">
                <a:solidFill>
                  <a:srgbClr val="626362"/>
                </a:solidFill>
              </a:rPr>
              <a:t>Socialtjänst:</a:t>
            </a:r>
          </a:p>
          <a:p>
            <a:pPr marL="228600" indent="-228600" fontAlgn="base">
              <a:buFont typeface="Arial" panose="020B0604020202020204" pitchFamily="34" charset="0"/>
              <a:buChar char="•"/>
            </a:pPr>
            <a:r>
              <a:rPr lang="sv-SE" dirty="0">
                <a:solidFill>
                  <a:srgbClr val="626362"/>
                </a:solidFill>
              </a:rPr>
              <a:t>Biståndshandläggare</a:t>
            </a:r>
          </a:p>
          <a:p>
            <a:pPr marL="228600" indent="-228600" fontAlgn="base">
              <a:buFont typeface="Arial" panose="020B0604020202020204" pitchFamily="34" charset="0"/>
              <a:buChar char="•"/>
            </a:pPr>
            <a:r>
              <a:rPr lang="sv-SE" dirty="0">
                <a:solidFill>
                  <a:srgbClr val="626362"/>
                </a:solidFill>
              </a:rPr>
              <a:t>Socialsekreterare</a:t>
            </a:r>
          </a:p>
          <a:p>
            <a:pPr marL="228600" indent="-228600" fontAlgn="base">
              <a:buFont typeface="Arial" panose="020B0604020202020204" pitchFamily="34" charset="0"/>
              <a:buChar char="•"/>
            </a:pPr>
            <a:r>
              <a:rPr lang="sv-SE" dirty="0">
                <a:solidFill>
                  <a:srgbClr val="626362"/>
                </a:solidFill>
              </a:rPr>
              <a:t>Planerare</a:t>
            </a:r>
          </a:p>
        </p:txBody>
      </p:sp>
      <p:sp>
        <p:nvSpPr>
          <p:cNvPr id="2" name="Rektangel 1"/>
          <p:cNvSpPr/>
          <p:nvPr/>
        </p:nvSpPr>
        <p:spPr>
          <a:xfrm>
            <a:off x="6298149" y="4076067"/>
            <a:ext cx="5154153" cy="1446550"/>
          </a:xfrm>
          <a:prstGeom prst="rect">
            <a:avLst/>
          </a:prstGeom>
        </p:spPr>
        <p:txBody>
          <a:bodyPr wrap="square">
            <a:spAutoFit/>
          </a:bodyPr>
          <a:lstStyle/>
          <a:p>
            <a:pPr fontAlgn="base"/>
            <a:r>
              <a:rPr lang="sv-SE" sz="2200" b="1" dirty="0">
                <a:solidFill>
                  <a:srgbClr val="626362"/>
                </a:solidFill>
              </a:rPr>
              <a:t>Personal inom skola/elevhälsan:</a:t>
            </a:r>
          </a:p>
          <a:p>
            <a:pPr marL="342900" indent="-342900" fontAlgn="base">
              <a:buFont typeface="Arial" panose="020B0604020202020204" pitchFamily="34" charset="0"/>
              <a:buChar char="•"/>
            </a:pPr>
            <a:r>
              <a:rPr lang="sv-SE" sz="2200" dirty="0">
                <a:solidFill>
                  <a:srgbClr val="626362"/>
                </a:solidFill>
              </a:rPr>
              <a:t>Rektor</a:t>
            </a:r>
          </a:p>
          <a:p>
            <a:pPr marL="342900" indent="-342900" fontAlgn="base">
              <a:buFont typeface="Arial" panose="020B0604020202020204" pitchFamily="34" charset="0"/>
              <a:buChar char="•"/>
            </a:pPr>
            <a:r>
              <a:rPr lang="sv-SE" sz="2200" dirty="0">
                <a:solidFill>
                  <a:srgbClr val="626362"/>
                </a:solidFill>
              </a:rPr>
              <a:t>Specialpedagog</a:t>
            </a:r>
          </a:p>
          <a:p>
            <a:pPr marL="342900" indent="-342900" fontAlgn="base">
              <a:buFont typeface="Arial" panose="020B0604020202020204" pitchFamily="34" charset="0"/>
              <a:buChar char="•"/>
            </a:pPr>
            <a:r>
              <a:rPr lang="sv-SE" sz="2200" dirty="0">
                <a:solidFill>
                  <a:srgbClr val="626362"/>
                </a:solidFill>
              </a:rPr>
              <a:t>Skolsköterska</a:t>
            </a:r>
            <a:endParaRPr lang="sv-SE" sz="1600" dirty="0">
              <a:solidFill>
                <a:srgbClr val="626362"/>
              </a:solidFill>
            </a:endParaRPr>
          </a:p>
        </p:txBody>
      </p:sp>
    </p:spTree>
    <p:extLst>
      <p:ext uri="{BB962C8B-B14F-4D97-AF65-F5344CB8AC3E}">
        <p14:creationId xmlns:p14="http://schemas.microsoft.com/office/powerpoint/2010/main" val="529050503"/>
      </p:ext>
    </p:extLst>
  </p:cSld>
  <p:clrMapOvr>
    <a:masterClrMapping/>
  </p:clrMapOvr>
</p:sld>
</file>

<file path=ppt/theme/theme1.xml><?xml version="1.0" encoding="utf-8"?>
<a:theme xmlns:a="http://schemas.openxmlformats.org/drawingml/2006/main" name="Office-tema">
  <a:themeElements>
    <a:clrScheme name="Sussa">
      <a:dk1>
        <a:srgbClr val="626362"/>
      </a:dk1>
      <a:lt1>
        <a:srgbClr val="FFFFFF"/>
      </a:lt1>
      <a:dk2>
        <a:srgbClr val="44546A"/>
      </a:dk2>
      <a:lt2>
        <a:srgbClr val="E7E6E6"/>
      </a:lt2>
      <a:accent1>
        <a:srgbClr val="C2DDB1"/>
      </a:accent1>
      <a:accent2>
        <a:srgbClr val="557048"/>
      </a:accent2>
      <a:accent3>
        <a:srgbClr val="B2E0DB"/>
      </a:accent3>
      <a:accent4>
        <a:srgbClr val="48715C"/>
      </a:accent4>
      <a:accent5>
        <a:srgbClr val="B2C3DB"/>
      </a:accent5>
      <a:accent6>
        <a:srgbClr val="485170"/>
      </a:accent6>
      <a:hlink>
        <a:srgbClr val="8AC1B8"/>
      </a:hlink>
      <a:folHlink>
        <a:srgbClr val="91A7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Sussa samverkan-mall 2022-7" id="{0581B49F-2D7F-BD4B-9ACD-F57F1C8FCB9D}" vid="{9C38087F-2A7E-8049-A594-C2D59B65877A}"/>
    </a:ext>
  </a:extLst>
</a:theme>
</file>

<file path=ppt/theme/theme2.xml><?xml version="1.0" encoding="utf-8"?>
<a:theme xmlns:a="http://schemas.openxmlformats.org/drawingml/2006/main" name="1_Office-tema">
  <a:themeElements>
    <a:clrScheme name="Sussa">
      <a:dk1>
        <a:srgbClr val="626362"/>
      </a:dk1>
      <a:lt1>
        <a:srgbClr val="FFFFFF"/>
      </a:lt1>
      <a:dk2>
        <a:srgbClr val="44546A"/>
      </a:dk2>
      <a:lt2>
        <a:srgbClr val="E7E6E6"/>
      </a:lt2>
      <a:accent1>
        <a:srgbClr val="C2DDB1"/>
      </a:accent1>
      <a:accent2>
        <a:srgbClr val="557048"/>
      </a:accent2>
      <a:accent3>
        <a:srgbClr val="B2E0DB"/>
      </a:accent3>
      <a:accent4>
        <a:srgbClr val="48715C"/>
      </a:accent4>
      <a:accent5>
        <a:srgbClr val="B2C3DB"/>
      </a:accent5>
      <a:accent6>
        <a:srgbClr val="485170"/>
      </a:accent6>
      <a:hlink>
        <a:srgbClr val="8AC1B8"/>
      </a:hlink>
      <a:folHlink>
        <a:srgbClr val="91A7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Sussa samverkan-mall 2022-7" id="{0581B49F-2D7F-BD4B-9ACD-F57F1C8FCB9D}" vid="{B7DAD9EC-93E4-8A48-8E9C-D380D158E7A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97A4DA18E88F74CB214C7B40DC6BE23" ma:contentTypeVersion="3" ma:contentTypeDescription="Skapa ett nytt dokument." ma:contentTypeScope="" ma:versionID="fcdb513510e848dc32e53964d17388c5">
  <xsd:schema xmlns:xsd="http://www.w3.org/2001/XMLSchema" xmlns:xs="http://www.w3.org/2001/XMLSchema" xmlns:p="http://schemas.microsoft.com/office/2006/metadata/properties" xmlns:ns2="d78cd3e9-61e5-477d-81e3-a174355c7f39" targetNamespace="http://schemas.microsoft.com/office/2006/metadata/properties" ma:root="true" ma:fieldsID="272351bd921039633de60edc2d88a7cd" ns2:_="">
    <xsd:import namespace="d78cd3e9-61e5-477d-81e3-a174355c7f3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8cd3e9-61e5-477d-81e3-a174355c7f39"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7"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038A9A-09CA-4BB2-B52C-6B0ED12BD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8cd3e9-61e5-477d-81e3-a174355c7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977188-C8DB-4447-9AA9-65F6E7038881}">
  <ds:schemaRefs>
    <ds:schemaRef ds:uri="http://schemas.microsoft.com/office/2006/metadata/properties"/>
    <ds:schemaRef ds:uri="http://purl.org/dc/elements/1.1/"/>
    <ds:schemaRef ds:uri="http://purl.org/dc/dcmitype/"/>
    <ds:schemaRef ds:uri="http://purl.org/dc/terms/"/>
    <ds:schemaRef ds:uri="d78cd3e9-61e5-477d-81e3-a174355c7f3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1823E6-18A9-4148-BF27-B2D3EC029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Sussa samverkan-mall 2022-7</Template>
  <TotalTime>3364</TotalTime>
  <Words>3140</Words>
  <Application>Microsoft Office PowerPoint</Application>
  <PresentationFormat>Bredbild</PresentationFormat>
  <Paragraphs>397</Paragraphs>
  <Slides>36</Slides>
  <Notes>36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36</vt:i4>
      </vt:variant>
    </vt:vector>
  </HeadingPairs>
  <TitlesOfParts>
    <vt:vector size="45" baseType="lpstr">
      <vt:lpstr>Arial</vt:lpstr>
      <vt:lpstr>Bahnschrift Condensed</vt:lpstr>
      <vt:lpstr>Bahnschrift SemiBold Condensed</vt:lpstr>
      <vt:lpstr>Calibri</vt:lpstr>
      <vt:lpstr>Courier New</vt:lpstr>
      <vt:lpstr>Times New Roman</vt:lpstr>
      <vt:lpstr>var(--font-family-body)</vt:lpstr>
      <vt:lpstr>Office-tema</vt:lpstr>
      <vt:lpstr>1_Office-tema</vt:lpstr>
      <vt:lpstr>Välkommen till utbildning i Cosmic!</vt:lpstr>
      <vt:lpstr>PowerPoint-presentation</vt:lpstr>
      <vt:lpstr>Sussa samverkan Sussa = (Strategisk utveckling av sjukvårdsstödjande applikationer) </vt:lpstr>
      <vt:lpstr>4 processer</vt:lpstr>
      <vt:lpstr>Link är ett systemstöd för samverkan och kan användas av följande aktörer:</vt:lpstr>
      <vt:lpstr>Lagar som styr</vt:lpstr>
      <vt:lpstr>Länsövergripande riktlinjer</vt:lpstr>
      <vt:lpstr>Sussagemensamma rutiner och arbetssätt</vt:lpstr>
      <vt:lpstr>Exempel på yrkesroller som kan använda Link</vt:lpstr>
      <vt:lpstr>PowerPoint-presentation</vt:lpstr>
      <vt:lpstr>Kopplingar till andra moduler i Cosmic</vt:lpstr>
      <vt:lpstr>Funktionalitet i stort</vt:lpstr>
      <vt:lpstr>Fikapaus! </vt:lpstr>
      <vt:lpstr>Demonstration Ärendeöversikten &amp; Ärendevyn</vt:lpstr>
      <vt:lpstr>Inhämta/säkerställa samtycken I samband med process för utskrivning</vt:lpstr>
      <vt:lpstr>Samverkan vid utskrivning från sluten hälso- och sjukvård</vt:lpstr>
      <vt:lpstr>Demonstration Utskrivningsprocessen</vt:lpstr>
      <vt:lpstr>Övningsuppgift 1</vt:lpstr>
      <vt:lpstr>Samordning i öppenvård</vt:lpstr>
      <vt:lpstr>Demonstration Skapa samordningsärende</vt:lpstr>
      <vt:lpstr>Övningsuppgift 2</vt:lpstr>
      <vt:lpstr>Bensträckare! </vt:lpstr>
      <vt:lpstr>Samordnad individuell plan (SIP)</vt:lpstr>
      <vt:lpstr>Demonstration SIP-processen</vt:lpstr>
      <vt:lpstr>Övningsuppgift 3</vt:lpstr>
      <vt:lpstr>Samordnad vårdplan enligt LPT/LRV</vt:lpstr>
      <vt:lpstr>Samordnad vårdplan enligt LPT/LRV (ÖPT/ÖRV)</vt:lpstr>
      <vt:lpstr>Demonstration Plan enligt LPT/LRV</vt:lpstr>
      <vt:lpstr>Demonstration Vårdbegäran till akutmottagning</vt:lpstr>
      <vt:lpstr>Övningsuppgift 4</vt:lpstr>
      <vt:lpstr>Demonstration Egenvårdsbedömning och planering</vt:lpstr>
      <vt:lpstr>Egenvårdsbedömning och planering</vt:lpstr>
      <vt:lpstr>Demonstration Uppdrag hemsjukvård</vt:lpstr>
      <vt:lpstr>Uppdrag hemsjukvård</vt:lpstr>
      <vt:lpstr>Demonstration Avsluta samordningsärende </vt:lpstr>
      <vt:lpstr>Övningsuppgift 4</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Viklund Martina /Central förvaltning Kommunikationsenhet /Falun</dc:creator>
  <cp:lastModifiedBy>Koivisto Åsa /Akut Medicin Geriatrik och Rehabilitering Avesta /Avesta</cp:lastModifiedBy>
  <cp:revision>152</cp:revision>
  <cp:lastPrinted>2024-08-28T07:07:24Z</cp:lastPrinted>
  <dcterms:created xsi:type="dcterms:W3CDTF">2022-05-24T09:27:40Z</dcterms:created>
  <dcterms:modified xsi:type="dcterms:W3CDTF">2025-06-04T09:58:07Z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0x010100C97A4DA18E88F74CB214C7B40DC6BE23</vt:lpwstr>
  </property>
  <property fmtid="{D5CDD505-2E9C-101B-9397-08002B2CF9AE}" pid="4" name="MediaServiceImageTags">
    <vt:lpwstr/>
  </property>
</Properties>
</file>