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drawings/drawing1.xml" ContentType="application/vnd.openxmlformats-officedocument.drawingml.chartshapes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drawings/drawing2.xml" ContentType="application/vnd.openxmlformats-officedocument.drawingml.chartshape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256" r:id="rId2"/>
    <p:sldId id="258" r:id="rId3"/>
    <p:sldId id="259" r:id="rId4"/>
    <p:sldId id="260" r:id="rId5"/>
    <p:sldId id="262" r:id="rId6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6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-kalkylblad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-kalkylblad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-kalkylblad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-kalkylblad3.xlsx"/><Relationship Id="rId2" Type="http://schemas.microsoft.com/office/2011/relationships/chartColorStyle" Target="colors4.xml"/><Relationship Id="rId1" Type="http://schemas.microsoft.com/office/2011/relationships/chartStyle" Target="style4.xml"/><Relationship Id="rId4" Type="http://schemas.openxmlformats.org/officeDocument/2006/relationships/chartUserShapes" Target="../drawings/drawing1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-kalkylblad4.xlsx"/><Relationship Id="rId2" Type="http://schemas.microsoft.com/office/2011/relationships/chartColorStyle" Target="colors5.xml"/><Relationship Id="rId1" Type="http://schemas.microsoft.com/office/2011/relationships/chartStyle" Target="style5.xml"/><Relationship Id="rId4" Type="http://schemas.openxmlformats.org/officeDocument/2006/relationships/chartUserShapes" Target="../drawings/drawing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pivotSource>
    <c:name>[Kopia av 1a halvåret 2020.xlsx]Blad2!Pivottabell1</c:name>
    <c:fmtId val="25"/>
  </c:pivotSource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sv-SE" sz="2000" b="1" dirty="0" err="1"/>
              <a:t>Staphylococcus</a:t>
            </a:r>
            <a:r>
              <a:rPr lang="sv-SE" sz="2000" b="1" baseline="0" dirty="0"/>
              <a:t> </a:t>
            </a:r>
            <a:r>
              <a:rPr lang="sv-SE" sz="2000" b="1" baseline="0" dirty="0" err="1"/>
              <a:t>aureus</a:t>
            </a:r>
            <a:r>
              <a:rPr lang="sv-SE" sz="2000" b="1" baseline="0" dirty="0"/>
              <a:t> </a:t>
            </a:r>
            <a:r>
              <a:rPr lang="sv-SE" sz="2000" b="1" dirty="0"/>
              <a:t> </a:t>
            </a:r>
          </a:p>
          <a:p>
            <a:pPr>
              <a:defRPr sz="1600" b="1"/>
            </a:pPr>
            <a:r>
              <a:rPr lang="sv-SE" sz="1200" b="1" dirty="0"/>
              <a:t>Resistens i Dalarna </a:t>
            </a:r>
            <a:r>
              <a:rPr lang="sv-SE" sz="1200" b="1" baseline="0" dirty="0"/>
              <a:t>1:a halvåret </a:t>
            </a:r>
            <a:r>
              <a:rPr lang="sv-SE" sz="1200" b="1" baseline="0" dirty="0" smtClean="0"/>
              <a:t>2020 i %</a:t>
            </a:r>
            <a:endParaRPr lang="sv-SE" sz="1200" b="1" dirty="0"/>
          </a:p>
        </c:rich>
      </c:tx>
      <c:layout>
        <c:manualLayout>
          <c:xMode val="edge"/>
          <c:yMode val="edge"/>
          <c:x val="0.33980504383678412"/>
          <c:y val="9.1435090972065913E-4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sv-SE"/>
        </a:p>
      </c:txPr>
    </c:title>
    <c:autoTitleDeleted val="0"/>
    <c:pivotFmts>
      <c:pivotFmt>
        <c:idx val="0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"/>
        <c:spPr>
          <a:solidFill>
            <a:srgbClr val="FF0000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4"/>
        <c:spPr>
          <a:solidFill>
            <a:srgbClr val="FFFF00"/>
          </a:solidFill>
          <a:ln>
            <a:noFill/>
          </a:ln>
          <a:effectLst/>
        </c:spPr>
        <c:marker>
          <c:symbol val="none"/>
        </c:marker>
      </c:pivotFmt>
      <c:pivotFmt>
        <c:idx val="5"/>
        <c:spPr>
          <a:solidFill>
            <a:srgbClr val="92D050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6"/>
        <c:dLbl>
          <c:idx val="0"/>
          <c:layout>
            <c:manualLayout>
              <c:x val="4.8056737910694598E-2"/>
              <c:y val="0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7"/>
        <c:spPr>
          <a:solidFill>
            <a:srgbClr val="FF0000"/>
          </a:solidFill>
          <a:ln>
            <a:noFill/>
          </a:ln>
          <a:effectLst/>
        </c:spPr>
        <c:dLbl>
          <c:idx val="0"/>
          <c:layout>
            <c:manualLayout>
              <c:x val="7.0992908277162509E-2"/>
              <c:y val="-8.3604774556763038E-3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8"/>
        <c:dLbl>
          <c:idx val="0"/>
          <c:layout>
            <c:manualLayout>
              <c:x val="4.4780142144056352E-2"/>
              <c:y val="1.1704668437946824E-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9"/>
        <c:spPr>
          <a:solidFill>
            <a:srgbClr val="FF0000"/>
          </a:solidFill>
          <a:ln>
            <a:noFill/>
          </a:ln>
          <a:effectLst/>
        </c:spPr>
        <c:dLbl>
          <c:idx val="0"/>
          <c:layout>
            <c:manualLayout>
              <c:x val="4.8056737910694536E-2"/>
              <c:y val="-2.1737241384758389E-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0"/>
        <c:spPr>
          <a:solidFill>
            <a:srgbClr val="FF0000"/>
          </a:solidFill>
          <a:ln>
            <a:noFill/>
          </a:ln>
          <a:effectLst/>
        </c:spPr>
        <c:dLbl>
          <c:idx val="0"/>
          <c:layout>
            <c:manualLayout>
              <c:x val="5.1333333677332886E-2"/>
              <c:y val="1.0032572946811563E-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1"/>
        <c:spPr>
          <a:solidFill>
            <a:srgbClr val="FFFF00"/>
          </a:solidFill>
          <a:ln>
            <a:noFill/>
          </a:ln>
          <a:effectLst/>
        </c:spPr>
      </c:pivotFmt>
      <c:pivotFmt>
        <c:idx val="12"/>
        <c:dLbl>
          <c:idx val="0"/>
          <c:layout>
            <c:manualLayout>
              <c:x val="4.8056737910694619E-2"/>
              <c:y val="0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3"/>
        <c:spPr>
          <a:solidFill>
            <a:srgbClr val="FFFF00"/>
          </a:solidFill>
          <a:ln>
            <a:noFill/>
          </a:ln>
          <a:effectLst/>
        </c:spPr>
      </c:pivotFmt>
      <c:pivotFmt>
        <c:idx val="14"/>
        <c:spPr>
          <a:solidFill>
            <a:srgbClr val="FFFF00"/>
          </a:solidFill>
          <a:ln>
            <a:noFill/>
          </a:ln>
          <a:effectLst/>
        </c:spPr>
      </c:pivotFmt>
      <c:pivotFmt>
        <c:idx val="15"/>
        <c:dLbl>
          <c:idx val="0"/>
          <c:layout>
            <c:manualLayout>
              <c:x val="4.9148936499574039E-2"/>
              <c:y val="0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6"/>
        <c:spPr>
          <a:solidFill>
            <a:srgbClr val="92D050"/>
          </a:solidFill>
          <a:ln>
            <a:noFill/>
          </a:ln>
          <a:effectLst/>
        </c:spPr>
        <c:dLbl>
          <c:idx val="0"/>
          <c:layout>
            <c:manualLayout>
              <c:x val="5.4609929443971118E-2"/>
              <c:y val="-1.6720954911352607E-3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7"/>
        <c:spPr>
          <a:solidFill>
            <a:srgbClr val="92D050"/>
          </a:solidFill>
          <a:ln>
            <a:noFill/>
          </a:ln>
          <a:effectLst/>
        </c:spPr>
        <c:dLbl>
          <c:idx val="0"/>
          <c:layout>
            <c:manualLayout>
              <c:x val="6.5531915332765311E-2"/>
              <c:y val="-1.0032572946811626E-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8"/>
        <c:spPr>
          <a:solidFill>
            <a:srgbClr val="92D050"/>
          </a:solidFill>
          <a:ln>
            <a:noFill/>
          </a:ln>
          <a:effectLst/>
        </c:spPr>
        <c:dLbl>
          <c:idx val="0"/>
          <c:layout>
            <c:manualLayout>
              <c:x val="6.0070922388368274E-2"/>
              <c:y val="-3.3441909822705214E-3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9"/>
        <c:dLbl>
          <c:idx val="0"/>
          <c:layout>
            <c:manualLayout>
              <c:x val="4.805673791069464E-2"/>
              <c:y val="2.6753527858164171E-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0"/>
        <c:dLbl>
          <c:idx val="0"/>
          <c:layout>
            <c:manualLayout>
              <c:x val="6.2255319566127121E-2"/>
              <c:y val="0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1"/>
        <c:spPr>
          <a:solidFill>
            <a:srgbClr val="92D050"/>
          </a:solidFill>
          <a:ln>
            <a:noFill/>
          </a:ln>
          <a:effectLst/>
        </c:spPr>
        <c:dLbl>
          <c:idx val="0"/>
          <c:layout>
            <c:manualLayout>
              <c:x val="5.7886525210609351E-2"/>
              <c:y val="-5.0162864734058432E-3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2"/>
        <c:dLbl>
          <c:idx val="0"/>
          <c:layout>
            <c:manualLayout>
              <c:x val="6.1163120977247701E-2"/>
              <c:y val="-1.672095491135322E-3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3"/>
        <c:dLbl>
          <c:idx val="0"/>
          <c:layout>
            <c:manualLayout>
              <c:x val="5.6794326621730007E-2"/>
              <c:y val="-6.1309459756182042E-17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4"/>
        <c:spPr>
          <a:solidFill>
            <a:srgbClr val="FFFF00"/>
          </a:solidFill>
          <a:ln>
            <a:noFill/>
          </a:ln>
          <a:effectLst/>
        </c:spPr>
      </c:pivotFmt>
      <c:pivotFmt>
        <c:idx val="25"/>
        <c:spPr>
          <a:solidFill>
            <a:srgbClr val="FF0000"/>
          </a:solidFill>
          <a:ln>
            <a:noFill/>
          </a:ln>
          <a:effectLst/>
        </c:spPr>
        <c:dLbl>
          <c:idx val="0"/>
          <c:layout>
            <c:manualLayout>
              <c:x val="5.8978723799488812E-2"/>
              <c:y val="5.0162864734056593E-3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6"/>
        <c:spPr>
          <a:solidFill>
            <a:srgbClr val="FFFF00"/>
          </a:solidFill>
          <a:ln>
            <a:noFill/>
          </a:ln>
          <a:effectLst/>
        </c:spPr>
      </c:pivotFmt>
      <c:pivotFmt>
        <c:idx val="27"/>
        <c:spPr>
          <a:solidFill>
            <a:srgbClr val="FF0000"/>
          </a:solidFill>
          <a:ln>
            <a:noFill/>
          </a:ln>
          <a:effectLst/>
        </c:spPr>
        <c:dLbl>
          <c:idx val="0"/>
          <c:layout>
            <c:manualLayout>
              <c:x val="5.8978723799488854E-2"/>
              <c:y val="1.6720954911352607E-3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8"/>
        <c:spPr>
          <a:solidFill>
            <a:srgbClr val="FF0000"/>
          </a:solidFill>
          <a:ln>
            <a:noFill/>
          </a:ln>
          <a:effectLst/>
        </c:spPr>
        <c:dLbl>
          <c:idx val="0"/>
          <c:layout>
            <c:manualLayout>
              <c:x val="5.133333367733281E-2"/>
              <c:y val="-3.3441909822705215E-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9"/>
        <c:spPr>
          <a:solidFill>
            <a:srgbClr val="FFFF00"/>
          </a:solidFill>
          <a:ln>
            <a:noFill/>
          </a:ln>
          <a:effectLst/>
        </c:spPr>
      </c:pivotFmt>
      <c:pivotFmt>
        <c:idx val="30"/>
        <c:spPr>
          <a:solidFill>
            <a:srgbClr val="92D050"/>
          </a:solidFill>
          <a:ln>
            <a:noFill/>
          </a:ln>
          <a:effectLst/>
        </c:spPr>
        <c:dLbl>
          <c:idx val="0"/>
          <c:layout>
            <c:manualLayout>
              <c:x val="4.8056737910694536E-2"/>
              <c:y val="-1.672095491135322E-3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1"/>
        <c:spPr>
          <a:solidFill>
            <a:srgbClr val="92D050"/>
          </a:solidFill>
          <a:ln>
            <a:noFill/>
          </a:ln>
          <a:effectLst/>
        </c:spPr>
        <c:dLbl>
          <c:idx val="0"/>
          <c:layout>
            <c:manualLayout>
              <c:x val="6.3347518155006541E-2"/>
              <c:y val="1.6720954911352607E-3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2"/>
        <c:dLbl>
          <c:idx val="0"/>
          <c:layout>
            <c:manualLayout>
              <c:x val="6.3347518155006458E-2"/>
              <c:y val="-1.6720954911352608E-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3"/>
        <c:dLbl>
          <c:idx val="0"/>
          <c:layout>
            <c:manualLayout>
              <c:x val="6.1163120977247701E-2"/>
              <c:y val="-3.5114005313840471E-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4"/>
        <c:dLbl>
          <c:idx val="0"/>
          <c:layout>
            <c:manualLayout>
              <c:x val="5.2425532266212292E-2"/>
              <c:y val="-1.0032572946811563E-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5"/>
        <c:dLbl>
          <c:idx val="0"/>
          <c:layout>
            <c:manualLayout>
              <c:x val="4.6964539321815199E-2"/>
              <c:y val="-3.5114005313840471E-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6"/>
        <c:dLbl>
          <c:idx val="0"/>
          <c:layout>
            <c:manualLayout>
              <c:x val="5.570212803285058E-2"/>
              <c:y val="-5.0162864734057816E-3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7"/>
        <c:dLbl>
          <c:idx val="0"/>
          <c:layout>
            <c:manualLayout>
              <c:x val="5.133333367733281E-2"/>
              <c:y val="-6.1867533172004642E-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8"/>
        <c:dLbl>
          <c:idx val="0"/>
          <c:layout>
            <c:manualLayout>
              <c:x val="6.2255319566127038E-2"/>
              <c:y val="-1.1704668437946824E-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9"/>
        <c:spPr>
          <a:solidFill>
            <a:srgbClr val="FFFF00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40"/>
        <c:spPr>
          <a:solidFill>
            <a:srgbClr val="FFFF00"/>
          </a:solidFill>
          <a:ln>
            <a:noFill/>
          </a:ln>
          <a:effectLst/>
        </c:spPr>
        <c:dLbl>
          <c:idx val="0"/>
          <c:layout>
            <c:manualLayout>
              <c:x val="5.4660807630648747E-2"/>
              <c:y val="0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41"/>
        <c:spPr>
          <a:solidFill>
            <a:srgbClr val="FFFF00"/>
          </a:solidFill>
          <a:ln>
            <a:noFill/>
          </a:ln>
          <a:effectLst/>
        </c:spPr>
        <c:dLbl>
          <c:idx val="0"/>
          <c:layout>
            <c:manualLayout>
              <c:x val="6.6959489347544615E-2"/>
              <c:y val="-6.2780266102643919E-3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42"/>
        <c:spPr>
          <a:solidFill>
            <a:srgbClr val="FFFF00"/>
          </a:solidFill>
          <a:ln>
            <a:noFill/>
          </a:ln>
          <a:effectLst/>
        </c:spP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43"/>
        <c:spPr>
          <a:solidFill>
            <a:srgbClr val="FFFF00"/>
          </a:solidFill>
          <a:ln>
            <a:noFill/>
          </a:ln>
          <a:effectLst/>
        </c:spP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44"/>
        <c:spPr>
          <a:solidFill>
            <a:srgbClr val="FFFF00"/>
          </a:solidFill>
          <a:ln>
            <a:noFill/>
          </a:ln>
          <a:effectLst/>
        </c:spP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45"/>
        <c:spPr>
          <a:solidFill>
            <a:srgbClr val="FFFF00"/>
          </a:solidFill>
          <a:ln>
            <a:noFill/>
          </a:ln>
          <a:effectLst/>
        </c:spP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46"/>
        <c:spPr>
          <a:solidFill>
            <a:srgbClr val="FF0000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47"/>
        <c:spPr>
          <a:solidFill>
            <a:srgbClr val="FF0000"/>
          </a:solidFill>
          <a:ln>
            <a:noFill/>
          </a:ln>
          <a:effectLst/>
        </c:spPr>
        <c:dLbl>
          <c:idx val="0"/>
          <c:layout>
            <c:manualLayout>
              <c:x val="7.0992908277162509E-2"/>
              <c:y val="-8.3604774556763038E-3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48"/>
        <c:spPr>
          <a:solidFill>
            <a:srgbClr val="FF0000"/>
          </a:solidFill>
          <a:ln>
            <a:noFill/>
          </a:ln>
          <a:effectLst/>
        </c:spPr>
        <c:dLbl>
          <c:idx val="0"/>
          <c:layout>
            <c:manualLayout>
              <c:x val="5.8978697962479745E-2"/>
              <c:y val="-3.8894031249969131E-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49"/>
        <c:spPr>
          <a:solidFill>
            <a:srgbClr val="FF0000"/>
          </a:solidFill>
          <a:ln>
            <a:noFill/>
          </a:ln>
          <a:effectLst/>
        </c:spPr>
        <c:dLbl>
          <c:idx val="0"/>
          <c:layout>
            <c:manualLayout>
              <c:x val="5.8978697962479745E-2"/>
              <c:y val="-3.8056325812095317E-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50"/>
        <c:spPr>
          <a:solidFill>
            <a:srgbClr val="FF0000"/>
          </a:solidFill>
          <a:ln>
            <a:noFill/>
          </a:ln>
          <a:effectLst/>
        </c:spP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51"/>
        <c:spPr>
          <a:solidFill>
            <a:srgbClr val="FF0000"/>
          </a:solidFill>
          <a:ln>
            <a:noFill/>
          </a:ln>
          <a:effectLst/>
        </c:spPr>
        <c:dLbl>
          <c:idx val="0"/>
          <c:layout>
            <c:manualLayout>
              <c:x val="4.8056737910694536E-2"/>
              <c:y val="-2.1737241384758389E-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52"/>
        <c:spPr>
          <a:solidFill>
            <a:srgbClr val="FF0000"/>
          </a:solidFill>
          <a:ln>
            <a:noFill/>
          </a:ln>
          <a:effectLst/>
        </c:spPr>
        <c:dLbl>
          <c:idx val="0"/>
          <c:layout>
            <c:manualLayout>
              <c:x val="5.1333333677332886E-2"/>
              <c:y val="1.0032572946811563E-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53"/>
        <c:spPr>
          <a:solidFill>
            <a:srgbClr val="92D050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54"/>
        <c:spPr>
          <a:solidFill>
            <a:srgbClr val="92D050"/>
          </a:solidFill>
          <a:ln>
            <a:noFill/>
          </a:ln>
          <a:effectLst/>
        </c:spPr>
        <c:dLbl>
          <c:idx val="0"/>
          <c:layout>
            <c:manualLayout>
              <c:x val="5.4609929443971118E-2"/>
              <c:y val="-1.6720954911352607E-3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55"/>
        <c:spPr>
          <a:solidFill>
            <a:srgbClr val="92D050"/>
          </a:solidFill>
          <a:ln>
            <a:noFill/>
          </a:ln>
          <a:effectLst/>
        </c:spPr>
        <c:dLbl>
          <c:idx val="0"/>
          <c:layout>
            <c:manualLayout>
              <c:x val="5.7886525210609351E-2"/>
              <c:y val="-5.0162864734058432E-3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56"/>
        <c:spPr>
          <a:solidFill>
            <a:srgbClr val="92D050"/>
          </a:solidFill>
          <a:ln>
            <a:noFill/>
          </a:ln>
          <a:effectLst/>
        </c:spPr>
        <c:dLbl>
          <c:idx val="0"/>
          <c:layout>
            <c:manualLayout>
              <c:x val="4.8056737910694536E-2"/>
              <c:y val="-1.672095491135322E-3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57"/>
        <c:spPr>
          <a:solidFill>
            <a:srgbClr val="92D050"/>
          </a:solidFill>
          <a:ln>
            <a:noFill/>
          </a:ln>
          <a:effectLst/>
        </c:spPr>
        <c:dLbl>
          <c:idx val="0"/>
          <c:layout>
            <c:manualLayout>
              <c:x val="6.3347518155006541E-2"/>
              <c:y val="1.6720954911352607E-3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58"/>
        <c:spPr>
          <a:solidFill>
            <a:srgbClr val="92D050"/>
          </a:solidFill>
          <a:ln>
            <a:noFill/>
          </a:ln>
          <a:effectLst/>
        </c:spPr>
        <c:dLbl>
          <c:idx val="0"/>
          <c:layout>
            <c:manualLayout>
              <c:x val="6.5531915332765311E-2"/>
              <c:y val="-1.0032572946811626E-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59"/>
        <c:spPr>
          <a:solidFill>
            <a:srgbClr val="92D050"/>
          </a:solidFill>
          <a:ln>
            <a:noFill/>
          </a:ln>
          <a:effectLst/>
        </c:spPr>
        <c:dLbl>
          <c:idx val="0"/>
          <c:layout>
            <c:manualLayout>
              <c:x val="6.0070922388368274E-2"/>
              <c:y val="-3.3441909822705214E-3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60"/>
        <c:spPr>
          <a:solidFill>
            <a:srgbClr val="FFFF00"/>
          </a:solidFill>
          <a:ln>
            <a:noFill/>
          </a:ln>
          <a:effectLst/>
        </c:spPr>
        <c:dLbl>
          <c:idx val="0"/>
          <c:layout>
            <c:manualLayout>
              <c:x val="5.8744730212594368E-2"/>
              <c:y val="-4.1819414547953531E-3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61"/>
        <c:spPr>
          <a:solidFill>
            <a:srgbClr val="FF0000"/>
          </a:solidFill>
          <a:ln>
            <a:noFill/>
          </a:ln>
          <a:effectLst/>
        </c:spPr>
        <c:dLbl>
          <c:idx val="0"/>
          <c:layout>
            <c:manualLayout>
              <c:x val="6.0110886729166355E-2"/>
              <c:y val="-2.3000678001374442E-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62"/>
        <c:spPr>
          <a:solidFill>
            <a:srgbClr val="92D050"/>
          </a:solidFill>
          <a:ln>
            <a:noFill/>
          </a:ln>
          <a:effectLst/>
        </c:spPr>
        <c:dLbl>
          <c:idx val="0"/>
          <c:layout>
            <c:manualLayout>
              <c:x val="6.1477043245738293E-2"/>
              <c:y val="0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63"/>
        <c:spPr>
          <a:solidFill>
            <a:srgbClr val="92D050"/>
          </a:solidFill>
          <a:ln>
            <a:noFill/>
          </a:ln>
          <a:effectLst/>
        </c:spPr>
        <c:dLbl>
          <c:idx val="0"/>
          <c:layout>
            <c:manualLayout>
              <c:x val="7.1040138861742055E-2"/>
              <c:y val="0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64"/>
        <c:spPr>
          <a:solidFill>
            <a:srgbClr val="FFFF00"/>
          </a:solidFill>
          <a:ln>
            <a:noFill/>
          </a:ln>
          <a:effectLst/>
        </c:spPr>
        <c:dLbl>
          <c:idx val="0"/>
          <c:layout>
            <c:manualLayout>
              <c:x val="6.4209356278882246E-2"/>
              <c:y val="0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65"/>
        <c:spPr>
          <a:solidFill>
            <a:srgbClr val="FF0000"/>
          </a:solidFill>
          <a:ln>
            <a:noFill/>
          </a:ln>
          <a:effectLst/>
        </c:spPr>
        <c:dLbl>
          <c:idx val="0"/>
          <c:layout>
            <c:manualLayout>
              <c:x val="7.650476492802985E-2"/>
              <c:y val="-3.9728443820555855E-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66"/>
        <c:spPr>
          <a:solidFill>
            <a:srgbClr val="FF0000"/>
          </a:solidFill>
          <a:ln>
            <a:noFill/>
          </a:ln>
          <a:effectLst/>
        </c:spPr>
        <c:dLbl>
          <c:idx val="0"/>
          <c:layout>
            <c:manualLayout>
              <c:x val="6.8307825828598026E-2"/>
              <c:y val="-3.5546502365760506E-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67"/>
        <c:spPr>
          <a:solidFill>
            <a:srgbClr val="FFFF00"/>
          </a:solidFill>
          <a:ln>
            <a:noFill/>
          </a:ln>
          <a:effectLst/>
        </c:spPr>
        <c:dLbl>
          <c:idx val="0"/>
          <c:layout>
            <c:manualLayout>
              <c:x val="6.8307825828598137E-2"/>
              <c:y val="-0.10873047782467918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68"/>
        <c:spPr>
          <a:solidFill>
            <a:srgbClr val="92D050"/>
          </a:solidFill>
          <a:ln>
            <a:noFill/>
          </a:ln>
          <a:effectLst/>
        </c:spPr>
        <c:dLbl>
          <c:idx val="0"/>
          <c:layout>
            <c:manualLayout>
              <c:x val="7.6504764928029712E-2"/>
              <c:y val="1.0454853636988382E-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69"/>
        <c:spPr>
          <a:solidFill>
            <a:srgbClr val="FF0000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70"/>
        <c:spPr>
          <a:solidFill>
            <a:srgbClr val="FF0000"/>
          </a:solidFill>
          <a:ln>
            <a:noFill/>
          </a:ln>
          <a:effectLst/>
        </c:spPr>
        <c:dLbl>
          <c:idx val="0"/>
          <c:layout>
            <c:manualLayout>
              <c:x val="6.0110886729166355E-2"/>
              <c:y val="-2.3000678001374442E-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71"/>
        <c:spPr>
          <a:solidFill>
            <a:srgbClr val="FF0000"/>
          </a:solidFill>
          <a:ln>
            <a:noFill/>
          </a:ln>
          <a:effectLst/>
        </c:spPr>
        <c:dLbl>
          <c:idx val="0"/>
          <c:layout>
            <c:manualLayout>
              <c:x val="7.650476492802985E-2"/>
              <c:y val="-3.9728443820555855E-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72"/>
        <c:spPr>
          <a:solidFill>
            <a:srgbClr val="FF0000"/>
          </a:solidFill>
          <a:ln>
            <a:noFill/>
          </a:ln>
          <a:effectLst/>
        </c:spPr>
        <c:dLbl>
          <c:idx val="0"/>
          <c:layout>
            <c:manualLayout>
              <c:x val="5.8978697962479745E-2"/>
              <c:y val="-3.8056325812095317E-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73"/>
        <c:spPr>
          <a:solidFill>
            <a:srgbClr val="FF0000"/>
          </a:solidFill>
          <a:ln>
            <a:noFill/>
          </a:ln>
          <a:effectLst/>
        </c:spPr>
        <c:dLbl>
          <c:idx val="0"/>
          <c:layout>
            <c:manualLayout>
              <c:x val="5.8978697962479745E-2"/>
              <c:y val="-3.8894031249969131E-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74"/>
        <c:spPr>
          <a:solidFill>
            <a:srgbClr val="FF0000"/>
          </a:solidFill>
          <a:ln>
            <a:noFill/>
          </a:ln>
          <a:effectLst/>
        </c:spPr>
        <c:dLbl>
          <c:idx val="0"/>
          <c:layout>
            <c:manualLayout>
              <c:x val="6.8307825828598026E-2"/>
              <c:y val="-3.5546502365760506E-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75"/>
        <c:spPr>
          <a:solidFill>
            <a:srgbClr val="FFFF00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76"/>
        <c:spPr>
          <a:solidFill>
            <a:srgbClr val="FFFF00"/>
          </a:solidFill>
          <a:ln>
            <a:noFill/>
          </a:ln>
          <a:effectLst/>
        </c:spP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77"/>
        <c:spPr>
          <a:solidFill>
            <a:srgbClr val="FFFF00"/>
          </a:solidFill>
          <a:ln>
            <a:noFill/>
          </a:ln>
          <a:effectLst/>
        </c:spP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78"/>
        <c:spPr>
          <a:solidFill>
            <a:srgbClr val="FFFF00"/>
          </a:solidFill>
          <a:ln>
            <a:noFill/>
          </a:ln>
          <a:effectLst/>
        </c:spP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79"/>
        <c:spPr>
          <a:solidFill>
            <a:srgbClr val="FFFF00"/>
          </a:solidFill>
          <a:ln>
            <a:noFill/>
          </a:ln>
          <a:effectLst/>
        </c:spP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80"/>
        <c:spPr>
          <a:solidFill>
            <a:srgbClr val="FFFF00"/>
          </a:solidFill>
          <a:ln>
            <a:noFill/>
          </a:ln>
          <a:effectLst/>
        </c:spPr>
        <c:dLbl>
          <c:idx val="0"/>
          <c:layout>
            <c:manualLayout>
              <c:x val="6.8307825828598137E-2"/>
              <c:y val="-0.10873047782467918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81"/>
        <c:spPr>
          <a:solidFill>
            <a:srgbClr val="92D050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82"/>
        <c:spPr>
          <a:solidFill>
            <a:srgbClr val="92D050"/>
          </a:solidFill>
          <a:ln>
            <a:noFill/>
          </a:ln>
          <a:effectLst/>
        </c:spPr>
        <c:dLbl>
          <c:idx val="0"/>
          <c:layout>
            <c:manualLayout>
              <c:x val="6.1477043245738293E-2"/>
              <c:y val="0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83"/>
        <c:spPr>
          <a:solidFill>
            <a:srgbClr val="92D050"/>
          </a:solidFill>
          <a:ln>
            <a:noFill/>
          </a:ln>
          <a:effectLst/>
        </c:spPr>
        <c:dLbl>
          <c:idx val="0"/>
          <c:layout>
            <c:manualLayout>
              <c:x val="7.1040138861742055E-2"/>
              <c:y val="0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84"/>
        <c:spPr>
          <a:solidFill>
            <a:srgbClr val="92D050"/>
          </a:solidFill>
          <a:ln>
            <a:noFill/>
          </a:ln>
          <a:effectLst/>
        </c:spPr>
        <c:dLbl>
          <c:idx val="0"/>
          <c:layout>
            <c:manualLayout>
              <c:x val="4.8056737910694536E-2"/>
              <c:y val="-1.672095491135322E-3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85"/>
        <c:spPr>
          <a:solidFill>
            <a:srgbClr val="92D050"/>
          </a:solidFill>
          <a:ln>
            <a:noFill/>
          </a:ln>
          <a:effectLst/>
        </c:spPr>
        <c:dLbl>
          <c:idx val="0"/>
          <c:layout>
            <c:manualLayout>
              <c:x val="5.7886525210609351E-2"/>
              <c:y val="-5.0162864734058432E-3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86"/>
        <c:spPr>
          <a:solidFill>
            <a:srgbClr val="92D050"/>
          </a:solidFill>
          <a:ln>
            <a:noFill/>
          </a:ln>
          <a:effectLst/>
        </c:spPr>
        <c:dLbl>
          <c:idx val="0"/>
          <c:layout>
            <c:manualLayout>
              <c:x val="7.6504764928029712E-2"/>
              <c:y val="1.0454853636988382E-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87"/>
        <c:spPr>
          <a:solidFill>
            <a:srgbClr val="FF0000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88"/>
        <c:spPr>
          <a:solidFill>
            <a:srgbClr val="FF0000"/>
          </a:solidFill>
          <a:ln>
            <a:noFill/>
          </a:ln>
          <a:effectLst/>
        </c:spPr>
        <c:dLbl>
          <c:idx val="0"/>
          <c:layout>
            <c:manualLayout>
              <c:x val="6.0110886729166355E-2"/>
              <c:y val="-2.3000678001374442E-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89"/>
        <c:spPr>
          <a:solidFill>
            <a:srgbClr val="FF0000"/>
          </a:solidFill>
          <a:ln>
            <a:noFill/>
          </a:ln>
          <a:effectLst/>
        </c:spPr>
        <c:dLbl>
          <c:idx val="0"/>
          <c:layout>
            <c:manualLayout>
              <c:x val="7.650476492802985E-2"/>
              <c:y val="-3.9728443820555855E-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90"/>
        <c:spPr>
          <a:solidFill>
            <a:srgbClr val="FF0000"/>
          </a:solidFill>
          <a:ln>
            <a:noFill/>
          </a:ln>
          <a:effectLst/>
        </c:spPr>
        <c:dLbl>
          <c:idx val="0"/>
          <c:layout>
            <c:manualLayout>
              <c:x val="5.8978697962479745E-2"/>
              <c:y val="-3.8056325812095317E-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91"/>
        <c:spPr>
          <a:solidFill>
            <a:srgbClr val="FF0000"/>
          </a:solidFill>
          <a:ln>
            <a:noFill/>
          </a:ln>
          <a:effectLst/>
        </c:spPr>
        <c:dLbl>
          <c:idx val="0"/>
          <c:layout>
            <c:manualLayout>
              <c:x val="5.8978697962479745E-2"/>
              <c:y val="-3.8894031249969131E-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92"/>
        <c:spPr>
          <a:solidFill>
            <a:srgbClr val="FF0000"/>
          </a:solidFill>
          <a:ln>
            <a:noFill/>
          </a:ln>
          <a:effectLst/>
        </c:spPr>
        <c:dLbl>
          <c:idx val="0"/>
          <c:layout>
            <c:manualLayout>
              <c:x val="6.8307825828598026E-2"/>
              <c:y val="-3.5546502365760506E-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93"/>
        <c:spPr>
          <a:solidFill>
            <a:srgbClr val="FFFF00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94"/>
        <c:spPr>
          <a:solidFill>
            <a:srgbClr val="FFFF00"/>
          </a:solidFill>
          <a:ln>
            <a:noFill/>
          </a:ln>
          <a:effectLst/>
        </c:spP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95"/>
        <c:spPr>
          <a:solidFill>
            <a:srgbClr val="FFFF00"/>
          </a:solidFill>
          <a:ln>
            <a:noFill/>
          </a:ln>
          <a:effectLst/>
        </c:spP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96"/>
        <c:spPr>
          <a:solidFill>
            <a:srgbClr val="FFFF00"/>
          </a:solidFill>
          <a:ln>
            <a:noFill/>
          </a:ln>
          <a:effectLst/>
        </c:spP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97"/>
        <c:spPr>
          <a:solidFill>
            <a:srgbClr val="FFFF00"/>
          </a:solidFill>
          <a:ln>
            <a:noFill/>
          </a:ln>
          <a:effectLst/>
        </c:spP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98"/>
        <c:spPr>
          <a:solidFill>
            <a:srgbClr val="FFFF00"/>
          </a:solidFill>
          <a:ln>
            <a:noFill/>
          </a:ln>
          <a:effectLst/>
        </c:spPr>
        <c:dLbl>
          <c:idx val="0"/>
          <c:layout>
            <c:manualLayout>
              <c:x val="6.8307825828598137E-2"/>
              <c:y val="-0.10873047782467918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99"/>
        <c:spPr>
          <a:solidFill>
            <a:srgbClr val="92D050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00"/>
        <c:spPr>
          <a:solidFill>
            <a:srgbClr val="92D050"/>
          </a:solidFill>
          <a:ln>
            <a:noFill/>
          </a:ln>
          <a:effectLst/>
        </c:spPr>
        <c:dLbl>
          <c:idx val="0"/>
          <c:layout>
            <c:manualLayout>
              <c:x val="6.1477043245738293E-2"/>
              <c:y val="0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01"/>
        <c:spPr>
          <a:solidFill>
            <a:srgbClr val="92D050"/>
          </a:solidFill>
          <a:ln>
            <a:noFill/>
          </a:ln>
          <a:effectLst/>
        </c:spPr>
        <c:dLbl>
          <c:idx val="0"/>
          <c:layout>
            <c:manualLayout>
              <c:x val="7.1040138861742055E-2"/>
              <c:y val="0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02"/>
        <c:spPr>
          <a:solidFill>
            <a:srgbClr val="92D050"/>
          </a:solidFill>
          <a:ln>
            <a:noFill/>
          </a:ln>
          <a:effectLst/>
        </c:spPr>
        <c:dLbl>
          <c:idx val="0"/>
          <c:layout>
            <c:manualLayout>
              <c:x val="4.8056737910694536E-2"/>
              <c:y val="-1.672095491135322E-3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03"/>
        <c:spPr>
          <a:solidFill>
            <a:srgbClr val="92D050"/>
          </a:solidFill>
          <a:ln>
            <a:noFill/>
          </a:ln>
          <a:effectLst/>
        </c:spPr>
        <c:dLbl>
          <c:idx val="0"/>
          <c:layout>
            <c:manualLayout>
              <c:x val="5.7886525210609351E-2"/>
              <c:y val="-5.0162864734058432E-3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04"/>
        <c:spPr>
          <a:solidFill>
            <a:srgbClr val="92D050"/>
          </a:solidFill>
          <a:ln>
            <a:noFill/>
          </a:ln>
          <a:effectLst/>
        </c:spPr>
        <c:dLbl>
          <c:idx val="0"/>
          <c:layout>
            <c:manualLayout>
              <c:x val="7.6504764928029712E-2"/>
              <c:y val="1.0454853636988382E-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</c:pivotFmts>
    <c:plotArea>
      <c:layout>
        <c:manualLayout>
          <c:layoutTarget val="inner"/>
          <c:xMode val="edge"/>
          <c:yMode val="edge"/>
          <c:x val="3.9280019250215126E-2"/>
          <c:y val="8.4539568099051249E-2"/>
          <c:w val="0.80449524859213883"/>
          <c:h val="0.84359745420169951"/>
        </c:manualLayout>
      </c:layout>
      <c:barChart>
        <c:barDir val="col"/>
        <c:grouping val="percentStacked"/>
        <c:varyColors val="0"/>
        <c:ser>
          <c:idx val="0"/>
          <c:order val="0"/>
          <c:tx>
            <c:strRef>
              <c:f>Blad2!$B$3</c:f>
              <c:strCache>
                <c:ptCount val="1"/>
                <c:pt idx="0">
                  <c:v>Resistenta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B39C-464A-8173-1196E1096FA1}"/>
              </c:ext>
            </c:extLst>
          </c:dPt>
          <c:dPt>
            <c:idx val="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B39C-464A-8173-1196E1096FA1}"/>
              </c:ext>
            </c:extLst>
          </c:dPt>
          <c:dPt>
            <c:idx val="2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B39C-464A-8173-1196E1096FA1}"/>
              </c:ext>
            </c:extLst>
          </c:dPt>
          <c:dPt>
            <c:idx val="3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B39C-464A-8173-1196E1096FA1}"/>
              </c:ext>
            </c:extLst>
          </c:dPt>
          <c:dPt>
            <c:idx val="4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6-B39C-464A-8173-1196E1096FA1}"/>
              </c:ext>
            </c:extLst>
          </c:dPt>
          <c:dPt>
            <c:idx val="5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7-B39C-464A-8173-1196E1096FA1}"/>
              </c:ext>
            </c:extLst>
          </c:dPt>
          <c:dLbls>
            <c:dLbl>
              <c:idx val="0"/>
              <c:layout>
                <c:manualLayout>
                  <c:x val="6.0110886729166355E-2"/>
                  <c:y val="-2.300067800137444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B39C-464A-8173-1196E1096FA1}"/>
                </c:ext>
              </c:extLst>
            </c:dLbl>
            <c:dLbl>
              <c:idx val="1"/>
              <c:layout>
                <c:manualLayout>
                  <c:x val="7.650476492802985E-2"/>
                  <c:y val="-3.972844382055585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B39C-464A-8173-1196E1096FA1}"/>
                </c:ext>
              </c:extLst>
            </c:dLbl>
            <c:dLbl>
              <c:idx val="2"/>
              <c:layout>
                <c:manualLayout>
                  <c:x val="5.8978697962479745E-2"/>
                  <c:y val="-3.805632581209531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B39C-464A-8173-1196E1096FA1}"/>
                </c:ext>
              </c:extLst>
            </c:dLbl>
            <c:dLbl>
              <c:idx val="3"/>
              <c:layout>
                <c:manualLayout>
                  <c:x val="5.8978697962479745E-2"/>
                  <c:y val="-3.889403124996913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B39C-464A-8173-1196E1096FA1}"/>
                </c:ext>
              </c:extLst>
            </c:dLbl>
            <c:dLbl>
              <c:idx val="4"/>
              <c:layout>
                <c:manualLayout>
                  <c:x val="6.8307825828598026E-2"/>
                  <c:y val="-3.554650236576050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6-B39C-464A-8173-1196E1096FA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sv-S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Blad2!$A$4:$A$9</c:f>
              <c:strCache>
                <c:ptCount val="5"/>
                <c:pt idx="0">
                  <c:v>Isoxazolyl</c:v>
                </c:pt>
                <c:pt idx="1">
                  <c:v>Fusidinsyra</c:v>
                </c:pt>
                <c:pt idx="2">
                  <c:v>Klindamycin</c:v>
                </c:pt>
                <c:pt idx="3">
                  <c:v>Erytromycin</c:v>
                </c:pt>
                <c:pt idx="4">
                  <c:v>Ciprofloxacin</c:v>
                </c:pt>
              </c:strCache>
            </c:strRef>
          </c:cat>
          <c:val>
            <c:numRef>
              <c:f>Blad2!$B$4:$B$9</c:f>
              <c:numCache>
                <c:formatCode>General</c:formatCode>
                <c:ptCount val="5"/>
                <c:pt idx="0">
                  <c:v>1</c:v>
                </c:pt>
                <c:pt idx="1">
                  <c:v>2</c:v>
                </c:pt>
                <c:pt idx="2">
                  <c:v>5</c:v>
                </c:pt>
                <c:pt idx="3">
                  <c:v>4</c:v>
                </c:pt>
                <c:pt idx="4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B39C-464A-8173-1196E1096FA1}"/>
            </c:ext>
          </c:extLst>
        </c:ser>
        <c:ser>
          <c:idx val="1"/>
          <c:order val="1"/>
          <c:tx>
            <c:strRef>
              <c:f>Blad2!$C$3</c:f>
              <c:strCache>
                <c:ptCount val="1"/>
                <c:pt idx="0">
                  <c:v>Increased exposure</c:v>
                </c:pt>
              </c:strCache>
            </c:strRef>
          </c:tx>
          <c:spPr>
            <a:solidFill>
              <a:srgbClr val="FFFF00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9-B39C-464A-8173-1196E1096FA1}"/>
              </c:ext>
            </c:extLst>
          </c:dPt>
          <c:dPt>
            <c:idx val="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A-B39C-464A-8173-1196E1096FA1}"/>
              </c:ext>
            </c:extLst>
          </c:dPt>
          <c:dPt>
            <c:idx val="2"/>
            <c:invertIfNegative val="0"/>
            <c:bubble3D val="0"/>
            <c:spPr>
              <a:solidFill>
                <a:srgbClr val="FFFF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C-B39C-464A-8173-1196E1096FA1}"/>
              </c:ext>
            </c:extLst>
          </c:dPt>
          <c:dPt>
            <c:idx val="3"/>
            <c:invertIfNegative val="0"/>
            <c:bubble3D val="0"/>
            <c:spPr>
              <a:solidFill>
                <a:srgbClr val="FFFF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E-B39C-464A-8173-1196E1096FA1}"/>
              </c:ext>
            </c:extLst>
          </c:dPt>
          <c:dPt>
            <c:idx val="4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F-B39C-464A-8173-1196E1096FA1}"/>
              </c:ext>
            </c:extLst>
          </c:dPt>
          <c:dPt>
            <c:idx val="5"/>
            <c:invertIfNegative val="0"/>
            <c:bubble3D val="0"/>
            <c:extLst>
              <c:ext xmlns:c16="http://schemas.microsoft.com/office/drawing/2014/chart" uri="{C3380CC4-5D6E-409C-BE32-E72D297353CC}">
                <c16:uniqueId val="{00000010-B39C-464A-8173-1196E1096FA1}"/>
              </c:ext>
            </c:extLst>
          </c:dPt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B39C-464A-8173-1196E1096FA1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B39C-464A-8173-1196E1096FA1}"/>
                </c:ext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B39C-464A-8173-1196E1096FA1}"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B39C-464A-8173-1196E1096FA1}"/>
                </c:ext>
              </c:extLst>
            </c:dLbl>
            <c:dLbl>
              <c:idx val="4"/>
              <c:layout>
                <c:manualLayout>
                  <c:x val="6.8307825828598137E-2"/>
                  <c:y val="-0.10873047782467918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F-B39C-464A-8173-1196E1096FA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sv-S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Blad2!$A$4:$A$9</c:f>
              <c:strCache>
                <c:ptCount val="5"/>
                <c:pt idx="0">
                  <c:v>Isoxazolyl</c:v>
                </c:pt>
                <c:pt idx="1">
                  <c:v>Fusidinsyra</c:v>
                </c:pt>
                <c:pt idx="2">
                  <c:v>Klindamycin</c:v>
                </c:pt>
                <c:pt idx="3">
                  <c:v>Erytromycin</c:v>
                </c:pt>
                <c:pt idx="4">
                  <c:v>Ciprofloxacin</c:v>
                </c:pt>
              </c:strCache>
            </c:strRef>
          </c:cat>
          <c:val>
            <c:numRef>
              <c:f>Blad2!$C$4:$C$9</c:f>
              <c:numCache>
                <c:formatCode>General</c:formatCode>
                <c:ptCount val="5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71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1-B39C-464A-8173-1196E1096FA1}"/>
            </c:ext>
          </c:extLst>
        </c:ser>
        <c:ser>
          <c:idx val="2"/>
          <c:order val="2"/>
          <c:tx>
            <c:strRef>
              <c:f>Blad2!$D$3</c:f>
              <c:strCache>
                <c:ptCount val="1"/>
                <c:pt idx="0">
                  <c:v>Sensitiva</c:v>
                </c:pt>
              </c:strCache>
            </c:strRef>
          </c:tx>
          <c:spPr>
            <a:solidFill>
              <a:srgbClr val="92D050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12-B39C-464A-8173-1196E1096FA1}"/>
              </c:ext>
            </c:extLst>
          </c:dPt>
          <c:dPt>
            <c:idx val="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13-B39C-464A-8173-1196E1096FA1}"/>
              </c:ext>
            </c:extLst>
          </c:dPt>
          <c:dPt>
            <c:idx val="2"/>
            <c:invertIfNegative val="0"/>
            <c:bubble3D val="0"/>
            <c:spPr>
              <a:solidFill>
                <a:srgbClr val="92D05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5-B39C-464A-8173-1196E1096FA1}"/>
              </c:ext>
            </c:extLst>
          </c:dPt>
          <c:dPt>
            <c:idx val="3"/>
            <c:invertIfNegative val="0"/>
            <c:bubble3D val="0"/>
            <c:spPr>
              <a:solidFill>
                <a:srgbClr val="92D05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7-B39C-464A-8173-1196E1096FA1}"/>
              </c:ext>
            </c:extLst>
          </c:dPt>
          <c:dPt>
            <c:idx val="4"/>
            <c:invertIfNegative val="0"/>
            <c:bubble3D val="0"/>
            <c:extLst>
              <c:ext xmlns:c16="http://schemas.microsoft.com/office/drawing/2014/chart" uri="{C3380CC4-5D6E-409C-BE32-E72D297353CC}">
                <c16:uniqueId val="{00000018-B39C-464A-8173-1196E1096FA1}"/>
              </c:ext>
            </c:extLst>
          </c:dPt>
          <c:dPt>
            <c:idx val="5"/>
            <c:invertIfNegative val="0"/>
            <c:bubble3D val="0"/>
            <c:extLst>
              <c:ext xmlns:c16="http://schemas.microsoft.com/office/drawing/2014/chart" uri="{C3380CC4-5D6E-409C-BE32-E72D297353CC}">
                <c16:uniqueId val="{00000019-B39C-464A-8173-1196E1096FA1}"/>
              </c:ext>
            </c:extLst>
          </c:dPt>
          <c:dLbls>
            <c:dLbl>
              <c:idx val="0"/>
              <c:layout>
                <c:manualLayout>
                  <c:x val="6.1477043245738293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2-B39C-464A-8173-1196E1096FA1}"/>
                </c:ext>
              </c:extLst>
            </c:dLbl>
            <c:dLbl>
              <c:idx val="1"/>
              <c:layout>
                <c:manualLayout>
                  <c:x val="7.1040138861742055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3-B39C-464A-8173-1196E1096FA1}"/>
                </c:ext>
              </c:extLst>
            </c:dLbl>
            <c:dLbl>
              <c:idx val="2"/>
              <c:layout>
                <c:manualLayout>
                  <c:x val="4.8056737910694536E-2"/>
                  <c:y val="-1.67209549113532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5-B39C-464A-8173-1196E1096FA1}"/>
                </c:ext>
              </c:extLst>
            </c:dLbl>
            <c:dLbl>
              <c:idx val="3"/>
              <c:layout>
                <c:manualLayout>
                  <c:x val="5.7886525210609351E-2"/>
                  <c:y val="-5.016286473405843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7-B39C-464A-8173-1196E1096FA1}"/>
                </c:ext>
              </c:extLst>
            </c:dLbl>
            <c:dLbl>
              <c:idx val="4"/>
              <c:layout>
                <c:manualLayout>
                  <c:x val="7.6504764928029712E-2"/>
                  <c:y val="1.045485363698838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8-B39C-464A-8173-1196E1096FA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sv-S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Blad2!$A$4:$A$9</c:f>
              <c:strCache>
                <c:ptCount val="5"/>
                <c:pt idx="0">
                  <c:v>Isoxazolyl</c:v>
                </c:pt>
                <c:pt idx="1">
                  <c:v>Fusidinsyra</c:v>
                </c:pt>
                <c:pt idx="2">
                  <c:v>Klindamycin</c:v>
                </c:pt>
                <c:pt idx="3">
                  <c:v>Erytromycin</c:v>
                </c:pt>
                <c:pt idx="4">
                  <c:v>Ciprofloxacin</c:v>
                </c:pt>
              </c:strCache>
            </c:strRef>
          </c:cat>
          <c:val>
            <c:numRef>
              <c:f>Blad2!$D$4:$D$9</c:f>
              <c:numCache>
                <c:formatCode>General</c:formatCode>
                <c:ptCount val="5"/>
                <c:pt idx="0">
                  <c:v>99</c:v>
                </c:pt>
                <c:pt idx="1">
                  <c:v>98</c:v>
                </c:pt>
                <c:pt idx="2">
                  <c:v>95</c:v>
                </c:pt>
                <c:pt idx="3">
                  <c:v>96</c:v>
                </c:pt>
                <c:pt idx="4">
                  <c:v>26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A-B39C-464A-8173-1196E1096FA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18"/>
        <c:overlap val="100"/>
        <c:axId val="872277264"/>
        <c:axId val="1071566192"/>
      </c:barChart>
      <c:catAx>
        <c:axId val="8722772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v-SE"/>
          </a:p>
        </c:txPr>
        <c:crossAx val="1071566192"/>
        <c:crosses val="autoZero"/>
        <c:auto val="1"/>
        <c:lblAlgn val="ctr"/>
        <c:lblOffset val="100"/>
        <c:tickLblSkip val="1"/>
        <c:noMultiLvlLbl val="0"/>
      </c:catAx>
      <c:valAx>
        <c:axId val="107156619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v-SE"/>
          </a:p>
        </c:txPr>
        <c:crossAx val="87227726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sv-SE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sv-SE"/>
    </a:p>
  </c:txPr>
  <c:externalData r:id="rId3">
    <c:autoUpdate val="0"/>
  </c:externalData>
  <c:extLst>
    <c:ext xmlns:c14="http://schemas.microsoft.com/office/drawing/2007/8/2/chart" uri="{781A3756-C4B2-4CAC-9D66-4F8BD8637D16}">
      <c14:pivotOptions>
        <c14:dropZoneFilter val="1"/>
        <c14:dropZoneCategories val="1"/>
        <c14:dropZoneData val="1"/>
        <c14:dropZoneSeries val="1"/>
        <c14:dropZonesVisible val="1"/>
      </c14:pivotOptions>
    </c:ext>
    <c:ext xmlns:c16="http://schemas.microsoft.com/office/drawing/2014/chart" uri="{E28EC0CA-F0BB-4C9C-879D-F8772B89E7AC}">
      <c16:pivotOptions16>
        <c16:showExpandCollapseFieldButtons val="1"/>
      </c16:pivotOptions16>
    </c:ext>
  </c:extLst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pivotSource>
    <c:name>[Diagram i Microsoft PowerPoint]Blad2!Pivottabell1</c:name>
    <c:fmtId val="26"/>
  </c:pivotSource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sv-SE" sz="1600" b="1" dirty="0" err="1"/>
              <a:t>Betahemolyserande</a:t>
            </a:r>
            <a:r>
              <a:rPr lang="sv-SE" sz="1600" b="1" baseline="0" dirty="0"/>
              <a:t> </a:t>
            </a:r>
            <a:r>
              <a:rPr lang="sv-SE" sz="1600" b="1" baseline="0" dirty="0" smtClean="0"/>
              <a:t>streptokocker</a:t>
            </a:r>
          </a:p>
          <a:p>
            <a:pPr>
              <a:defRPr/>
            </a:pPr>
            <a:r>
              <a:rPr lang="sv-SE" sz="1200" b="1" baseline="0" dirty="0" smtClean="0"/>
              <a:t>Resistens i Dalarna 1:a </a:t>
            </a:r>
            <a:r>
              <a:rPr lang="sv-SE" sz="1200" b="1" baseline="0" dirty="0"/>
              <a:t>halvåret </a:t>
            </a:r>
            <a:r>
              <a:rPr lang="sv-SE" sz="1200" b="1" baseline="0" dirty="0" smtClean="0"/>
              <a:t>2020 i %</a:t>
            </a:r>
            <a:endParaRPr lang="sv-SE" b="1" dirty="0"/>
          </a:p>
        </c:rich>
      </c:tx>
      <c:layout>
        <c:manualLayout>
          <c:xMode val="edge"/>
          <c:yMode val="edge"/>
          <c:x val="0.24961471124621368"/>
          <c:y val="9.1435090972065913E-4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sv-SE"/>
        </a:p>
      </c:txPr>
    </c:title>
    <c:autoTitleDeleted val="0"/>
    <c:pivotFmts>
      <c:pivotFmt>
        <c:idx val="0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"/>
        <c:spPr>
          <a:solidFill>
            <a:srgbClr val="FF0000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4"/>
        <c:spPr>
          <a:solidFill>
            <a:srgbClr val="FFFF00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5"/>
        <c:spPr>
          <a:solidFill>
            <a:srgbClr val="92D050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6"/>
        <c:dLbl>
          <c:idx val="0"/>
          <c:layout>
            <c:manualLayout>
              <c:x val="4.8056737910694598E-2"/>
              <c:y val="0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7"/>
        <c:spPr>
          <a:solidFill>
            <a:srgbClr val="FF0000"/>
          </a:solidFill>
          <a:ln>
            <a:noFill/>
          </a:ln>
          <a:effectLst/>
        </c:spPr>
        <c:dLbl>
          <c:idx val="0"/>
          <c:layout>
            <c:manualLayout>
              <c:x val="7.0992908277162509E-2"/>
              <c:y val="-8.3604774556763038E-3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8"/>
        <c:spPr>
          <a:solidFill>
            <a:srgbClr val="FF0000"/>
          </a:solidFill>
          <a:ln>
            <a:noFill/>
          </a:ln>
          <a:effectLst/>
        </c:spPr>
        <c:dLbl>
          <c:idx val="0"/>
          <c:layout>
            <c:manualLayout>
              <c:x val="4.4780142144056352E-2"/>
              <c:y val="1.1704668437946824E-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9"/>
        <c:spPr>
          <a:solidFill>
            <a:srgbClr val="FF0000"/>
          </a:solidFill>
          <a:ln>
            <a:noFill/>
          </a:ln>
          <a:effectLst/>
        </c:spPr>
        <c:dLbl>
          <c:idx val="0"/>
          <c:layout>
            <c:manualLayout>
              <c:x val="4.8056737910694536E-2"/>
              <c:y val="-2.1737241384758389E-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0"/>
        <c:spPr>
          <a:solidFill>
            <a:srgbClr val="FF0000"/>
          </a:solidFill>
          <a:ln>
            <a:noFill/>
          </a:ln>
          <a:effectLst/>
        </c:spPr>
        <c:dLbl>
          <c:idx val="0"/>
          <c:layout>
            <c:manualLayout>
              <c:x val="5.1333333677332886E-2"/>
              <c:y val="1.0032572946811563E-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1"/>
        <c:spPr>
          <a:solidFill>
            <a:srgbClr val="FFFF00"/>
          </a:solidFill>
          <a:ln>
            <a:noFill/>
          </a:ln>
          <a:effectLst/>
        </c:spPr>
        <c:dLbl>
          <c:idx val="0"/>
          <c:layout>
            <c:manualLayout>
              <c:x val="5.0241135088453466E-2"/>
              <c:y val="-5.0162864734059048E-3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2"/>
        <c:dLbl>
          <c:idx val="0"/>
          <c:layout>
            <c:manualLayout>
              <c:x val="4.8056737910694619E-2"/>
              <c:y val="0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3"/>
        <c:spPr>
          <a:solidFill>
            <a:srgbClr val="FFFF00"/>
          </a:solidFill>
          <a:ln>
            <a:noFill/>
          </a:ln>
          <a:effectLst/>
        </c:spPr>
        <c:dLbl>
          <c:idx val="0"/>
          <c:layout>
            <c:manualLayout>
              <c:x val="6.5531915332765395E-2"/>
              <c:y val="-5.8523342189734123E-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4"/>
        <c:spPr>
          <a:solidFill>
            <a:srgbClr val="FFFF00"/>
          </a:solidFill>
          <a:ln>
            <a:noFill/>
          </a:ln>
          <a:effectLst/>
        </c:spPr>
        <c:dLbl>
          <c:idx val="0"/>
          <c:layout>
            <c:manualLayout>
              <c:x val="5.7886525210609427E-2"/>
              <c:y val="0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5"/>
        <c:dLbl>
          <c:idx val="0"/>
          <c:layout>
            <c:manualLayout>
              <c:x val="4.9148936499574039E-2"/>
              <c:y val="0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6"/>
        <c:spPr>
          <a:solidFill>
            <a:srgbClr val="92D050"/>
          </a:solidFill>
          <a:ln>
            <a:noFill/>
          </a:ln>
          <a:effectLst/>
        </c:spPr>
        <c:dLbl>
          <c:idx val="0"/>
          <c:layout>
            <c:manualLayout>
              <c:x val="5.4609929443971118E-2"/>
              <c:y val="-1.6720954911352607E-3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7"/>
        <c:spPr>
          <a:solidFill>
            <a:srgbClr val="92D050"/>
          </a:solidFill>
          <a:ln>
            <a:noFill/>
          </a:ln>
          <a:effectLst/>
        </c:spPr>
        <c:dLbl>
          <c:idx val="0"/>
          <c:layout>
            <c:manualLayout>
              <c:x val="6.5531915332765311E-2"/>
              <c:y val="-1.0032572946811626E-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8"/>
        <c:spPr>
          <a:solidFill>
            <a:srgbClr val="92D050"/>
          </a:solidFill>
          <a:ln>
            <a:noFill/>
          </a:ln>
          <a:effectLst/>
        </c:spPr>
        <c:dLbl>
          <c:idx val="0"/>
          <c:layout>
            <c:manualLayout>
              <c:x val="6.0070922388368274E-2"/>
              <c:y val="-3.3441909822705214E-3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9"/>
        <c:dLbl>
          <c:idx val="0"/>
          <c:layout>
            <c:manualLayout>
              <c:x val="4.805673791069464E-2"/>
              <c:y val="2.6753527858164171E-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0"/>
        <c:dLbl>
          <c:idx val="0"/>
          <c:layout>
            <c:manualLayout>
              <c:x val="6.2255319566127121E-2"/>
              <c:y val="0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1"/>
        <c:spPr>
          <a:solidFill>
            <a:srgbClr val="92D050"/>
          </a:solidFill>
          <a:ln>
            <a:noFill/>
          </a:ln>
          <a:effectLst/>
        </c:spPr>
        <c:dLbl>
          <c:idx val="0"/>
          <c:layout>
            <c:manualLayout>
              <c:x val="5.7886525210609351E-2"/>
              <c:y val="-5.0162864734058432E-3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2"/>
        <c:dLbl>
          <c:idx val="0"/>
          <c:layout>
            <c:manualLayout>
              <c:x val="6.1163120977247701E-2"/>
              <c:y val="-1.672095491135322E-3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3"/>
        <c:dLbl>
          <c:idx val="0"/>
          <c:layout>
            <c:manualLayout>
              <c:x val="5.6794326621730007E-2"/>
              <c:y val="-6.1309459756182042E-17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4"/>
        <c:spPr>
          <a:solidFill>
            <a:srgbClr val="FFFF00"/>
          </a:solidFill>
          <a:ln>
            <a:noFill/>
          </a:ln>
          <a:effectLst/>
        </c:spPr>
        <c:dLbl>
          <c:idx val="0"/>
          <c:layout>
            <c:manualLayout>
              <c:x val="5.2425532266212313E-2"/>
              <c:y val="0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5"/>
        <c:spPr>
          <a:solidFill>
            <a:srgbClr val="FF0000"/>
          </a:solidFill>
          <a:ln>
            <a:noFill/>
          </a:ln>
          <a:effectLst/>
        </c:spPr>
        <c:dLbl>
          <c:idx val="0"/>
          <c:layout>
            <c:manualLayout>
              <c:x val="5.8978723799488812E-2"/>
              <c:y val="5.0162864734056593E-3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6"/>
        <c:spPr>
          <a:solidFill>
            <a:srgbClr val="FFFF00"/>
          </a:solidFill>
          <a:ln>
            <a:noFill/>
          </a:ln>
          <a:effectLst/>
        </c:spPr>
        <c:dLbl>
          <c:idx val="0"/>
          <c:layout>
            <c:manualLayout>
              <c:x val="6.5531915332765395E-2"/>
              <c:y val="-1.1704668437946947E-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7"/>
        <c:spPr>
          <a:solidFill>
            <a:srgbClr val="FF0000"/>
          </a:solidFill>
          <a:ln>
            <a:noFill/>
          </a:ln>
          <a:effectLst/>
        </c:spPr>
        <c:dLbl>
          <c:idx val="0"/>
          <c:layout>
            <c:manualLayout>
              <c:x val="5.8978723799488854E-2"/>
              <c:y val="1.6720954911352607E-3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8"/>
        <c:spPr>
          <a:solidFill>
            <a:srgbClr val="FF0000"/>
          </a:solidFill>
          <a:ln>
            <a:noFill/>
          </a:ln>
          <a:effectLst/>
        </c:spPr>
        <c:dLbl>
          <c:idx val="0"/>
          <c:layout>
            <c:manualLayout>
              <c:x val="5.133333367733281E-2"/>
              <c:y val="-3.3441909822705215E-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9"/>
        <c:spPr>
          <a:solidFill>
            <a:srgbClr val="FFFF00"/>
          </a:solidFill>
          <a:ln>
            <a:noFill/>
          </a:ln>
          <a:effectLst/>
        </c:spPr>
        <c:dLbl>
          <c:idx val="0"/>
          <c:layout>
            <c:manualLayout>
              <c:x val="4.8056737910694577E-2"/>
              <c:y val="-3.5114005313840471E-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0"/>
        <c:spPr>
          <a:solidFill>
            <a:srgbClr val="92D050"/>
          </a:solidFill>
          <a:ln>
            <a:noFill/>
          </a:ln>
          <a:effectLst/>
        </c:spPr>
        <c:dLbl>
          <c:idx val="0"/>
          <c:layout>
            <c:manualLayout>
              <c:x val="4.8056737910694536E-2"/>
              <c:y val="-1.672095491135322E-3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1"/>
        <c:spPr>
          <a:solidFill>
            <a:srgbClr val="92D050"/>
          </a:solidFill>
          <a:ln>
            <a:noFill/>
          </a:ln>
          <a:effectLst/>
        </c:spPr>
        <c:dLbl>
          <c:idx val="0"/>
          <c:layout>
            <c:manualLayout>
              <c:x val="6.3347518155006541E-2"/>
              <c:y val="1.6720954911352607E-3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2"/>
        <c:spPr>
          <a:solidFill>
            <a:srgbClr val="92D050"/>
          </a:solidFill>
          <a:ln>
            <a:noFill/>
          </a:ln>
          <a:effectLst/>
        </c:spPr>
        <c:dLbl>
          <c:idx val="0"/>
          <c:layout>
            <c:manualLayout>
              <c:x val="6.3347518155006458E-2"/>
              <c:y val="-1.6720954911352608E-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3"/>
        <c:spPr>
          <a:solidFill>
            <a:srgbClr val="FFFF00"/>
          </a:solidFill>
          <a:ln>
            <a:noFill/>
          </a:ln>
          <a:effectLst/>
        </c:spPr>
        <c:dLbl>
          <c:idx val="0"/>
          <c:layout>
            <c:manualLayout>
              <c:x val="6.1163120977247701E-2"/>
              <c:y val="-3.5114005313840471E-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4"/>
        <c:dLbl>
          <c:idx val="0"/>
          <c:layout>
            <c:manualLayout>
              <c:x val="5.2425532266212292E-2"/>
              <c:y val="-1.0032572946811563E-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5"/>
        <c:dLbl>
          <c:idx val="0"/>
          <c:layout>
            <c:manualLayout>
              <c:x val="4.6964539321815199E-2"/>
              <c:y val="-3.5114005313840471E-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6"/>
        <c:dLbl>
          <c:idx val="0"/>
          <c:layout>
            <c:manualLayout>
              <c:x val="5.570212803285058E-2"/>
              <c:y val="-5.0162864734057816E-3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7"/>
        <c:dLbl>
          <c:idx val="0"/>
          <c:layout>
            <c:manualLayout>
              <c:x val="5.133333367733281E-2"/>
              <c:y val="-6.1867533172004642E-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8"/>
        <c:dLbl>
          <c:idx val="0"/>
          <c:layout>
            <c:manualLayout>
              <c:x val="6.2255319566127038E-2"/>
              <c:y val="-1.1704668437946824E-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9"/>
        <c:spPr>
          <a:solidFill>
            <a:srgbClr val="FF0000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40"/>
        <c:spPr>
          <a:solidFill>
            <a:srgbClr val="FF0000"/>
          </a:solidFill>
          <a:ln>
            <a:noFill/>
          </a:ln>
          <a:effectLst/>
        </c:spPr>
        <c:dLbl>
          <c:idx val="0"/>
          <c:layout>
            <c:manualLayout>
              <c:x val="4.4780142144056352E-2"/>
              <c:y val="1.1704668437946824E-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41"/>
        <c:spPr>
          <a:solidFill>
            <a:srgbClr val="FF0000"/>
          </a:solidFill>
          <a:ln>
            <a:noFill/>
          </a:ln>
          <a:effectLst/>
        </c:spPr>
        <c:dLbl>
          <c:idx val="0"/>
          <c:layout>
            <c:manualLayout>
              <c:x val="5.8978723799488812E-2"/>
              <c:y val="5.0162864734056593E-3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42"/>
        <c:spPr>
          <a:solidFill>
            <a:srgbClr val="FF0000"/>
          </a:solidFill>
          <a:ln>
            <a:noFill/>
          </a:ln>
          <a:effectLst/>
        </c:spPr>
        <c:dLbl>
          <c:idx val="0"/>
          <c:layout>
            <c:manualLayout>
              <c:x val="5.8978723799488854E-2"/>
              <c:y val="1.6720954911352607E-3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43"/>
        <c:spPr>
          <a:solidFill>
            <a:srgbClr val="FF0000"/>
          </a:solidFill>
          <a:ln>
            <a:noFill/>
          </a:ln>
          <a:effectLst/>
        </c:spPr>
        <c:dLbl>
          <c:idx val="0"/>
          <c:layout>
            <c:manualLayout>
              <c:x val="4.8056737910694536E-2"/>
              <c:y val="-2.1737241384758389E-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44"/>
        <c:spPr>
          <a:solidFill>
            <a:srgbClr val="FFFF00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45"/>
        <c:spPr>
          <a:solidFill>
            <a:srgbClr val="FFFF00"/>
          </a:solidFill>
          <a:ln>
            <a:noFill/>
          </a:ln>
          <a:effectLst/>
        </c:spPr>
        <c:dLbl>
          <c:idx val="0"/>
          <c:layout>
            <c:manualLayout>
              <c:x val="6.1163120977247701E-2"/>
              <c:y val="-3.5114005313840471E-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46"/>
        <c:spPr>
          <a:solidFill>
            <a:srgbClr val="FFFF00"/>
          </a:solidFill>
          <a:ln>
            <a:noFill/>
          </a:ln>
          <a:effectLst/>
        </c:spPr>
        <c:dLbl>
          <c:idx val="0"/>
          <c:layout>
            <c:manualLayout>
              <c:x val="4.8056737910694577E-2"/>
              <c:y val="-3.5114005313840471E-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47"/>
        <c:spPr>
          <a:solidFill>
            <a:srgbClr val="FFFF00"/>
          </a:solidFill>
          <a:ln>
            <a:noFill/>
          </a:ln>
          <a:effectLst/>
        </c:spPr>
        <c:dLbl>
          <c:idx val="0"/>
          <c:layout>
            <c:manualLayout>
              <c:x val="6.5531915332765395E-2"/>
              <c:y val="-1.1704668437946947E-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48"/>
        <c:spPr>
          <a:solidFill>
            <a:srgbClr val="FFFF00"/>
          </a:solidFill>
          <a:ln>
            <a:noFill/>
          </a:ln>
          <a:effectLst/>
        </c:spPr>
        <c:dLbl>
          <c:idx val="0"/>
          <c:layout>
            <c:manualLayout>
              <c:x val="6.5531915332765395E-2"/>
              <c:y val="-5.8523342189734123E-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49"/>
        <c:spPr>
          <a:solidFill>
            <a:srgbClr val="92D050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50"/>
        <c:spPr>
          <a:solidFill>
            <a:srgbClr val="92D050"/>
          </a:solidFill>
          <a:ln>
            <a:noFill/>
          </a:ln>
          <a:effectLst/>
        </c:spPr>
        <c:dLbl>
          <c:idx val="0"/>
          <c:layout>
            <c:manualLayout>
              <c:x val="6.3347518155006458E-2"/>
              <c:y val="-1.6720954911352608E-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51"/>
        <c:spPr>
          <a:solidFill>
            <a:srgbClr val="92D050"/>
          </a:solidFill>
          <a:ln>
            <a:noFill/>
          </a:ln>
          <a:effectLst/>
        </c:spPr>
        <c:dLbl>
          <c:idx val="0"/>
          <c:layout>
            <c:manualLayout>
              <c:x val="5.7886525210609351E-2"/>
              <c:y val="-5.0162864734058432E-3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52"/>
        <c:spPr>
          <a:solidFill>
            <a:srgbClr val="92D050"/>
          </a:solidFill>
          <a:ln>
            <a:noFill/>
          </a:ln>
          <a:effectLst/>
        </c:spPr>
        <c:dLbl>
          <c:idx val="0"/>
          <c:layout>
            <c:manualLayout>
              <c:x val="4.8056737910694536E-2"/>
              <c:y val="-1.672095491135322E-3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53"/>
        <c:spPr>
          <a:solidFill>
            <a:srgbClr val="92D050"/>
          </a:solidFill>
          <a:ln>
            <a:noFill/>
          </a:ln>
          <a:effectLst/>
        </c:spPr>
        <c:dLbl>
          <c:idx val="0"/>
          <c:layout>
            <c:manualLayout>
              <c:x val="6.5531915332765311E-2"/>
              <c:y val="-1.0032572946811626E-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54"/>
        <c:spPr>
          <a:solidFill>
            <a:srgbClr val="FF0000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55"/>
        <c:spPr>
          <a:solidFill>
            <a:srgbClr val="FF0000"/>
          </a:solidFill>
          <a:ln>
            <a:noFill/>
          </a:ln>
          <a:effectLst/>
        </c:spPr>
        <c:dLbl>
          <c:idx val="0"/>
          <c:layout>
            <c:manualLayout>
              <c:x val="4.4780142144056352E-2"/>
              <c:y val="1.1704668437946824E-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56"/>
        <c:spPr>
          <a:solidFill>
            <a:srgbClr val="FF0000"/>
          </a:solidFill>
          <a:ln>
            <a:noFill/>
          </a:ln>
          <a:effectLst/>
        </c:spPr>
        <c:dLbl>
          <c:idx val="0"/>
          <c:layout>
            <c:manualLayout>
              <c:x val="5.8978723799488812E-2"/>
              <c:y val="5.0162864734056593E-3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57"/>
        <c:spPr>
          <a:solidFill>
            <a:srgbClr val="FF0000"/>
          </a:solidFill>
          <a:ln>
            <a:noFill/>
          </a:ln>
          <a:effectLst/>
        </c:spPr>
        <c:dLbl>
          <c:idx val="0"/>
          <c:layout>
            <c:manualLayout>
              <c:x val="5.8978723799488854E-2"/>
              <c:y val="1.6720954911352607E-3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58"/>
        <c:spPr>
          <a:solidFill>
            <a:srgbClr val="FF0000"/>
          </a:solidFill>
          <a:ln>
            <a:noFill/>
          </a:ln>
          <a:effectLst/>
        </c:spPr>
        <c:dLbl>
          <c:idx val="0"/>
          <c:layout>
            <c:manualLayout>
              <c:x val="4.8056737910694536E-2"/>
              <c:y val="-2.1737241384758389E-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59"/>
        <c:spPr>
          <a:solidFill>
            <a:srgbClr val="FFFF00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60"/>
        <c:spPr>
          <a:solidFill>
            <a:srgbClr val="FFFF00"/>
          </a:solidFill>
          <a:ln>
            <a:noFill/>
          </a:ln>
          <a:effectLst/>
        </c:spPr>
        <c:dLbl>
          <c:idx val="0"/>
          <c:layout>
            <c:manualLayout>
              <c:x val="6.1163120977247701E-2"/>
              <c:y val="-3.5114005313840471E-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61"/>
        <c:spPr>
          <a:solidFill>
            <a:srgbClr val="FFFF00"/>
          </a:solidFill>
          <a:ln>
            <a:noFill/>
          </a:ln>
          <a:effectLst/>
        </c:spPr>
        <c:dLbl>
          <c:idx val="0"/>
          <c:layout>
            <c:manualLayout>
              <c:x val="4.8056737910694577E-2"/>
              <c:y val="-3.5114005313840471E-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62"/>
        <c:spPr>
          <a:solidFill>
            <a:srgbClr val="FFFF00"/>
          </a:solidFill>
          <a:ln>
            <a:noFill/>
          </a:ln>
          <a:effectLst/>
        </c:spPr>
        <c:dLbl>
          <c:idx val="0"/>
          <c:layout>
            <c:manualLayout>
              <c:x val="6.5531915332765395E-2"/>
              <c:y val="-1.1704668437946947E-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63"/>
        <c:spPr>
          <a:solidFill>
            <a:srgbClr val="FFFF00"/>
          </a:solidFill>
          <a:ln>
            <a:noFill/>
          </a:ln>
          <a:effectLst/>
        </c:spPr>
        <c:dLbl>
          <c:idx val="0"/>
          <c:layout>
            <c:manualLayout>
              <c:x val="6.5531915332765395E-2"/>
              <c:y val="-5.8523342189734123E-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64"/>
        <c:spPr>
          <a:solidFill>
            <a:srgbClr val="92D050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65"/>
        <c:spPr>
          <a:solidFill>
            <a:srgbClr val="92D050"/>
          </a:solidFill>
          <a:ln>
            <a:noFill/>
          </a:ln>
          <a:effectLst/>
        </c:spPr>
        <c:dLbl>
          <c:idx val="0"/>
          <c:layout>
            <c:manualLayout>
              <c:x val="6.3347518155006458E-2"/>
              <c:y val="-1.6720954911352608E-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66"/>
        <c:spPr>
          <a:solidFill>
            <a:srgbClr val="92D050"/>
          </a:solidFill>
          <a:ln>
            <a:noFill/>
          </a:ln>
          <a:effectLst/>
        </c:spPr>
        <c:dLbl>
          <c:idx val="0"/>
          <c:layout>
            <c:manualLayout>
              <c:x val="5.7886525210609351E-2"/>
              <c:y val="-5.0162864734058432E-3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67"/>
        <c:spPr>
          <a:solidFill>
            <a:srgbClr val="92D050"/>
          </a:solidFill>
          <a:ln>
            <a:noFill/>
          </a:ln>
          <a:effectLst/>
        </c:spPr>
        <c:dLbl>
          <c:idx val="0"/>
          <c:layout>
            <c:manualLayout>
              <c:x val="4.8056737910694536E-2"/>
              <c:y val="-1.672095491135322E-3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68"/>
        <c:spPr>
          <a:solidFill>
            <a:srgbClr val="92D050"/>
          </a:solidFill>
          <a:ln>
            <a:noFill/>
          </a:ln>
          <a:effectLst/>
        </c:spPr>
        <c:dLbl>
          <c:idx val="0"/>
          <c:layout>
            <c:manualLayout>
              <c:x val="6.5531915332765311E-2"/>
              <c:y val="-1.0032572946811626E-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</c:pivotFmts>
    <c:plotArea>
      <c:layout>
        <c:manualLayout>
          <c:layoutTarget val="inner"/>
          <c:xMode val="edge"/>
          <c:yMode val="edge"/>
          <c:x val="3.9280019250215126E-2"/>
          <c:y val="8.4539568099051249E-2"/>
          <c:w val="0.80449524859213883"/>
          <c:h val="0.84359745420169951"/>
        </c:manualLayout>
      </c:layout>
      <c:barChart>
        <c:barDir val="col"/>
        <c:grouping val="percentStacked"/>
        <c:varyColors val="0"/>
        <c:ser>
          <c:idx val="0"/>
          <c:order val="0"/>
          <c:tx>
            <c:strRef>
              <c:f>Blad2!$B$3</c:f>
              <c:strCache>
                <c:ptCount val="1"/>
                <c:pt idx="0">
                  <c:v>Resistenta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  <a:effectLst/>
          </c:spPr>
          <c:invertIfNegative val="0"/>
          <c:dPt>
            <c:idx val="1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5457-4B53-8C78-7F0B3E47CE26}"/>
              </c:ext>
            </c:extLst>
          </c:dPt>
          <c:dPt>
            <c:idx val="2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5457-4B53-8C78-7F0B3E47CE26}"/>
              </c:ext>
            </c:extLst>
          </c:dPt>
          <c:dPt>
            <c:idx val="3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5457-4B53-8C78-7F0B3E47CE26}"/>
              </c:ext>
            </c:extLst>
          </c:dPt>
          <c:dLbls>
            <c:dLbl>
              <c:idx val="0"/>
              <c:layout>
                <c:manualLayout>
                  <c:x val="4.4780142144056352E-2"/>
                  <c:y val="1.170466843794682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6-5457-4B53-8C78-7F0B3E47CE26}"/>
                </c:ext>
              </c:extLst>
            </c:dLbl>
            <c:dLbl>
              <c:idx val="1"/>
              <c:layout>
                <c:manualLayout>
                  <c:x val="5.8978723799488812E-2"/>
                  <c:y val="5.016286473405659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5457-4B53-8C78-7F0B3E47CE26}"/>
                </c:ext>
              </c:extLst>
            </c:dLbl>
            <c:dLbl>
              <c:idx val="2"/>
              <c:layout>
                <c:manualLayout>
                  <c:x val="5.8978723799488854E-2"/>
                  <c:y val="1.672095491135260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5457-4B53-8C78-7F0B3E47CE26}"/>
                </c:ext>
              </c:extLst>
            </c:dLbl>
            <c:dLbl>
              <c:idx val="3"/>
              <c:layout>
                <c:manualLayout>
                  <c:x val="4.8056737910694536E-2"/>
                  <c:y val="-2.173724138475838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5457-4B53-8C78-7F0B3E47CE2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sv-S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Blad2!$A$4:$A$8</c:f>
              <c:strCache>
                <c:ptCount val="4"/>
                <c:pt idx="0">
                  <c:v>Penicillin V (Fenoxipenicillin)</c:v>
                </c:pt>
                <c:pt idx="1">
                  <c:v>Erytromycin</c:v>
                </c:pt>
                <c:pt idx="2">
                  <c:v>Klindamycin</c:v>
                </c:pt>
                <c:pt idx="3">
                  <c:v>Tetracyklin</c:v>
                </c:pt>
              </c:strCache>
            </c:strRef>
          </c:cat>
          <c:val>
            <c:numRef>
              <c:f>Blad2!$B$4:$B$8</c:f>
              <c:numCache>
                <c:formatCode>General</c:formatCode>
                <c:ptCount val="4"/>
                <c:pt idx="0">
                  <c:v>0</c:v>
                </c:pt>
                <c:pt idx="1">
                  <c:v>7</c:v>
                </c:pt>
                <c:pt idx="2">
                  <c:v>10</c:v>
                </c:pt>
                <c:pt idx="3">
                  <c:v>17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5457-4B53-8C78-7F0B3E47CE26}"/>
            </c:ext>
          </c:extLst>
        </c:ser>
        <c:ser>
          <c:idx val="1"/>
          <c:order val="1"/>
          <c:tx>
            <c:strRef>
              <c:f>Blad2!$C$3</c:f>
              <c:strCache>
                <c:ptCount val="1"/>
                <c:pt idx="0">
                  <c:v>Increased exposure</c:v>
                </c:pt>
              </c:strCache>
            </c:strRef>
          </c:tx>
          <c:spPr>
            <a:solidFill>
              <a:srgbClr val="FFFF00"/>
            </a:solidFill>
            <a:ln>
              <a:noFill/>
            </a:ln>
            <a:effectLst/>
          </c:spPr>
          <c:invertIfNegative val="0"/>
          <c:dPt>
            <c:idx val="1"/>
            <c:invertIfNegative val="0"/>
            <c:bubble3D val="0"/>
            <c:spPr>
              <a:solidFill>
                <a:srgbClr val="FFFF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5457-4B53-8C78-7F0B3E47CE26}"/>
              </c:ext>
            </c:extLst>
          </c:dPt>
          <c:dPt>
            <c:idx val="2"/>
            <c:invertIfNegative val="0"/>
            <c:bubble3D val="0"/>
            <c:spPr>
              <a:solidFill>
                <a:srgbClr val="FFFF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5457-4B53-8C78-7F0B3E47CE26}"/>
              </c:ext>
            </c:extLst>
          </c:dPt>
          <c:dPt>
            <c:idx val="3"/>
            <c:invertIfNegative val="0"/>
            <c:bubble3D val="0"/>
            <c:spPr>
              <a:solidFill>
                <a:srgbClr val="FFFF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D-5457-4B53-8C78-7F0B3E47CE26}"/>
              </c:ext>
            </c:extLst>
          </c:dPt>
          <c:dLbls>
            <c:dLbl>
              <c:idx val="0"/>
              <c:layout>
                <c:manualLayout>
                  <c:x val="6.1163120977247701E-2"/>
                  <c:y val="-3.511400531384047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E-5457-4B53-8C78-7F0B3E47CE26}"/>
                </c:ext>
              </c:extLst>
            </c:dLbl>
            <c:dLbl>
              <c:idx val="1"/>
              <c:layout>
                <c:manualLayout>
                  <c:x val="4.8056737910694577E-2"/>
                  <c:y val="-3.511400531384047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9-5457-4B53-8C78-7F0B3E47CE26}"/>
                </c:ext>
              </c:extLst>
            </c:dLbl>
            <c:dLbl>
              <c:idx val="2"/>
              <c:layout>
                <c:manualLayout>
                  <c:x val="6.5531915332765395E-2"/>
                  <c:y val="-1.170466843794694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B-5457-4B53-8C78-7F0B3E47CE26}"/>
                </c:ext>
              </c:extLst>
            </c:dLbl>
            <c:dLbl>
              <c:idx val="3"/>
              <c:layout>
                <c:manualLayout>
                  <c:x val="6.5531915332765395E-2"/>
                  <c:y val="-5.852334218973412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D-5457-4B53-8C78-7F0B3E47CE2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sv-S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Blad2!$A$4:$A$8</c:f>
              <c:strCache>
                <c:ptCount val="4"/>
                <c:pt idx="0">
                  <c:v>Penicillin V (Fenoxipenicillin)</c:v>
                </c:pt>
                <c:pt idx="1">
                  <c:v>Erytromycin</c:v>
                </c:pt>
                <c:pt idx="2">
                  <c:v>Klindamycin</c:v>
                </c:pt>
                <c:pt idx="3">
                  <c:v>Tetracyklin</c:v>
                </c:pt>
              </c:strCache>
            </c:strRef>
          </c:cat>
          <c:val>
            <c:numRef>
              <c:f>Blad2!$C$4:$C$8</c:f>
              <c:numCache>
                <c:formatCode>General</c:formatCode>
                <c:ptCount val="4"/>
                <c:pt idx="0">
                  <c:v>0</c:v>
                </c:pt>
                <c:pt idx="1">
                  <c:v>1</c:v>
                </c:pt>
                <c:pt idx="2">
                  <c:v>0</c:v>
                </c:pt>
                <c:pt idx="3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F-5457-4B53-8C78-7F0B3E47CE26}"/>
            </c:ext>
          </c:extLst>
        </c:ser>
        <c:ser>
          <c:idx val="2"/>
          <c:order val="2"/>
          <c:tx>
            <c:strRef>
              <c:f>Blad2!$D$3</c:f>
              <c:strCache>
                <c:ptCount val="1"/>
                <c:pt idx="0">
                  <c:v>Sensitiva</c:v>
                </c:pt>
              </c:strCache>
            </c:strRef>
          </c:tx>
          <c:spPr>
            <a:solidFill>
              <a:srgbClr val="92D050"/>
            </a:solidFill>
            <a:ln>
              <a:noFill/>
            </a:ln>
            <a:effectLst/>
          </c:spPr>
          <c:invertIfNegative val="0"/>
          <c:dPt>
            <c:idx val="1"/>
            <c:invertIfNegative val="0"/>
            <c:bubble3D val="0"/>
            <c:spPr>
              <a:solidFill>
                <a:srgbClr val="92D05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1-5457-4B53-8C78-7F0B3E47CE26}"/>
              </c:ext>
            </c:extLst>
          </c:dPt>
          <c:dPt>
            <c:idx val="2"/>
            <c:invertIfNegative val="0"/>
            <c:bubble3D val="0"/>
            <c:spPr>
              <a:solidFill>
                <a:srgbClr val="92D05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3-5457-4B53-8C78-7F0B3E47CE26}"/>
              </c:ext>
            </c:extLst>
          </c:dPt>
          <c:dPt>
            <c:idx val="3"/>
            <c:invertIfNegative val="0"/>
            <c:bubble3D val="0"/>
            <c:spPr>
              <a:solidFill>
                <a:srgbClr val="92D05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5-5457-4B53-8C78-7F0B3E47CE26}"/>
              </c:ext>
            </c:extLst>
          </c:dPt>
          <c:dLbls>
            <c:dLbl>
              <c:idx val="0"/>
              <c:layout>
                <c:manualLayout>
                  <c:x val="6.3347518155006458E-2"/>
                  <c:y val="-1.672095491135260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6-5457-4B53-8C78-7F0B3E47CE26}"/>
                </c:ext>
              </c:extLst>
            </c:dLbl>
            <c:dLbl>
              <c:idx val="1"/>
              <c:layout>
                <c:manualLayout>
                  <c:x val="5.7886525210609351E-2"/>
                  <c:y val="-5.016286473405843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1-5457-4B53-8C78-7F0B3E47CE26}"/>
                </c:ext>
              </c:extLst>
            </c:dLbl>
            <c:dLbl>
              <c:idx val="2"/>
              <c:layout>
                <c:manualLayout>
                  <c:x val="4.8056737910694536E-2"/>
                  <c:y val="-1.67209549113532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3-5457-4B53-8C78-7F0B3E47CE26}"/>
                </c:ext>
              </c:extLst>
            </c:dLbl>
            <c:dLbl>
              <c:idx val="3"/>
              <c:layout>
                <c:manualLayout>
                  <c:x val="6.5531915332765311E-2"/>
                  <c:y val="-1.003257294681162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5-5457-4B53-8C78-7F0B3E47CE2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sv-S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Blad2!$A$4:$A$8</c:f>
              <c:strCache>
                <c:ptCount val="4"/>
                <c:pt idx="0">
                  <c:v>Penicillin V (Fenoxipenicillin)</c:v>
                </c:pt>
                <c:pt idx="1">
                  <c:v>Erytromycin</c:v>
                </c:pt>
                <c:pt idx="2">
                  <c:v>Klindamycin</c:v>
                </c:pt>
                <c:pt idx="3">
                  <c:v>Tetracyklin</c:v>
                </c:pt>
              </c:strCache>
            </c:strRef>
          </c:cat>
          <c:val>
            <c:numRef>
              <c:f>Blad2!$D$4:$D$8</c:f>
              <c:numCache>
                <c:formatCode>General</c:formatCode>
                <c:ptCount val="4"/>
                <c:pt idx="0">
                  <c:v>100</c:v>
                </c:pt>
                <c:pt idx="1">
                  <c:v>92</c:v>
                </c:pt>
                <c:pt idx="2">
                  <c:v>90</c:v>
                </c:pt>
                <c:pt idx="3">
                  <c:v>82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7-5457-4B53-8C78-7F0B3E47CE2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100"/>
        <c:axId val="872277264"/>
        <c:axId val="1071566192"/>
      </c:barChart>
      <c:catAx>
        <c:axId val="8722772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v-SE"/>
          </a:p>
        </c:txPr>
        <c:crossAx val="1071566192"/>
        <c:crosses val="autoZero"/>
        <c:auto val="1"/>
        <c:lblAlgn val="ctr"/>
        <c:lblOffset val="100"/>
        <c:noMultiLvlLbl val="0"/>
      </c:catAx>
      <c:valAx>
        <c:axId val="107156619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v-SE"/>
          </a:p>
        </c:txPr>
        <c:crossAx val="87227726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sv-SE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sv-SE"/>
    </a:p>
  </c:txPr>
  <c:externalData r:id="rId3">
    <c:autoUpdate val="0"/>
  </c:externalData>
  <c:extLst>
    <c:ext xmlns:c14="http://schemas.microsoft.com/office/drawing/2007/8/2/chart" uri="{781A3756-C4B2-4CAC-9D66-4F8BD8637D16}">
      <c14:pivotOptions>
        <c14:dropZoneFilter val="1"/>
        <c14:dropZoneCategories val="1"/>
        <c14:dropZoneData val="1"/>
        <c14:dropZoneSeries val="1"/>
        <c14:dropZonesVisible val="1"/>
      </c14:pivotOptions>
    </c:ext>
    <c:ext xmlns:c16="http://schemas.microsoft.com/office/drawing/2014/chart" uri="{E28EC0CA-F0BB-4C9C-879D-F8772B89E7AC}">
      <c16:pivotOptions16>
        <c16:showExpandCollapseFieldButtons val="1"/>
      </c16:pivotOptions16>
    </c:ext>
  </c:extLst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pivotSource>
    <c:name>[Diagram i Microsoft PowerPoint]Blad2!Pivottabell1</c:name>
    <c:fmtId val="20"/>
  </c:pivotSource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sv-SE" sz="1600" b="1" baseline="0" dirty="0" smtClean="0"/>
              <a:t>Pneumokocker</a:t>
            </a:r>
          </a:p>
          <a:p>
            <a:pPr>
              <a:defRPr sz="1600" b="1"/>
            </a:pPr>
            <a:r>
              <a:rPr lang="sv-SE" sz="1400" b="1" baseline="0" dirty="0" smtClean="0"/>
              <a:t>Resistens i Dalarna 1:a </a:t>
            </a:r>
            <a:r>
              <a:rPr lang="sv-SE" sz="1400" b="1" baseline="0" dirty="0"/>
              <a:t>halvåret </a:t>
            </a:r>
            <a:r>
              <a:rPr lang="sv-SE" sz="1400" b="1" baseline="0" dirty="0" smtClean="0"/>
              <a:t>2020 i %</a:t>
            </a:r>
            <a:endParaRPr lang="sv-SE" sz="1400" b="1" dirty="0"/>
          </a:p>
        </c:rich>
      </c:tx>
      <c:layout>
        <c:manualLayout>
          <c:xMode val="edge"/>
          <c:yMode val="edge"/>
          <c:x val="0.26327991315387589"/>
          <c:y val="9.1435090972065913E-4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sv-SE"/>
        </a:p>
      </c:txPr>
    </c:title>
    <c:autoTitleDeleted val="0"/>
    <c:pivotFmts>
      <c:pivotFmt>
        <c:idx val="0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"/>
        <c:spPr>
          <a:solidFill>
            <a:srgbClr val="FF0000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4"/>
        <c:spPr>
          <a:solidFill>
            <a:srgbClr val="FFFF00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5"/>
        <c:spPr>
          <a:solidFill>
            <a:srgbClr val="92D050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6"/>
        <c:dLbl>
          <c:idx val="0"/>
          <c:layout>
            <c:manualLayout>
              <c:x val="4.8056737910694598E-2"/>
              <c:y val="0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7"/>
        <c:spPr>
          <a:solidFill>
            <a:srgbClr val="FF0000"/>
          </a:solidFill>
          <a:ln>
            <a:noFill/>
          </a:ln>
          <a:effectLst/>
        </c:spPr>
        <c:dLbl>
          <c:idx val="0"/>
          <c:layout>
            <c:manualLayout>
              <c:x val="7.0992908277162509E-2"/>
              <c:y val="-8.3604774556763038E-3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8"/>
        <c:dLbl>
          <c:idx val="0"/>
          <c:layout>
            <c:manualLayout>
              <c:x val="4.4780142144056352E-2"/>
              <c:y val="1.1704668437946824E-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9"/>
        <c:spPr>
          <a:solidFill>
            <a:srgbClr val="FF0000"/>
          </a:solidFill>
          <a:ln>
            <a:noFill/>
          </a:ln>
          <a:effectLst/>
        </c:spPr>
        <c:dLbl>
          <c:idx val="0"/>
          <c:layout>
            <c:manualLayout>
              <c:x val="4.8056737910694536E-2"/>
              <c:y val="-2.1737241384758389E-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0"/>
        <c:spPr>
          <a:solidFill>
            <a:srgbClr val="FF0000"/>
          </a:solidFill>
          <a:ln>
            <a:noFill/>
          </a:ln>
          <a:effectLst/>
        </c:spPr>
        <c:dLbl>
          <c:idx val="0"/>
          <c:layout>
            <c:manualLayout>
              <c:x val="5.1333333677332886E-2"/>
              <c:y val="1.0032572946811563E-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1"/>
        <c:spPr>
          <a:solidFill>
            <a:srgbClr val="FFFF00"/>
          </a:solidFill>
          <a:ln>
            <a:noFill/>
          </a:ln>
          <a:effectLst/>
        </c:spPr>
        <c:dLbl>
          <c:idx val="0"/>
          <c:layout>
            <c:manualLayout>
              <c:x val="5.0241135088453466E-2"/>
              <c:y val="-5.0162864734059048E-3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2"/>
        <c:dLbl>
          <c:idx val="0"/>
          <c:layout>
            <c:manualLayout>
              <c:x val="4.8056737910694619E-2"/>
              <c:y val="0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3"/>
        <c:spPr>
          <a:solidFill>
            <a:srgbClr val="FFFF00"/>
          </a:solidFill>
          <a:ln>
            <a:noFill/>
          </a:ln>
          <a:effectLst/>
        </c:spPr>
        <c:dLbl>
          <c:idx val="0"/>
          <c:layout>
            <c:manualLayout>
              <c:x val="6.5531915332765395E-2"/>
              <c:y val="-5.8523342189734123E-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4"/>
        <c:spPr>
          <a:solidFill>
            <a:srgbClr val="FFFF00"/>
          </a:solidFill>
          <a:ln>
            <a:noFill/>
          </a:ln>
          <a:effectLst/>
        </c:spPr>
        <c:dLbl>
          <c:idx val="0"/>
          <c:layout>
            <c:manualLayout>
              <c:x val="5.7886525210609427E-2"/>
              <c:y val="0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5"/>
        <c:dLbl>
          <c:idx val="0"/>
          <c:layout>
            <c:manualLayout>
              <c:x val="4.9148936499574039E-2"/>
              <c:y val="0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6"/>
        <c:spPr>
          <a:solidFill>
            <a:srgbClr val="92D050"/>
          </a:solidFill>
          <a:ln>
            <a:noFill/>
          </a:ln>
          <a:effectLst/>
        </c:spPr>
        <c:dLbl>
          <c:idx val="0"/>
          <c:layout>
            <c:manualLayout>
              <c:x val="5.4609929443971118E-2"/>
              <c:y val="-1.6720954911352607E-3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7"/>
        <c:spPr>
          <a:solidFill>
            <a:srgbClr val="92D050"/>
          </a:solidFill>
          <a:ln>
            <a:noFill/>
          </a:ln>
          <a:effectLst/>
        </c:spPr>
        <c:dLbl>
          <c:idx val="0"/>
          <c:layout>
            <c:manualLayout>
              <c:x val="6.5531915332765311E-2"/>
              <c:y val="-1.0032572946811626E-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8"/>
        <c:spPr>
          <a:solidFill>
            <a:srgbClr val="92D050"/>
          </a:solidFill>
          <a:ln>
            <a:noFill/>
          </a:ln>
          <a:effectLst/>
        </c:spPr>
        <c:dLbl>
          <c:idx val="0"/>
          <c:layout>
            <c:manualLayout>
              <c:x val="6.0070922388368274E-2"/>
              <c:y val="-3.3441909822705214E-3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9"/>
        <c:dLbl>
          <c:idx val="0"/>
          <c:layout>
            <c:manualLayout>
              <c:x val="4.805673791069464E-2"/>
              <c:y val="2.6753527858164171E-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0"/>
        <c:dLbl>
          <c:idx val="0"/>
          <c:layout>
            <c:manualLayout>
              <c:x val="6.2255319566127121E-2"/>
              <c:y val="0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1"/>
        <c:spPr>
          <a:solidFill>
            <a:srgbClr val="92D050"/>
          </a:solidFill>
          <a:ln>
            <a:noFill/>
          </a:ln>
          <a:effectLst/>
        </c:spPr>
        <c:dLbl>
          <c:idx val="0"/>
          <c:layout>
            <c:manualLayout>
              <c:x val="5.7886525210609351E-2"/>
              <c:y val="-5.0162864734058432E-3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2"/>
        <c:dLbl>
          <c:idx val="0"/>
          <c:layout>
            <c:manualLayout>
              <c:x val="6.1163120977247701E-2"/>
              <c:y val="-1.672095491135322E-3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3"/>
        <c:dLbl>
          <c:idx val="0"/>
          <c:layout>
            <c:manualLayout>
              <c:x val="5.6794326621730007E-2"/>
              <c:y val="-6.1309459756182042E-17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4"/>
        <c:spPr>
          <a:solidFill>
            <a:srgbClr val="FFFF00"/>
          </a:solidFill>
          <a:ln>
            <a:noFill/>
          </a:ln>
          <a:effectLst/>
        </c:spPr>
        <c:dLbl>
          <c:idx val="0"/>
          <c:layout>
            <c:manualLayout>
              <c:x val="5.2425532266212313E-2"/>
              <c:y val="0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5"/>
        <c:spPr>
          <a:solidFill>
            <a:srgbClr val="FF0000"/>
          </a:solidFill>
          <a:ln>
            <a:noFill/>
          </a:ln>
          <a:effectLst/>
        </c:spPr>
        <c:dLbl>
          <c:idx val="0"/>
          <c:layout>
            <c:manualLayout>
              <c:x val="5.8978723799488812E-2"/>
              <c:y val="5.0162864734056593E-3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6"/>
        <c:spPr>
          <a:solidFill>
            <a:srgbClr val="FFFF00"/>
          </a:solidFill>
          <a:ln>
            <a:noFill/>
          </a:ln>
          <a:effectLst/>
        </c:spPr>
        <c:dLbl>
          <c:idx val="0"/>
          <c:layout>
            <c:manualLayout>
              <c:x val="6.5531915332765395E-2"/>
              <c:y val="-1.1704668437946947E-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7"/>
        <c:spPr>
          <a:solidFill>
            <a:srgbClr val="FF0000"/>
          </a:solidFill>
          <a:ln>
            <a:noFill/>
          </a:ln>
          <a:effectLst/>
        </c:spPr>
        <c:dLbl>
          <c:idx val="0"/>
          <c:layout>
            <c:manualLayout>
              <c:x val="5.8978723799488854E-2"/>
              <c:y val="1.6720954911352607E-3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8"/>
        <c:spPr>
          <a:solidFill>
            <a:srgbClr val="FF0000"/>
          </a:solidFill>
          <a:ln>
            <a:noFill/>
          </a:ln>
          <a:effectLst/>
        </c:spPr>
        <c:dLbl>
          <c:idx val="0"/>
          <c:layout>
            <c:manualLayout>
              <c:x val="5.133333367733281E-2"/>
              <c:y val="-3.3441909822705215E-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9"/>
        <c:spPr>
          <a:solidFill>
            <a:srgbClr val="FFFF00"/>
          </a:solidFill>
          <a:ln>
            <a:noFill/>
          </a:ln>
          <a:effectLst/>
        </c:spPr>
        <c:dLbl>
          <c:idx val="0"/>
          <c:layout>
            <c:manualLayout>
              <c:x val="4.8056737910694577E-2"/>
              <c:y val="-3.5114005313840471E-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0"/>
        <c:spPr>
          <a:solidFill>
            <a:srgbClr val="92D050"/>
          </a:solidFill>
          <a:ln>
            <a:noFill/>
          </a:ln>
          <a:effectLst/>
        </c:spPr>
        <c:dLbl>
          <c:idx val="0"/>
          <c:layout>
            <c:manualLayout>
              <c:x val="4.8056737910694536E-2"/>
              <c:y val="-1.672095491135322E-3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1"/>
        <c:spPr>
          <a:solidFill>
            <a:srgbClr val="92D050"/>
          </a:solidFill>
          <a:ln>
            <a:noFill/>
          </a:ln>
          <a:effectLst/>
        </c:spPr>
        <c:dLbl>
          <c:idx val="0"/>
          <c:layout>
            <c:manualLayout>
              <c:x val="6.3347518155006541E-2"/>
              <c:y val="1.6720954911352607E-3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2"/>
        <c:dLbl>
          <c:idx val="0"/>
          <c:layout>
            <c:manualLayout>
              <c:x val="6.3347518155006458E-2"/>
              <c:y val="-1.6720954911352608E-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3"/>
        <c:dLbl>
          <c:idx val="0"/>
          <c:layout>
            <c:manualLayout>
              <c:x val="6.1163120977247701E-2"/>
              <c:y val="-3.5114005313840471E-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4"/>
        <c:dLbl>
          <c:idx val="0"/>
          <c:layout>
            <c:manualLayout>
              <c:x val="5.2425532266212292E-2"/>
              <c:y val="-1.0032572946811563E-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5"/>
        <c:dLbl>
          <c:idx val="0"/>
          <c:layout>
            <c:manualLayout>
              <c:x val="4.6964539321815199E-2"/>
              <c:y val="-3.5114005313840471E-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6"/>
        <c:dLbl>
          <c:idx val="0"/>
          <c:layout>
            <c:manualLayout>
              <c:x val="5.570212803285058E-2"/>
              <c:y val="-5.0162864734057816E-3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7"/>
        <c:dLbl>
          <c:idx val="0"/>
          <c:layout>
            <c:manualLayout>
              <c:x val="5.133333367733281E-2"/>
              <c:y val="-6.1867533172004642E-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8"/>
        <c:dLbl>
          <c:idx val="0"/>
          <c:layout>
            <c:manualLayout>
              <c:x val="6.2255319566127038E-2"/>
              <c:y val="-1.1704668437946824E-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9"/>
        <c:spPr>
          <a:solidFill>
            <a:srgbClr val="FF0000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40"/>
        <c:spPr>
          <a:solidFill>
            <a:srgbClr val="FF0000"/>
          </a:solidFill>
          <a:ln>
            <a:noFill/>
          </a:ln>
          <a:effectLst/>
        </c:spPr>
        <c:dLbl>
          <c:idx val="0"/>
          <c:layout>
            <c:manualLayout>
              <c:x val="5.133333367733281E-2"/>
              <c:y val="-3.3441909822705215E-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41"/>
        <c:spPr>
          <a:solidFill>
            <a:srgbClr val="FF0000"/>
          </a:solidFill>
          <a:ln>
            <a:noFill/>
          </a:ln>
          <a:effectLst/>
        </c:spPr>
        <c:dLbl>
          <c:idx val="0"/>
          <c:layout>
            <c:manualLayout>
              <c:x val="7.0992908277162509E-2"/>
              <c:y val="-8.3604774556763038E-3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42"/>
        <c:spPr>
          <a:solidFill>
            <a:srgbClr val="FF0000"/>
          </a:solidFill>
          <a:ln>
            <a:noFill/>
          </a:ln>
          <a:effectLst/>
        </c:spPr>
        <c:dLbl>
          <c:idx val="0"/>
          <c:layout>
            <c:manualLayout>
              <c:x val="5.8978723799488812E-2"/>
              <c:y val="5.0162864734056593E-3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43"/>
        <c:spPr>
          <a:solidFill>
            <a:srgbClr val="FF0000"/>
          </a:solidFill>
          <a:ln>
            <a:noFill/>
          </a:ln>
          <a:effectLst/>
        </c:spPr>
        <c:dLbl>
          <c:idx val="0"/>
          <c:layout>
            <c:manualLayout>
              <c:x val="5.8978723799488854E-2"/>
              <c:y val="1.6720954911352607E-3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44"/>
        <c:spPr>
          <a:solidFill>
            <a:srgbClr val="FF0000"/>
          </a:solidFill>
          <a:ln>
            <a:noFill/>
          </a:ln>
          <a:effectLst/>
        </c:spPr>
        <c:dLbl>
          <c:idx val="0"/>
          <c:layout>
            <c:manualLayout>
              <c:x val="4.8056737910694536E-2"/>
              <c:y val="-2.1737241384758389E-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45"/>
        <c:spPr>
          <a:solidFill>
            <a:srgbClr val="FF0000"/>
          </a:solidFill>
          <a:ln>
            <a:noFill/>
          </a:ln>
          <a:effectLst/>
        </c:spPr>
        <c:dLbl>
          <c:idx val="0"/>
          <c:layout>
            <c:manualLayout>
              <c:x val="5.1333333677332886E-2"/>
              <c:y val="1.0032572946811563E-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46"/>
        <c:spPr>
          <a:solidFill>
            <a:srgbClr val="FFFF00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47"/>
        <c:spPr>
          <a:solidFill>
            <a:srgbClr val="FFFF00"/>
          </a:solidFill>
          <a:ln>
            <a:noFill/>
          </a:ln>
          <a:effectLst/>
        </c:spPr>
        <c:dLbl>
          <c:idx val="0"/>
          <c:layout>
            <c:manualLayout>
              <c:x val="5.2425532266212313E-2"/>
              <c:y val="0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48"/>
        <c:spPr>
          <a:solidFill>
            <a:srgbClr val="FFFF00"/>
          </a:solidFill>
          <a:ln>
            <a:noFill/>
          </a:ln>
          <a:effectLst/>
        </c:spPr>
        <c:dLbl>
          <c:idx val="0"/>
          <c:layout>
            <c:manualLayout>
              <c:x val="5.0241135088453466E-2"/>
              <c:y val="-5.0162864734059048E-3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49"/>
        <c:spPr>
          <a:solidFill>
            <a:srgbClr val="FFFF00"/>
          </a:solidFill>
          <a:ln>
            <a:noFill/>
          </a:ln>
          <a:effectLst/>
        </c:spPr>
        <c:dLbl>
          <c:idx val="0"/>
          <c:layout>
            <c:manualLayout>
              <c:x val="4.8056737910694577E-2"/>
              <c:y val="-3.5114005313840471E-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50"/>
        <c:spPr>
          <a:solidFill>
            <a:srgbClr val="FFFF00"/>
          </a:solidFill>
          <a:ln>
            <a:noFill/>
          </a:ln>
          <a:effectLst/>
        </c:spPr>
        <c:dLbl>
          <c:idx val="0"/>
          <c:layout>
            <c:manualLayout>
              <c:x val="6.5531915332765395E-2"/>
              <c:y val="-1.1704668437946947E-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51"/>
        <c:spPr>
          <a:solidFill>
            <a:srgbClr val="FFFF00"/>
          </a:solidFill>
          <a:ln>
            <a:noFill/>
          </a:ln>
          <a:effectLst/>
        </c:spPr>
        <c:dLbl>
          <c:idx val="0"/>
          <c:layout>
            <c:manualLayout>
              <c:x val="6.5531915332765395E-2"/>
              <c:y val="-5.8523342189734123E-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52"/>
        <c:spPr>
          <a:solidFill>
            <a:srgbClr val="FFFF00"/>
          </a:solidFill>
          <a:ln>
            <a:noFill/>
          </a:ln>
          <a:effectLst/>
        </c:spPr>
        <c:dLbl>
          <c:idx val="0"/>
          <c:layout>
            <c:manualLayout>
              <c:x val="5.7886525210609427E-2"/>
              <c:y val="0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53"/>
        <c:spPr>
          <a:solidFill>
            <a:srgbClr val="92D050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54"/>
        <c:spPr>
          <a:solidFill>
            <a:srgbClr val="92D050"/>
          </a:solidFill>
          <a:ln>
            <a:noFill/>
          </a:ln>
          <a:effectLst/>
        </c:spPr>
        <c:dLbl>
          <c:idx val="0"/>
          <c:layout>
            <c:manualLayout>
              <c:x val="6.3347518155006541E-2"/>
              <c:y val="1.6720954911352607E-3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55"/>
        <c:spPr>
          <a:solidFill>
            <a:srgbClr val="92D050"/>
          </a:solidFill>
          <a:ln>
            <a:noFill/>
          </a:ln>
          <a:effectLst/>
        </c:spPr>
        <c:dLbl>
          <c:idx val="0"/>
          <c:layout>
            <c:manualLayout>
              <c:x val="5.4609929443971118E-2"/>
              <c:y val="-1.6720954911352607E-3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56"/>
        <c:spPr>
          <a:solidFill>
            <a:srgbClr val="92D050"/>
          </a:solidFill>
          <a:ln>
            <a:noFill/>
          </a:ln>
          <a:effectLst/>
        </c:spPr>
        <c:dLbl>
          <c:idx val="0"/>
          <c:layout>
            <c:manualLayout>
              <c:x val="5.7886525210609351E-2"/>
              <c:y val="-5.0162864734058432E-3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57"/>
        <c:spPr>
          <a:solidFill>
            <a:srgbClr val="92D050"/>
          </a:solidFill>
          <a:ln>
            <a:noFill/>
          </a:ln>
          <a:effectLst/>
        </c:spPr>
        <c:dLbl>
          <c:idx val="0"/>
          <c:layout>
            <c:manualLayout>
              <c:x val="4.8056737910694536E-2"/>
              <c:y val="-1.672095491135322E-3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58"/>
        <c:spPr>
          <a:solidFill>
            <a:srgbClr val="92D050"/>
          </a:solidFill>
          <a:ln>
            <a:noFill/>
          </a:ln>
          <a:effectLst/>
        </c:spPr>
        <c:dLbl>
          <c:idx val="0"/>
          <c:layout>
            <c:manualLayout>
              <c:x val="6.5531915332765311E-2"/>
              <c:y val="-1.0032572946811626E-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59"/>
        <c:spPr>
          <a:solidFill>
            <a:srgbClr val="92D050"/>
          </a:solidFill>
          <a:ln>
            <a:noFill/>
          </a:ln>
          <a:effectLst/>
        </c:spPr>
        <c:dLbl>
          <c:idx val="0"/>
          <c:layout>
            <c:manualLayout>
              <c:x val="6.0070922388368274E-2"/>
              <c:y val="-3.3441909822705214E-3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60"/>
        <c:spPr>
          <a:solidFill>
            <a:srgbClr val="FF0000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61"/>
        <c:spPr>
          <a:solidFill>
            <a:srgbClr val="FF0000"/>
          </a:solidFill>
          <a:ln>
            <a:noFill/>
          </a:ln>
          <a:effectLst/>
        </c:spPr>
        <c:dLbl>
          <c:idx val="0"/>
          <c:layout>
            <c:manualLayout>
              <c:x val="5.133333367733281E-2"/>
              <c:y val="-3.3441909822705215E-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62"/>
        <c:spPr>
          <a:solidFill>
            <a:srgbClr val="FF0000"/>
          </a:solidFill>
          <a:ln>
            <a:noFill/>
          </a:ln>
          <a:effectLst/>
        </c:spPr>
        <c:dLbl>
          <c:idx val="0"/>
          <c:layout>
            <c:manualLayout>
              <c:x val="7.0992908277162509E-2"/>
              <c:y val="-8.3604774556763038E-3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63"/>
        <c:spPr>
          <a:solidFill>
            <a:srgbClr val="FF0000"/>
          </a:solidFill>
          <a:ln>
            <a:noFill/>
          </a:ln>
          <a:effectLst/>
        </c:spPr>
        <c:dLbl>
          <c:idx val="0"/>
          <c:layout>
            <c:manualLayout>
              <c:x val="5.8978723799488812E-2"/>
              <c:y val="5.0162864734056593E-3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64"/>
        <c:spPr>
          <a:solidFill>
            <a:srgbClr val="FF0000"/>
          </a:solidFill>
          <a:ln>
            <a:noFill/>
          </a:ln>
          <a:effectLst/>
        </c:spPr>
        <c:dLbl>
          <c:idx val="0"/>
          <c:layout>
            <c:manualLayout>
              <c:x val="5.8978723799488854E-2"/>
              <c:y val="1.6720954911352607E-3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65"/>
        <c:spPr>
          <a:solidFill>
            <a:srgbClr val="FF0000"/>
          </a:solidFill>
          <a:ln>
            <a:noFill/>
          </a:ln>
          <a:effectLst/>
        </c:spPr>
        <c:dLbl>
          <c:idx val="0"/>
          <c:layout>
            <c:manualLayout>
              <c:x val="4.8056737910694536E-2"/>
              <c:y val="-2.1737241384758389E-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66"/>
        <c:spPr>
          <a:solidFill>
            <a:srgbClr val="FF0000"/>
          </a:solidFill>
          <a:ln>
            <a:noFill/>
          </a:ln>
          <a:effectLst/>
        </c:spPr>
        <c:dLbl>
          <c:idx val="0"/>
          <c:layout>
            <c:manualLayout>
              <c:x val="5.1333333677332886E-2"/>
              <c:y val="1.0032572946811563E-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67"/>
        <c:spPr>
          <a:solidFill>
            <a:srgbClr val="FFFF00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68"/>
        <c:spPr>
          <a:solidFill>
            <a:srgbClr val="FFFF00"/>
          </a:solidFill>
          <a:ln>
            <a:noFill/>
          </a:ln>
          <a:effectLst/>
        </c:spPr>
        <c:dLbl>
          <c:idx val="0"/>
          <c:layout>
            <c:manualLayout>
              <c:x val="5.2425532266212313E-2"/>
              <c:y val="0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69"/>
        <c:spPr>
          <a:solidFill>
            <a:srgbClr val="FFFF00"/>
          </a:solidFill>
          <a:ln>
            <a:noFill/>
          </a:ln>
          <a:effectLst/>
        </c:spPr>
        <c:dLbl>
          <c:idx val="0"/>
          <c:layout>
            <c:manualLayout>
              <c:x val="5.0241135088453466E-2"/>
              <c:y val="-5.0162864734059048E-3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70"/>
        <c:spPr>
          <a:solidFill>
            <a:srgbClr val="FFFF00"/>
          </a:solidFill>
          <a:ln>
            <a:noFill/>
          </a:ln>
          <a:effectLst/>
        </c:spPr>
        <c:dLbl>
          <c:idx val="0"/>
          <c:layout>
            <c:manualLayout>
              <c:x val="4.8056737910694577E-2"/>
              <c:y val="-3.5114005313840471E-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71"/>
        <c:spPr>
          <a:solidFill>
            <a:srgbClr val="FFFF00"/>
          </a:solidFill>
          <a:ln>
            <a:noFill/>
          </a:ln>
          <a:effectLst/>
        </c:spPr>
        <c:dLbl>
          <c:idx val="0"/>
          <c:layout>
            <c:manualLayout>
              <c:x val="6.5531915332765395E-2"/>
              <c:y val="-1.1704668437946947E-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72"/>
        <c:spPr>
          <a:solidFill>
            <a:srgbClr val="FFFF00"/>
          </a:solidFill>
          <a:ln>
            <a:noFill/>
          </a:ln>
          <a:effectLst/>
        </c:spPr>
        <c:dLbl>
          <c:idx val="0"/>
          <c:layout>
            <c:manualLayout>
              <c:x val="6.5531915332765395E-2"/>
              <c:y val="-5.8523342189734123E-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73"/>
        <c:spPr>
          <a:solidFill>
            <a:srgbClr val="FFFF00"/>
          </a:solidFill>
          <a:ln>
            <a:noFill/>
          </a:ln>
          <a:effectLst/>
        </c:spPr>
        <c:dLbl>
          <c:idx val="0"/>
          <c:layout>
            <c:manualLayout>
              <c:x val="5.7886525210609427E-2"/>
              <c:y val="0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74"/>
        <c:spPr>
          <a:solidFill>
            <a:srgbClr val="92D050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75"/>
        <c:spPr>
          <a:solidFill>
            <a:srgbClr val="92D050"/>
          </a:solidFill>
          <a:ln>
            <a:noFill/>
          </a:ln>
          <a:effectLst/>
        </c:spPr>
        <c:dLbl>
          <c:idx val="0"/>
          <c:layout>
            <c:manualLayout>
              <c:x val="6.3347518155006541E-2"/>
              <c:y val="1.6720954911352607E-3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76"/>
        <c:spPr>
          <a:solidFill>
            <a:srgbClr val="92D050"/>
          </a:solidFill>
          <a:ln>
            <a:noFill/>
          </a:ln>
          <a:effectLst/>
        </c:spPr>
        <c:dLbl>
          <c:idx val="0"/>
          <c:layout>
            <c:manualLayout>
              <c:x val="5.4609929443971118E-2"/>
              <c:y val="-1.6720954911352607E-3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77"/>
        <c:spPr>
          <a:solidFill>
            <a:srgbClr val="92D050"/>
          </a:solidFill>
          <a:ln>
            <a:noFill/>
          </a:ln>
          <a:effectLst/>
        </c:spPr>
        <c:dLbl>
          <c:idx val="0"/>
          <c:layout>
            <c:manualLayout>
              <c:x val="5.7886525210609351E-2"/>
              <c:y val="-5.0162864734058432E-3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78"/>
        <c:spPr>
          <a:solidFill>
            <a:srgbClr val="92D050"/>
          </a:solidFill>
          <a:ln>
            <a:noFill/>
          </a:ln>
          <a:effectLst/>
        </c:spPr>
        <c:dLbl>
          <c:idx val="0"/>
          <c:layout>
            <c:manualLayout>
              <c:x val="4.8056737910694536E-2"/>
              <c:y val="-1.672095491135322E-3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79"/>
        <c:spPr>
          <a:solidFill>
            <a:srgbClr val="92D050"/>
          </a:solidFill>
          <a:ln>
            <a:noFill/>
          </a:ln>
          <a:effectLst/>
        </c:spPr>
        <c:dLbl>
          <c:idx val="0"/>
          <c:layout>
            <c:manualLayout>
              <c:x val="6.5531915332765311E-2"/>
              <c:y val="-1.0032572946811626E-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80"/>
        <c:spPr>
          <a:solidFill>
            <a:srgbClr val="92D050"/>
          </a:solidFill>
          <a:ln>
            <a:noFill/>
          </a:ln>
          <a:effectLst/>
        </c:spPr>
        <c:dLbl>
          <c:idx val="0"/>
          <c:layout>
            <c:manualLayout>
              <c:x val="6.0070922388368274E-2"/>
              <c:y val="-3.3441909822705214E-3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</c:pivotFmts>
    <c:plotArea>
      <c:layout>
        <c:manualLayout>
          <c:layoutTarget val="inner"/>
          <c:xMode val="edge"/>
          <c:yMode val="edge"/>
          <c:x val="3.9280019250215126E-2"/>
          <c:y val="8.4539568099051249E-2"/>
          <c:w val="0.80449524859213883"/>
          <c:h val="0.84359745420169951"/>
        </c:manualLayout>
      </c:layout>
      <c:barChart>
        <c:barDir val="col"/>
        <c:grouping val="percentStacked"/>
        <c:varyColors val="0"/>
        <c:ser>
          <c:idx val="0"/>
          <c:order val="0"/>
          <c:tx>
            <c:strRef>
              <c:f>Blad2!$B$3</c:f>
              <c:strCache>
                <c:ptCount val="1"/>
                <c:pt idx="0">
                  <c:v>Resistenta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8118-4E17-B2F2-5E8B3ADB20AA}"/>
              </c:ext>
            </c:extLst>
          </c:dPt>
          <c:dPt>
            <c:idx val="1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8118-4E17-B2F2-5E8B3ADB20AA}"/>
              </c:ext>
            </c:extLst>
          </c:dPt>
          <c:dPt>
            <c:idx val="2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8118-4E17-B2F2-5E8B3ADB20AA}"/>
              </c:ext>
            </c:extLst>
          </c:dPt>
          <c:dPt>
            <c:idx val="3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8118-4E17-B2F2-5E8B3ADB20AA}"/>
              </c:ext>
            </c:extLst>
          </c:dPt>
          <c:dPt>
            <c:idx val="4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8118-4E17-B2F2-5E8B3ADB20AA}"/>
              </c:ext>
            </c:extLst>
          </c:dPt>
          <c:dPt>
            <c:idx val="5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8118-4E17-B2F2-5E8B3ADB20AA}"/>
              </c:ext>
            </c:extLst>
          </c:dPt>
          <c:dLbls>
            <c:dLbl>
              <c:idx val="0"/>
              <c:layout>
                <c:manualLayout>
                  <c:x val="5.133333367733281E-2"/>
                  <c:y val="-3.344190982270521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8118-4E17-B2F2-5E8B3ADB20AA}"/>
                </c:ext>
              </c:extLst>
            </c:dLbl>
            <c:dLbl>
              <c:idx val="1"/>
              <c:layout>
                <c:manualLayout>
                  <c:x val="7.0992908277162509E-2"/>
                  <c:y val="-8.360477455676303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8118-4E17-B2F2-5E8B3ADB20AA}"/>
                </c:ext>
              </c:extLst>
            </c:dLbl>
            <c:dLbl>
              <c:idx val="2"/>
              <c:layout>
                <c:manualLayout>
                  <c:x val="5.8978723799488812E-2"/>
                  <c:y val="5.016286473405659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8118-4E17-B2F2-5E8B3ADB20AA}"/>
                </c:ext>
              </c:extLst>
            </c:dLbl>
            <c:dLbl>
              <c:idx val="3"/>
              <c:layout>
                <c:manualLayout>
                  <c:x val="5.8978723799488854E-2"/>
                  <c:y val="1.672095491135260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7-8118-4E17-B2F2-5E8B3ADB20AA}"/>
                </c:ext>
              </c:extLst>
            </c:dLbl>
            <c:dLbl>
              <c:idx val="4"/>
              <c:layout>
                <c:manualLayout>
                  <c:x val="4.8056737910694536E-2"/>
                  <c:y val="-2.173724138475838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9-8118-4E17-B2F2-5E8B3ADB20AA}"/>
                </c:ext>
              </c:extLst>
            </c:dLbl>
            <c:dLbl>
              <c:idx val="5"/>
              <c:layout>
                <c:manualLayout>
                  <c:x val="5.1333333677332886E-2"/>
                  <c:y val="1.003257294681156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B-8118-4E17-B2F2-5E8B3ADB20A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sv-S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Blad2!$A$4:$A$10</c:f>
              <c:strCache>
                <c:ptCount val="6"/>
                <c:pt idx="0">
                  <c:v>Penicillin G (Bensyl PC)</c:v>
                </c:pt>
                <c:pt idx="1">
                  <c:v>Ampicillin</c:v>
                </c:pt>
                <c:pt idx="2">
                  <c:v>Erytromycin</c:v>
                </c:pt>
                <c:pt idx="3">
                  <c:v>Klindamycin</c:v>
                </c:pt>
                <c:pt idx="4">
                  <c:v>Tetracyklin</c:v>
                </c:pt>
                <c:pt idx="5">
                  <c:v>Trimetoprim sulfa</c:v>
                </c:pt>
              </c:strCache>
            </c:strRef>
          </c:cat>
          <c:val>
            <c:numRef>
              <c:f>Blad2!$B$4:$B$10</c:f>
              <c:numCache>
                <c:formatCode>General</c:formatCode>
                <c:ptCount val="6"/>
                <c:pt idx="0">
                  <c:v>0</c:v>
                </c:pt>
                <c:pt idx="1">
                  <c:v>2</c:v>
                </c:pt>
                <c:pt idx="2">
                  <c:v>8</c:v>
                </c:pt>
                <c:pt idx="3">
                  <c:v>7</c:v>
                </c:pt>
                <c:pt idx="4">
                  <c:v>9</c:v>
                </c:pt>
                <c:pt idx="5">
                  <c:v>11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8118-4E17-B2F2-5E8B3ADB20AA}"/>
            </c:ext>
          </c:extLst>
        </c:ser>
        <c:ser>
          <c:idx val="1"/>
          <c:order val="1"/>
          <c:tx>
            <c:strRef>
              <c:f>Blad2!$C$3</c:f>
              <c:strCache>
                <c:ptCount val="1"/>
                <c:pt idx="0">
                  <c:v>Increased exposure</c:v>
                </c:pt>
              </c:strCache>
            </c:strRef>
          </c:tx>
          <c:spPr>
            <a:solidFill>
              <a:srgbClr val="FFFF00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FFFF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E-8118-4E17-B2F2-5E8B3ADB20AA}"/>
              </c:ext>
            </c:extLst>
          </c:dPt>
          <c:dPt>
            <c:idx val="1"/>
            <c:invertIfNegative val="0"/>
            <c:bubble3D val="0"/>
            <c:spPr>
              <a:solidFill>
                <a:srgbClr val="FFFF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0-8118-4E17-B2F2-5E8B3ADB20AA}"/>
              </c:ext>
            </c:extLst>
          </c:dPt>
          <c:dPt>
            <c:idx val="2"/>
            <c:invertIfNegative val="0"/>
            <c:bubble3D val="0"/>
            <c:spPr>
              <a:solidFill>
                <a:srgbClr val="FFFF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2-8118-4E17-B2F2-5E8B3ADB20AA}"/>
              </c:ext>
            </c:extLst>
          </c:dPt>
          <c:dPt>
            <c:idx val="3"/>
            <c:invertIfNegative val="0"/>
            <c:bubble3D val="0"/>
            <c:spPr>
              <a:solidFill>
                <a:srgbClr val="FFFF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4-8118-4E17-B2F2-5E8B3ADB20AA}"/>
              </c:ext>
            </c:extLst>
          </c:dPt>
          <c:dPt>
            <c:idx val="4"/>
            <c:invertIfNegative val="0"/>
            <c:bubble3D val="0"/>
            <c:spPr>
              <a:solidFill>
                <a:srgbClr val="FFFF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6-8118-4E17-B2F2-5E8B3ADB20AA}"/>
              </c:ext>
            </c:extLst>
          </c:dPt>
          <c:dPt>
            <c:idx val="5"/>
            <c:invertIfNegative val="0"/>
            <c:bubble3D val="0"/>
            <c:spPr>
              <a:solidFill>
                <a:srgbClr val="FFFF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8-8118-4E17-B2F2-5E8B3ADB20AA}"/>
              </c:ext>
            </c:extLst>
          </c:dPt>
          <c:dLbls>
            <c:dLbl>
              <c:idx val="0"/>
              <c:layout>
                <c:manualLayout>
                  <c:x val="5.2425532266212313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E-8118-4E17-B2F2-5E8B3ADB20AA}"/>
                </c:ext>
              </c:extLst>
            </c:dLbl>
            <c:dLbl>
              <c:idx val="1"/>
              <c:layout>
                <c:manualLayout>
                  <c:x val="5.0241135088453466E-2"/>
                  <c:y val="-5.016286473405904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0-8118-4E17-B2F2-5E8B3ADB20AA}"/>
                </c:ext>
              </c:extLst>
            </c:dLbl>
            <c:dLbl>
              <c:idx val="2"/>
              <c:layout>
                <c:manualLayout>
                  <c:x val="4.8056737910694577E-2"/>
                  <c:y val="-3.511400531384047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2-8118-4E17-B2F2-5E8B3ADB20AA}"/>
                </c:ext>
              </c:extLst>
            </c:dLbl>
            <c:dLbl>
              <c:idx val="3"/>
              <c:layout>
                <c:manualLayout>
                  <c:x val="6.5531915332765395E-2"/>
                  <c:y val="-1.170466843794694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4-8118-4E17-B2F2-5E8B3ADB20AA}"/>
                </c:ext>
              </c:extLst>
            </c:dLbl>
            <c:dLbl>
              <c:idx val="4"/>
              <c:layout>
                <c:manualLayout>
                  <c:x val="6.5531915332765395E-2"/>
                  <c:y val="-5.852334218973412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6-8118-4E17-B2F2-5E8B3ADB20AA}"/>
                </c:ext>
              </c:extLst>
            </c:dLbl>
            <c:dLbl>
              <c:idx val="5"/>
              <c:layout>
                <c:manualLayout>
                  <c:x val="5.7886525210609427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8-8118-4E17-B2F2-5E8B3ADB20A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sv-S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Blad2!$A$4:$A$10</c:f>
              <c:strCache>
                <c:ptCount val="6"/>
                <c:pt idx="0">
                  <c:v>Penicillin G (Bensyl PC)</c:v>
                </c:pt>
                <c:pt idx="1">
                  <c:v>Ampicillin</c:v>
                </c:pt>
                <c:pt idx="2">
                  <c:v>Erytromycin</c:v>
                </c:pt>
                <c:pt idx="3">
                  <c:v>Klindamycin</c:v>
                </c:pt>
                <c:pt idx="4">
                  <c:v>Tetracyklin</c:v>
                </c:pt>
                <c:pt idx="5">
                  <c:v>Trimetoprim sulfa</c:v>
                </c:pt>
              </c:strCache>
            </c:strRef>
          </c:cat>
          <c:val>
            <c:numRef>
              <c:f>Blad2!$C$4:$C$10</c:f>
              <c:numCache>
                <c:formatCode>General</c:formatCode>
                <c:ptCount val="6"/>
                <c:pt idx="0">
                  <c:v>25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9-8118-4E17-B2F2-5E8B3ADB20AA}"/>
            </c:ext>
          </c:extLst>
        </c:ser>
        <c:ser>
          <c:idx val="2"/>
          <c:order val="2"/>
          <c:tx>
            <c:strRef>
              <c:f>Blad2!$D$3</c:f>
              <c:strCache>
                <c:ptCount val="1"/>
                <c:pt idx="0">
                  <c:v>Sensitiva</c:v>
                </c:pt>
              </c:strCache>
            </c:strRef>
          </c:tx>
          <c:spPr>
            <a:solidFill>
              <a:srgbClr val="92D050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92D05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B-8118-4E17-B2F2-5E8B3ADB20AA}"/>
              </c:ext>
            </c:extLst>
          </c:dPt>
          <c:dPt>
            <c:idx val="1"/>
            <c:invertIfNegative val="0"/>
            <c:bubble3D val="0"/>
            <c:spPr>
              <a:solidFill>
                <a:srgbClr val="92D05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D-8118-4E17-B2F2-5E8B3ADB20AA}"/>
              </c:ext>
            </c:extLst>
          </c:dPt>
          <c:dPt>
            <c:idx val="2"/>
            <c:invertIfNegative val="0"/>
            <c:bubble3D val="0"/>
            <c:spPr>
              <a:solidFill>
                <a:srgbClr val="92D05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F-8118-4E17-B2F2-5E8B3ADB20AA}"/>
              </c:ext>
            </c:extLst>
          </c:dPt>
          <c:dPt>
            <c:idx val="3"/>
            <c:invertIfNegative val="0"/>
            <c:bubble3D val="0"/>
            <c:spPr>
              <a:solidFill>
                <a:srgbClr val="92D05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21-8118-4E17-B2F2-5E8B3ADB20AA}"/>
              </c:ext>
            </c:extLst>
          </c:dPt>
          <c:dPt>
            <c:idx val="4"/>
            <c:invertIfNegative val="0"/>
            <c:bubble3D val="0"/>
            <c:spPr>
              <a:solidFill>
                <a:srgbClr val="92D05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23-8118-4E17-B2F2-5E8B3ADB20AA}"/>
              </c:ext>
            </c:extLst>
          </c:dPt>
          <c:dPt>
            <c:idx val="5"/>
            <c:invertIfNegative val="0"/>
            <c:bubble3D val="0"/>
            <c:spPr>
              <a:solidFill>
                <a:srgbClr val="92D05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25-8118-4E17-B2F2-5E8B3ADB20AA}"/>
              </c:ext>
            </c:extLst>
          </c:dPt>
          <c:dLbls>
            <c:dLbl>
              <c:idx val="0"/>
              <c:layout>
                <c:manualLayout>
                  <c:x val="6.3347518155006541E-2"/>
                  <c:y val="1.672095491135260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B-8118-4E17-B2F2-5E8B3ADB20AA}"/>
                </c:ext>
              </c:extLst>
            </c:dLbl>
            <c:dLbl>
              <c:idx val="1"/>
              <c:layout>
                <c:manualLayout>
                  <c:x val="5.4609929443971118E-2"/>
                  <c:y val="-1.672095491135260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D-8118-4E17-B2F2-5E8B3ADB20AA}"/>
                </c:ext>
              </c:extLst>
            </c:dLbl>
            <c:dLbl>
              <c:idx val="2"/>
              <c:layout>
                <c:manualLayout>
                  <c:x val="5.7886525210609351E-2"/>
                  <c:y val="-5.016286473405843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F-8118-4E17-B2F2-5E8B3ADB20AA}"/>
                </c:ext>
              </c:extLst>
            </c:dLbl>
            <c:dLbl>
              <c:idx val="3"/>
              <c:layout>
                <c:manualLayout>
                  <c:x val="4.8056737910694536E-2"/>
                  <c:y val="-1.67209549113532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21-8118-4E17-B2F2-5E8B3ADB20AA}"/>
                </c:ext>
              </c:extLst>
            </c:dLbl>
            <c:dLbl>
              <c:idx val="4"/>
              <c:layout>
                <c:manualLayout>
                  <c:x val="6.5531915332765311E-2"/>
                  <c:y val="-1.003257294681162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23-8118-4E17-B2F2-5E8B3ADB20AA}"/>
                </c:ext>
              </c:extLst>
            </c:dLbl>
            <c:dLbl>
              <c:idx val="5"/>
              <c:layout>
                <c:manualLayout>
                  <c:x val="6.0070922388368274E-2"/>
                  <c:y val="-3.344190982270521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25-8118-4E17-B2F2-5E8B3ADB20A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sv-S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Blad2!$A$4:$A$10</c:f>
              <c:strCache>
                <c:ptCount val="6"/>
                <c:pt idx="0">
                  <c:v>Penicillin G (Bensyl PC)</c:v>
                </c:pt>
                <c:pt idx="1">
                  <c:v>Ampicillin</c:v>
                </c:pt>
                <c:pt idx="2">
                  <c:v>Erytromycin</c:v>
                </c:pt>
                <c:pt idx="3">
                  <c:v>Klindamycin</c:v>
                </c:pt>
                <c:pt idx="4">
                  <c:v>Tetracyklin</c:v>
                </c:pt>
                <c:pt idx="5">
                  <c:v>Trimetoprim sulfa</c:v>
                </c:pt>
              </c:strCache>
            </c:strRef>
          </c:cat>
          <c:val>
            <c:numRef>
              <c:f>Blad2!$D$4:$D$10</c:f>
              <c:numCache>
                <c:formatCode>General</c:formatCode>
                <c:ptCount val="6"/>
                <c:pt idx="0">
                  <c:v>75</c:v>
                </c:pt>
                <c:pt idx="1">
                  <c:v>98</c:v>
                </c:pt>
                <c:pt idx="2">
                  <c:v>92</c:v>
                </c:pt>
                <c:pt idx="3">
                  <c:v>93</c:v>
                </c:pt>
                <c:pt idx="4">
                  <c:v>91</c:v>
                </c:pt>
                <c:pt idx="5">
                  <c:v>88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26-8118-4E17-B2F2-5E8B3ADB20A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100"/>
        <c:axId val="872277264"/>
        <c:axId val="1071566192"/>
      </c:barChart>
      <c:catAx>
        <c:axId val="8722772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v-SE"/>
          </a:p>
        </c:txPr>
        <c:crossAx val="1071566192"/>
        <c:crosses val="autoZero"/>
        <c:auto val="1"/>
        <c:lblAlgn val="ctr"/>
        <c:lblOffset val="100"/>
        <c:noMultiLvlLbl val="0"/>
      </c:catAx>
      <c:valAx>
        <c:axId val="107156619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v-SE"/>
          </a:p>
        </c:txPr>
        <c:crossAx val="87227726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sv-SE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sv-SE"/>
    </a:p>
  </c:txPr>
  <c:externalData r:id="rId3">
    <c:autoUpdate val="0"/>
  </c:externalData>
  <c:extLst>
    <c:ext xmlns:c14="http://schemas.microsoft.com/office/drawing/2007/8/2/chart" uri="{781A3756-C4B2-4CAC-9D66-4F8BD8637D16}">
      <c14:pivotOptions>
        <c14:dropZoneFilter val="1"/>
        <c14:dropZoneCategories val="1"/>
        <c14:dropZoneData val="1"/>
        <c14:dropZoneSeries val="1"/>
        <c14:dropZonesVisible val="1"/>
      </c14:pivotOptions>
    </c:ext>
    <c:ext xmlns:c16="http://schemas.microsoft.com/office/drawing/2014/chart" uri="{E28EC0CA-F0BB-4C9C-879D-F8772B89E7AC}">
      <c16:pivotOptions16>
        <c16:showExpandCollapseFieldButtons val="1"/>
      </c16:pivotOptions16>
    </c:ext>
  </c:extLst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pivotSource>
    <c:name>[Diagram i Microsoft PowerPoint]Blad3!Pivottabell1</c:name>
    <c:fmtId val="29"/>
  </c:pivotSource>
  <c:chart>
    <c:autoTitleDeleted val="0"/>
    <c:pivotFmts>
      <c:pivotFmt>
        <c:idx val="0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1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2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3"/>
        <c:spPr>
          <a:solidFill>
            <a:srgbClr val="FF0000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4"/>
        <c:spPr>
          <a:solidFill>
            <a:srgbClr val="FFFF00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5"/>
        <c:spPr>
          <a:solidFill>
            <a:srgbClr val="92D050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6"/>
      </c:pivotFmt>
      <c:pivotFmt>
        <c:idx val="7"/>
      </c:pivotFmt>
      <c:pivotFmt>
        <c:idx val="8"/>
      </c:pivotFmt>
      <c:pivotFmt>
        <c:idx val="9"/>
      </c:pivotFmt>
      <c:pivotFmt>
        <c:idx val="10"/>
      </c:pivotFmt>
      <c:pivotFmt>
        <c:idx val="11"/>
      </c:pivotFmt>
      <c:pivotFmt>
        <c:idx val="12"/>
      </c:pivotFmt>
      <c:pivotFmt>
        <c:idx val="13"/>
        <c:spPr>
          <a:solidFill>
            <a:srgbClr val="FF0000"/>
          </a:solidFill>
          <a:ln>
            <a:noFill/>
          </a:ln>
          <a:effectLst/>
        </c:spPr>
      </c:pivotFmt>
      <c:pivotFmt>
        <c:idx val="14"/>
        <c:spPr>
          <a:solidFill>
            <a:srgbClr val="FF0000"/>
          </a:solidFill>
          <a:ln>
            <a:noFill/>
          </a:ln>
          <a:effectLst/>
        </c:spPr>
      </c:pivotFmt>
      <c:pivotFmt>
        <c:idx val="15"/>
        <c:spPr>
          <a:solidFill>
            <a:srgbClr val="FF0000"/>
          </a:solidFill>
          <a:ln>
            <a:noFill/>
          </a:ln>
          <a:effectLst/>
        </c:spPr>
      </c:pivotFmt>
      <c:pivotFmt>
        <c:idx val="16"/>
        <c:spPr>
          <a:solidFill>
            <a:srgbClr val="FF0000"/>
          </a:solidFill>
          <a:ln>
            <a:noFill/>
          </a:ln>
          <a:effectLst/>
        </c:spPr>
      </c:pivotFmt>
      <c:pivotFmt>
        <c:idx val="17"/>
        <c:spPr>
          <a:solidFill>
            <a:srgbClr val="FF0000"/>
          </a:solidFill>
          <a:ln>
            <a:noFill/>
          </a:ln>
          <a:effectLst/>
        </c:spPr>
      </c:pivotFmt>
      <c:pivotFmt>
        <c:idx val="18"/>
        <c:spPr>
          <a:solidFill>
            <a:srgbClr val="FF0000"/>
          </a:solidFill>
          <a:ln>
            <a:noFill/>
          </a:ln>
          <a:effectLst/>
        </c:spPr>
      </c:pivotFmt>
      <c:pivotFmt>
        <c:idx val="19"/>
        <c:spPr>
          <a:solidFill>
            <a:srgbClr val="92D050"/>
          </a:solidFill>
          <a:ln>
            <a:noFill/>
          </a:ln>
          <a:effectLst/>
        </c:spPr>
      </c:pivotFmt>
      <c:pivotFmt>
        <c:idx val="20"/>
      </c:pivotFmt>
      <c:pivotFmt>
        <c:idx val="21"/>
      </c:pivotFmt>
      <c:pivotFmt>
        <c:idx val="22"/>
      </c:pivotFmt>
      <c:pivotFmt>
        <c:idx val="23"/>
      </c:pivotFmt>
      <c:pivotFmt>
        <c:idx val="24"/>
        <c:spPr>
          <a:solidFill>
            <a:srgbClr val="FF0000"/>
          </a:solidFill>
          <a:ln>
            <a:noFill/>
          </a:ln>
          <a:effectLst/>
        </c:spPr>
      </c:pivotFmt>
      <c:pivotFmt>
        <c:idx val="25"/>
        <c:dLbl>
          <c:idx val="0"/>
          <c:layout>
            <c:manualLayout>
              <c:x val="4.0939599262571437E-2"/>
              <c:y val="-4.1762942031556673E-3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6"/>
        <c:dLbl>
          <c:idx val="0"/>
          <c:layout>
            <c:manualLayout>
              <c:x val="3.6845639336314295E-2"/>
              <c:y val="-2.5057765218934078E-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7"/>
      </c:pivotFmt>
      <c:pivotFmt>
        <c:idx val="28"/>
      </c:pivotFmt>
      <c:pivotFmt>
        <c:idx val="29"/>
        <c:spPr>
          <a:solidFill>
            <a:srgbClr val="92D050"/>
          </a:solidFill>
          <a:ln>
            <a:noFill/>
          </a:ln>
          <a:effectLst/>
        </c:spPr>
        <c:dLbl>
          <c:idx val="0"/>
          <c:layout>
            <c:manualLayout>
              <c:x val="5.1859433640395768E-2"/>
              <c:y val="0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0"/>
        <c:spPr>
          <a:solidFill>
            <a:srgbClr val="FF0000"/>
          </a:solidFill>
          <a:ln>
            <a:noFill/>
          </a:ln>
          <a:effectLst/>
        </c:spPr>
        <c:dLbl>
          <c:idx val="0"/>
          <c:layout>
            <c:manualLayout>
              <c:x val="5.4588877516206072E-2"/>
              <c:y val="-3.5527690700104496E-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1"/>
        <c:spPr>
          <a:solidFill>
            <a:srgbClr val="92D050"/>
          </a:solidFill>
          <a:ln>
            <a:noFill/>
          </a:ln>
          <a:effectLst/>
        </c:spPr>
        <c:dLbl>
          <c:idx val="0"/>
          <c:layout>
            <c:manualLayout>
              <c:x val="5.3224155578300923E-2"/>
              <c:y val="0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2"/>
        <c:spPr>
          <a:solidFill>
            <a:srgbClr val="92D050"/>
          </a:solidFill>
          <a:ln>
            <a:noFill/>
          </a:ln>
          <a:effectLst/>
        </c:spPr>
        <c:dLbl>
          <c:idx val="0"/>
          <c:layout>
            <c:manualLayout>
              <c:x val="5.185943364039567E-2"/>
              <c:y val="0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3"/>
        <c:spPr>
          <a:solidFill>
            <a:srgbClr val="92D050"/>
          </a:solidFill>
          <a:ln>
            <a:noFill/>
          </a:ln>
          <a:effectLst/>
        </c:spPr>
        <c:dLbl>
          <c:idx val="0"/>
          <c:layout>
            <c:manualLayout>
              <c:x val="5.1859433640395768E-2"/>
              <c:y val="6.269592476489028E-3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4"/>
        <c:spPr>
          <a:solidFill>
            <a:srgbClr val="92D050"/>
          </a:solidFill>
          <a:ln>
            <a:noFill/>
          </a:ln>
          <a:effectLst/>
        </c:spPr>
        <c:dLbl>
          <c:idx val="0"/>
          <c:layout>
            <c:manualLayout>
              <c:x val="5.7318321392016376E-2"/>
              <c:y val="4.1797283176592754E-3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5"/>
        <c:spPr>
          <a:solidFill>
            <a:srgbClr val="92D050"/>
          </a:solidFill>
          <a:ln>
            <a:noFill/>
          </a:ln>
          <a:effectLst/>
        </c:spPr>
        <c:dLbl>
          <c:idx val="0"/>
          <c:layout>
            <c:manualLayout>
              <c:x val="5.5953599454111227E-2"/>
              <c:y val="-5.8516196447230932E-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6"/>
        <c:spPr>
          <a:solidFill>
            <a:srgbClr val="FF0000"/>
          </a:solidFill>
          <a:ln>
            <a:noFill/>
          </a:ln>
          <a:effectLst/>
        </c:spPr>
        <c:dLbl>
          <c:idx val="0"/>
          <c:layout>
            <c:manualLayout>
              <c:x val="4.6400545888775062E-2"/>
              <c:y val="-3.5527690700104496E-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7"/>
        <c:spPr>
          <a:solidFill>
            <a:srgbClr val="FF0000"/>
          </a:solidFill>
          <a:ln>
            <a:noFill/>
          </a:ln>
          <a:effectLst/>
        </c:spPr>
        <c:dLbl>
          <c:idx val="0"/>
          <c:layout>
            <c:manualLayout>
              <c:x val="5.7318321392016376E-2"/>
              <c:y val="-2.2988505747126436E-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8"/>
        <c:spPr>
          <a:solidFill>
            <a:srgbClr val="FF0000"/>
          </a:solidFill>
          <a:ln>
            <a:noFill/>
          </a:ln>
          <a:effectLst/>
        </c:spPr>
        <c:dLbl>
          <c:idx val="0"/>
          <c:layout>
            <c:manualLayout>
              <c:x val="4.9129989764585463E-2"/>
              <c:y val="0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9"/>
        <c:spPr>
          <a:solidFill>
            <a:srgbClr val="FF0000"/>
          </a:solidFill>
          <a:ln>
            <a:noFill/>
          </a:ln>
          <a:effectLst/>
        </c:spPr>
        <c:dLbl>
          <c:idx val="0"/>
          <c:layout>
            <c:manualLayout>
              <c:x val="5.7318321392016328E-2"/>
              <c:y val="1.8808777429467047E-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40"/>
        <c:spPr>
          <a:solidFill>
            <a:srgbClr val="FF0000"/>
          </a:solidFill>
          <a:ln>
            <a:noFill/>
          </a:ln>
          <a:effectLst/>
        </c:spPr>
        <c:dLbl>
          <c:idx val="0"/>
          <c:layout>
            <c:manualLayout>
              <c:x val="5.7318321392016279E-2"/>
              <c:y val="-6.2695924764890429E-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41"/>
        <c:spPr>
          <a:solidFill>
            <a:srgbClr val="FF0000"/>
          </a:solidFill>
          <a:ln>
            <a:noFill/>
          </a:ln>
          <a:effectLst/>
        </c:spPr>
        <c:dLbl>
          <c:idx val="0"/>
          <c:layout>
            <c:manualLayout>
              <c:x val="5.5953599454111227E-2"/>
              <c:y val="-5.0156739811912224E-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42"/>
        <c:spPr>
          <a:solidFill>
            <a:srgbClr val="92D050"/>
          </a:solidFill>
          <a:ln>
            <a:noFill/>
          </a:ln>
          <a:effectLst/>
        </c:spP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43"/>
        <c:spPr>
          <a:solidFill>
            <a:srgbClr val="FFFF00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44"/>
        <c:spPr>
          <a:solidFill>
            <a:srgbClr val="FF0000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45"/>
        <c:spPr>
          <a:solidFill>
            <a:srgbClr val="92D050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46"/>
        <c:spPr>
          <a:solidFill>
            <a:srgbClr val="FFFF00"/>
          </a:solidFill>
          <a:ln>
            <a:noFill/>
          </a:ln>
          <a:effectLst/>
        </c:spPr>
        <c:dLbl>
          <c:idx val="0"/>
          <c:layout>
            <c:manualLayout>
              <c:x val="4.7765267826680211E-2"/>
              <c:y val="-2.0898641588296763E-3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47"/>
        <c:spPr>
          <a:solidFill>
            <a:srgbClr val="FFFF00"/>
          </a:solidFill>
          <a:ln>
            <a:noFill/>
          </a:ln>
          <a:effectLst/>
        </c:spP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48"/>
        <c:spPr>
          <a:solidFill>
            <a:srgbClr val="FFFF00"/>
          </a:solidFill>
          <a:ln>
            <a:noFill/>
          </a:ln>
          <a:effectLst/>
        </c:spP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49"/>
        <c:spPr>
          <a:solidFill>
            <a:srgbClr val="FFFF00"/>
          </a:solidFill>
          <a:ln>
            <a:noFill/>
          </a:ln>
          <a:effectLst/>
        </c:spP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50"/>
        <c:spPr>
          <a:solidFill>
            <a:srgbClr val="FFFF00"/>
          </a:solidFill>
          <a:ln>
            <a:noFill/>
          </a:ln>
          <a:effectLst/>
        </c:spP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51"/>
        <c:spPr>
          <a:solidFill>
            <a:srgbClr val="FFFF00"/>
          </a:solidFill>
          <a:ln>
            <a:noFill/>
          </a:ln>
          <a:effectLst/>
        </c:spP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52"/>
        <c:spPr>
          <a:solidFill>
            <a:srgbClr val="FFFF00"/>
          </a:solidFill>
          <a:ln>
            <a:noFill/>
          </a:ln>
          <a:effectLst/>
        </c:spP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53"/>
        <c:spPr>
          <a:solidFill>
            <a:srgbClr val="FFFF00"/>
          </a:solidFill>
          <a:ln>
            <a:noFill/>
          </a:ln>
          <a:effectLst/>
        </c:spPr>
        <c:marker>
          <c:symbol val="none"/>
        </c:marker>
      </c:pivotFmt>
      <c:pivotFmt>
        <c:idx val="54"/>
        <c:spPr>
          <a:solidFill>
            <a:srgbClr val="FF0000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55"/>
        <c:spPr>
          <a:solidFill>
            <a:srgbClr val="FF0000"/>
          </a:solidFill>
          <a:ln>
            <a:noFill/>
          </a:ln>
          <a:effectLst/>
        </c:spPr>
        <c:dLbl>
          <c:idx val="0"/>
          <c:layout>
            <c:manualLayout>
              <c:x val="4.9129989764585463E-2"/>
              <c:y val="0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56"/>
        <c:spPr>
          <a:solidFill>
            <a:srgbClr val="FF0000"/>
          </a:solidFill>
          <a:ln>
            <a:noFill/>
          </a:ln>
          <a:effectLst/>
        </c:spPr>
        <c:dLbl>
          <c:idx val="0"/>
          <c:layout>
            <c:manualLayout>
              <c:x val="5.4588877516206072E-2"/>
              <c:y val="-3.5527690700104496E-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57"/>
        <c:spPr>
          <a:solidFill>
            <a:srgbClr val="FF0000"/>
          </a:solidFill>
          <a:ln>
            <a:noFill/>
          </a:ln>
          <a:effectLst/>
        </c:spPr>
        <c:dLbl>
          <c:idx val="0"/>
          <c:layout>
            <c:manualLayout>
              <c:x val="5.7318321392016328E-2"/>
              <c:y val="1.8808777429467047E-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58"/>
        <c:spPr>
          <a:solidFill>
            <a:srgbClr val="FF0000"/>
          </a:solidFill>
          <a:ln>
            <a:noFill/>
          </a:ln>
          <a:effectLst/>
        </c:spPr>
        <c:dLbl>
          <c:idx val="0"/>
          <c:layout>
            <c:manualLayout>
              <c:x val="5.7318321392016279E-2"/>
              <c:y val="-6.2695924764890429E-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59"/>
        <c:spPr>
          <a:solidFill>
            <a:srgbClr val="FF0000"/>
          </a:solidFill>
          <a:ln>
            <a:noFill/>
          </a:ln>
          <a:effectLst/>
        </c:spPr>
        <c:dLbl>
          <c:idx val="0"/>
          <c:layout>
            <c:manualLayout>
              <c:x val="5.5953599454111227E-2"/>
              <c:y val="-5.0156739811912224E-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60"/>
        <c:spPr>
          <a:solidFill>
            <a:srgbClr val="FF0000"/>
          </a:solidFill>
          <a:ln>
            <a:noFill/>
          </a:ln>
          <a:effectLst/>
        </c:spPr>
        <c:dLbl>
          <c:idx val="0"/>
          <c:layout>
            <c:manualLayout>
              <c:x val="5.7318321392016376E-2"/>
              <c:y val="-2.2988505747126436E-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61"/>
        <c:spPr>
          <a:solidFill>
            <a:srgbClr val="FF0000"/>
          </a:solidFill>
          <a:ln>
            <a:noFill/>
          </a:ln>
          <a:effectLst/>
        </c:spPr>
        <c:dLbl>
          <c:idx val="0"/>
          <c:layout>
            <c:manualLayout>
              <c:x val="4.6400545888775062E-2"/>
              <c:y val="-3.5527690700104496E-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62"/>
        <c:spPr>
          <a:solidFill>
            <a:srgbClr val="92D050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63"/>
        <c:spPr>
          <a:solidFill>
            <a:srgbClr val="92D050"/>
          </a:solidFill>
          <a:ln>
            <a:noFill/>
          </a:ln>
          <a:effectLst/>
        </c:spPr>
        <c:dLbl>
          <c:idx val="0"/>
          <c:layout>
            <c:manualLayout>
              <c:x val="5.1859433640395768E-2"/>
              <c:y val="0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64"/>
        <c:spPr>
          <a:solidFill>
            <a:srgbClr val="92D050"/>
          </a:solidFill>
          <a:ln>
            <a:noFill/>
          </a:ln>
          <a:effectLst/>
        </c:spPr>
        <c:dLbl>
          <c:idx val="0"/>
          <c:layout>
            <c:manualLayout>
              <c:x val="5.3224155578300923E-2"/>
              <c:y val="0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65"/>
        <c:spPr>
          <a:solidFill>
            <a:srgbClr val="92D050"/>
          </a:solidFill>
          <a:ln>
            <a:noFill/>
          </a:ln>
          <a:effectLst/>
        </c:spPr>
        <c:dLbl>
          <c:idx val="0"/>
          <c:layout>
            <c:manualLayout>
              <c:x val="5.1859433640395768E-2"/>
              <c:y val="6.269592476489028E-3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66"/>
        <c:spPr>
          <a:solidFill>
            <a:srgbClr val="92D050"/>
          </a:solidFill>
          <a:ln>
            <a:noFill/>
          </a:ln>
          <a:effectLst/>
        </c:spPr>
        <c:dLbl>
          <c:idx val="0"/>
          <c:layout>
            <c:manualLayout>
              <c:x val="5.185943364039567E-2"/>
              <c:y val="0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67"/>
        <c:spPr>
          <a:solidFill>
            <a:srgbClr val="92D050"/>
          </a:solidFill>
          <a:ln>
            <a:noFill/>
          </a:ln>
          <a:effectLst/>
        </c:spPr>
        <c:dLbl>
          <c:idx val="0"/>
          <c:layout>
            <c:manualLayout>
              <c:x val="5.7318321392016376E-2"/>
              <c:y val="4.1797283176592754E-3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68"/>
        <c:spPr>
          <a:solidFill>
            <a:srgbClr val="92D050"/>
          </a:solidFill>
          <a:ln>
            <a:noFill/>
          </a:ln>
          <a:effectLst/>
        </c:spPr>
        <c:dLbl>
          <c:idx val="0"/>
          <c:layout>
            <c:manualLayout>
              <c:x val="5.5953599454111227E-2"/>
              <c:y val="-5.8516196447230932E-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69"/>
        <c:spPr>
          <a:solidFill>
            <a:srgbClr val="FFFF00"/>
          </a:solidFill>
          <a:ln>
            <a:noFill/>
          </a:ln>
          <a:effectLst/>
        </c:spPr>
        <c:marker>
          <c:symbol val="none"/>
        </c:marker>
      </c:pivotFmt>
      <c:pivotFmt>
        <c:idx val="70"/>
        <c:spPr>
          <a:solidFill>
            <a:srgbClr val="FF0000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71"/>
        <c:spPr>
          <a:solidFill>
            <a:srgbClr val="FF0000"/>
          </a:solidFill>
          <a:ln>
            <a:noFill/>
          </a:ln>
          <a:effectLst/>
        </c:spPr>
        <c:dLbl>
          <c:idx val="0"/>
          <c:layout>
            <c:manualLayout>
              <c:x val="4.9129989764585463E-2"/>
              <c:y val="0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72"/>
        <c:spPr>
          <a:solidFill>
            <a:srgbClr val="FF0000"/>
          </a:solidFill>
          <a:ln>
            <a:noFill/>
          </a:ln>
          <a:effectLst/>
        </c:spPr>
        <c:dLbl>
          <c:idx val="0"/>
          <c:layout>
            <c:manualLayout>
              <c:x val="5.4588877516206072E-2"/>
              <c:y val="-3.5527690700104496E-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73"/>
        <c:spPr>
          <a:solidFill>
            <a:srgbClr val="FF0000"/>
          </a:solidFill>
          <a:ln>
            <a:noFill/>
          </a:ln>
          <a:effectLst/>
        </c:spPr>
        <c:dLbl>
          <c:idx val="0"/>
          <c:layout>
            <c:manualLayout>
              <c:x val="5.7318321392016328E-2"/>
              <c:y val="1.8808777429467047E-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74"/>
        <c:spPr>
          <a:solidFill>
            <a:srgbClr val="FF0000"/>
          </a:solidFill>
          <a:ln>
            <a:noFill/>
          </a:ln>
          <a:effectLst/>
        </c:spPr>
        <c:dLbl>
          <c:idx val="0"/>
          <c:layout>
            <c:manualLayout>
              <c:x val="5.7318321392016279E-2"/>
              <c:y val="-6.2695924764890429E-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75"/>
        <c:spPr>
          <a:solidFill>
            <a:srgbClr val="FF0000"/>
          </a:solidFill>
          <a:ln>
            <a:noFill/>
          </a:ln>
          <a:effectLst/>
        </c:spPr>
        <c:dLbl>
          <c:idx val="0"/>
          <c:layout>
            <c:manualLayout>
              <c:x val="5.5953599454111227E-2"/>
              <c:y val="-5.0156739811912224E-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76"/>
        <c:spPr>
          <a:solidFill>
            <a:srgbClr val="FF0000"/>
          </a:solidFill>
          <a:ln>
            <a:noFill/>
          </a:ln>
          <a:effectLst/>
        </c:spPr>
        <c:dLbl>
          <c:idx val="0"/>
          <c:layout>
            <c:manualLayout>
              <c:x val="5.7318321392016376E-2"/>
              <c:y val="-2.2988505747126436E-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77"/>
        <c:spPr>
          <a:solidFill>
            <a:srgbClr val="FF0000"/>
          </a:solidFill>
          <a:ln>
            <a:noFill/>
          </a:ln>
          <a:effectLst/>
        </c:spPr>
        <c:dLbl>
          <c:idx val="0"/>
          <c:layout>
            <c:manualLayout>
              <c:x val="4.6400545888775062E-2"/>
              <c:y val="-3.5527690700104496E-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78"/>
        <c:spPr>
          <a:solidFill>
            <a:srgbClr val="92D050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79"/>
        <c:spPr>
          <a:solidFill>
            <a:srgbClr val="92D050"/>
          </a:solidFill>
          <a:ln>
            <a:noFill/>
          </a:ln>
          <a:effectLst/>
        </c:spPr>
        <c:dLbl>
          <c:idx val="0"/>
          <c:layout>
            <c:manualLayout>
              <c:x val="5.1859433640395768E-2"/>
              <c:y val="0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80"/>
        <c:spPr>
          <a:solidFill>
            <a:srgbClr val="92D050"/>
          </a:solidFill>
          <a:ln>
            <a:noFill/>
          </a:ln>
          <a:effectLst/>
        </c:spPr>
        <c:dLbl>
          <c:idx val="0"/>
          <c:layout>
            <c:manualLayout>
              <c:x val="5.3224155578300923E-2"/>
              <c:y val="0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81"/>
        <c:spPr>
          <a:solidFill>
            <a:srgbClr val="92D050"/>
          </a:solidFill>
          <a:ln>
            <a:noFill/>
          </a:ln>
          <a:effectLst/>
        </c:spPr>
        <c:dLbl>
          <c:idx val="0"/>
          <c:layout>
            <c:manualLayout>
              <c:x val="5.1859433640395768E-2"/>
              <c:y val="6.269592476489028E-3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82"/>
        <c:spPr>
          <a:solidFill>
            <a:srgbClr val="92D050"/>
          </a:solidFill>
          <a:ln>
            <a:noFill/>
          </a:ln>
          <a:effectLst/>
        </c:spPr>
        <c:dLbl>
          <c:idx val="0"/>
          <c:layout>
            <c:manualLayout>
              <c:x val="5.185943364039567E-2"/>
              <c:y val="0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83"/>
        <c:spPr>
          <a:solidFill>
            <a:srgbClr val="92D050"/>
          </a:solidFill>
          <a:ln>
            <a:noFill/>
          </a:ln>
          <a:effectLst/>
        </c:spPr>
        <c:dLbl>
          <c:idx val="0"/>
          <c:layout>
            <c:manualLayout>
              <c:x val="5.7318321392016376E-2"/>
              <c:y val="4.1797283176592754E-3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84"/>
        <c:spPr>
          <a:solidFill>
            <a:srgbClr val="92D050"/>
          </a:solidFill>
          <a:ln>
            <a:noFill/>
          </a:ln>
          <a:effectLst/>
        </c:spPr>
        <c:dLbl>
          <c:idx val="0"/>
          <c:layout>
            <c:manualLayout>
              <c:x val="5.5953599454111227E-2"/>
              <c:y val="-5.8516196447230932E-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</c:pivotFmts>
    <c:plotArea>
      <c:layout>
        <c:manualLayout>
          <c:layoutTarget val="inner"/>
          <c:xMode val="edge"/>
          <c:yMode val="edge"/>
          <c:x val="3.4902279999032865E-2"/>
          <c:y val="0.18289964538131792"/>
          <c:w val="0.80591481576159529"/>
          <c:h val="0.68045183557173383"/>
        </c:manualLayout>
      </c:layout>
      <c:barChart>
        <c:barDir val="col"/>
        <c:grouping val="percentStacked"/>
        <c:varyColors val="0"/>
        <c:ser>
          <c:idx val="0"/>
          <c:order val="0"/>
          <c:tx>
            <c:strRef>
              <c:f>Blad3!$B$4</c:f>
              <c:strCache>
                <c:ptCount val="1"/>
                <c:pt idx="0">
                  <c:v> Increased exposure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Blad3!$A$5:$A$10</c:f>
              <c:strCache>
                <c:ptCount val="5"/>
                <c:pt idx="0">
                  <c:v>Mecillinam</c:v>
                </c:pt>
                <c:pt idx="1">
                  <c:v>Nitrofurantoin</c:v>
                </c:pt>
                <c:pt idx="2">
                  <c:v>Trimetoprim</c:v>
                </c:pt>
                <c:pt idx="3">
                  <c:v>Cefadroxil</c:v>
                </c:pt>
                <c:pt idx="4">
                  <c:v>Ciprofloxacin</c:v>
                </c:pt>
              </c:strCache>
            </c:strRef>
          </c:cat>
          <c:val>
            <c:numRef>
              <c:f>Blad3!$B$5:$B$10</c:f>
              <c:numCache>
                <c:formatCode>General</c:formatCode>
                <c:ptCount val="5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A8F-4076-A8DB-3E5C667BD2DA}"/>
            </c:ext>
          </c:extLst>
        </c:ser>
        <c:ser>
          <c:idx val="1"/>
          <c:order val="1"/>
          <c:tx>
            <c:strRef>
              <c:f>Blad3!$C$4</c:f>
              <c:strCache>
                <c:ptCount val="1"/>
                <c:pt idx="0">
                  <c:v> Resistenta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4.9129989764585463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BA8F-4076-A8DB-3E5C667BD2DA}"/>
                </c:ext>
              </c:extLst>
            </c:dLbl>
            <c:dLbl>
              <c:idx val="1"/>
              <c:layout>
                <c:manualLayout>
                  <c:x val="5.4588877516206072E-2"/>
                  <c:y val="-3.552769070010449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BA8F-4076-A8DB-3E5C667BD2DA}"/>
                </c:ext>
              </c:extLst>
            </c:dLbl>
            <c:dLbl>
              <c:idx val="2"/>
              <c:layout>
                <c:manualLayout>
                  <c:x val="5.7318321392016328E-2"/>
                  <c:y val="1.880877742946704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BA8F-4076-A8DB-3E5C667BD2DA}"/>
                </c:ext>
              </c:extLst>
            </c:dLbl>
            <c:dLbl>
              <c:idx val="3"/>
              <c:layout>
                <c:manualLayout>
                  <c:x val="5.7318321392016279E-2"/>
                  <c:y val="-6.269592476489042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BA8F-4076-A8DB-3E5C667BD2DA}"/>
                </c:ext>
              </c:extLst>
            </c:dLbl>
            <c:dLbl>
              <c:idx val="4"/>
              <c:layout>
                <c:manualLayout>
                  <c:x val="5.5953599454111227E-2"/>
                  <c:y val="-5.015673981191222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BA8F-4076-A8DB-3E5C667BD2DA}"/>
                </c:ext>
              </c:extLst>
            </c:dLbl>
            <c:dLbl>
              <c:idx val="5"/>
              <c:layout>
                <c:manualLayout>
                  <c:x val="5.7318321392016376E-2"/>
                  <c:y val="-2.298850574712643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BA8F-4076-A8DB-3E5C667BD2DA}"/>
                </c:ext>
              </c:extLst>
            </c:dLbl>
            <c:dLbl>
              <c:idx val="6"/>
              <c:layout>
                <c:manualLayout>
                  <c:x val="4.6400545888775062E-2"/>
                  <c:y val="-3.552769070010449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BA8F-4076-A8DB-3E5C667BD2D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sv-SE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Blad3!$A$5:$A$10</c:f>
              <c:strCache>
                <c:ptCount val="5"/>
                <c:pt idx="0">
                  <c:v>Mecillinam</c:v>
                </c:pt>
                <c:pt idx="1">
                  <c:v>Nitrofurantoin</c:v>
                </c:pt>
                <c:pt idx="2">
                  <c:v>Trimetoprim</c:v>
                </c:pt>
                <c:pt idx="3">
                  <c:v>Cefadroxil</c:v>
                </c:pt>
                <c:pt idx="4">
                  <c:v>Ciprofloxacin</c:v>
                </c:pt>
              </c:strCache>
            </c:strRef>
          </c:cat>
          <c:val>
            <c:numRef>
              <c:f>Blad3!$C$5:$C$10</c:f>
              <c:numCache>
                <c:formatCode>General</c:formatCode>
                <c:ptCount val="5"/>
                <c:pt idx="0">
                  <c:v>4</c:v>
                </c:pt>
                <c:pt idx="1">
                  <c:v>1</c:v>
                </c:pt>
                <c:pt idx="2">
                  <c:v>18</c:v>
                </c:pt>
                <c:pt idx="3">
                  <c:v>5</c:v>
                </c:pt>
                <c:pt idx="4">
                  <c:v>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BA8F-4076-A8DB-3E5C667BD2DA}"/>
            </c:ext>
          </c:extLst>
        </c:ser>
        <c:ser>
          <c:idx val="2"/>
          <c:order val="2"/>
          <c:tx>
            <c:strRef>
              <c:f>Blad3!$D$4</c:f>
              <c:strCache>
                <c:ptCount val="1"/>
                <c:pt idx="0">
                  <c:v> Sensitiva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5.1859433640395768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9-BA8F-4076-A8DB-3E5C667BD2DA}"/>
                </c:ext>
              </c:extLst>
            </c:dLbl>
            <c:dLbl>
              <c:idx val="2"/>
              <c:layout>
                <c:manualLayout>
                  <c:x val="5.3224155578300923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A-BA8F-4076-A8DB-3E5C667BD2DA}"/>
                </c:ext>
              </c:extLst>
            </c:dLbl>
            <c:dLbl>
              <c:idx val="3"/>
              <c:layout>
                <c:manualLayout>
                  <c:x val="5.1859433640395768E-2"/>
                  <c:y val="6.26959247648902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B-BA8F-4076-A8DB-3E5C667BD2DA}"/>
                </c:ext>
              </c:extLst>
            </c:dLbl>
            <c:dLbl>
              <c:idx val="4"/>
              <c:layout>
                <c:manualLayout>
                  <c:x val="5.185943364039567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C-BA8F-4076-A8DB-3E5C667BD2DA}"/>
                </c:ext>
              </c:extLst>
            </c:dLbl>
            <c:dLbl>
              <c:idx val="5"/>
              <c:layout>
                <c:manualLayout>
                  <c:x val="5.7318321392016376E-2"/>
                  <c:y val="4.179728317659275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BA8F-4076-A8DB-3E5C667BD2DA}"/>
                </c:ext>
              </c:extLst>
            </c:dLbl>
            <c:dLbl>
              <c:idx val="6"/>
              <c:layout>
                <c:manualLayout>
                  <c:x val="5.5953599454111227E-2"/>
                  <c:y val="-5.851619644723093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BA8F-4076-A8DB-3E5C667BD2D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sv-SE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Blad3!$A$5:$A$10</c:f>
              <c:strCache>
                <c:ptCount val="5"/>
                <c:pt idx="0">
                  <c:v>Mecillinam</c:v>
                </c:pt>
                <c:pt idx="1">
                  <c:v>Nitrofurantoin</c:v>
                </c:pt>
                <c:pt idx="2">
                  <c:v>Trimetoprim</c:v>
                </c:pt>
                <c:pt idx="3">
                  <c:v>Cefadroxil</c:v>
                </c:pt>
                <c:pt idx="4">
                  <c:v>Ciprofloxacin</c:v>
                </c:pt>
              </c:strCache>
            </c:strRef>
          </c:cat>
          <c:val>
            <c:numRef>
              <c:f>Blad3!$D$5:$D$10</c:f>
              <c:numCache>
                <c:formatCode>General</c:formatCode>
                <c:ptCount val="5"/>
                <c:pt idx="0">
                  <c:v>96</c:v>
                </c:pt>
                <c:pt idx="1">
                  <c:v>99</c:v>
                </c:pt>
                <c:pt idx="2">
                  <c:v>82</c:v>
                </c:pt>
                <c:pt idx="3">
                  <c:v>95</c:v>
                </c:pt>
                <c:pt idx="4">
                  <c:v>91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F-BA8F-4076-A8DB-3E5C667BD2D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529335792"/>
        <c:axId val="529323328"/>
      </c:barChart>
      <c:catAx>
        <c:axId val="5293357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v-SE"/>
          </a:p>
        </c:txPr>
        <c:crossAx val="529323328"/>
        <c:crosses val="autoZero"/>
        <c:auto val="1"/>
        <c:lblAlgn val="ctr"/>
        <c:lblOffset val="100"/>
        <c:noMultiLvlLbl val="0"/>
      </c:catAx>
      <c:valAx>
        <c:axId val="52932332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v-SE"/>
          </a:p>
        </c:txPr>
        <c:crossAx val="52933579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84093553300719692"/>
          <c:y val="0.43375986308921416"/>
          <c:w val="0.15906446699280297"/>
          <c:h val="0.1283005455039123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sv-SE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sv-SE"/>
    </a:p>
  </c:txPr>
  <c:externalData r:id="rId3">
    <c:autoUpdate val="0"/>
  </c:externalData>
  <c:userShapes r:id="rId4"/>
  <c:extLst>
    <c:ext xmlns:c14="http://schemas.microsoft.com/office/drawing/2007/8/2/chart" uri="{781A3756-C4B2-4CAC-9D66-4F8BD8637D16}">
      <c14:pivotOptions>
        <c14:dropZoneFilter val="1"/>
        <c14:dropZoneCategories val="1"/>
        <c14:dropZoneData val="1"/>
        <c14:dropZoneSeries val="1"/>
        <c14:dropZonesVisible val="1"/>
      </c14:pivotOptions>
    </c:ext>
    <c:ext xmlns:c16="http://schemas.microsoft.com/office/drawing/2014/chart" uri="{E28EC0CA-F0BB-4C9C-879D-F8772B89E7AC}">
      <c16:pivotOptions16>
        <c16:showExpandCollapseFieldButtons val="1"/>
      </c16:pivotOptions16>
    </c:ext>
  </c:extLst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pivotSource>
    <c:name>[Kopia av 1a halvåret 2020 kleb o ecoli.xlsx]Blad3!Pivottabell1</c:name>
    <c:fmtId val="40"/>
  </c:pivotSource>
  <c:chart>
    <c:autoTitleDeleted val="0"/>
    <c:pivotFmts>
      <c:pivotFmt>
        <c:idx val="0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1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2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3"/>
        <c:spPr>
          <a:solidFill>
            <a:srgbClr val="FF0000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4"/>
        <c:spPr>
          <a:solidFill>
            <a:srgbClr val="FFFF00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5"/>
        <c:spPr>
          <a:solidFill>
            <a:srgbClr val="92D050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6"/>
      </c:pivotFmt>
      <c:pivotFmt>
        <c:idx val="7"/>
      </c:pivotFmt>
      <c:pivotFmt>
        <c:idx val="8"/>
      </c:pivotFmt>
      <c:pivotFmt>
        <c:idx val="9"/>
      </c:pivotFmt>
      <c:pivotFmt>
        <c:idx val="10"/>
      </c:pivotFmt>
      <c:pivotFmt>
        <c:idx val="11"/>
      </c:pivotFmt>
      <c:pivotFmt>
        <c:idx val="12"/>
      </c:pivotFmt>
      <c:pivotFmt>
        <c:idx val="13"/>
        <c:spPr>
          <a:solidFill>
            <a:srgbClr val="FF0000"/>
          </a:solidFill>
          <a:ln>
            <a:noFill/>
          </a:ln>
          <a:effectLst/>
        </c:spPr>
      </c:pivotFmt>
      <c:pivotFmt>
        <c:idx val="14"/>
        <c:spPr>
          <a:solidFill>
            <a:srgbClr val="FF0000"/>
          </a:solidFill>
          <a:ln>
            <a:noFill/>
          </a:ln>
          <a:effectLst/>
        </c:spPr>
      </c:pivotFmt>
      <c:pivotFmt>
        <c:idx val="15"/>
        <c:spPr>
          <a:solidFill>
            <a:srgbClr val="FF0000"/>
          </a:solidFill>
          <a:ln>
            <a:noFill/>
          </a:ln>
          <a:effectLst/>
        </c:spPr>
      </c:pivotFmt>
      <c:pivotFmt>
        <c:idx val="16"/>
        <c:spPr>
          <a:solidFill>
            <a:srgbClr val="FF0000"/>
          </a:solidFill>
          <a:ln>
            <a:noFill/>
          </a:ln>
          <a:effectLst/>
        </c:spPr>
      </c:pivotFmt>
      <c:pivotFmt>
        <c:idx val="17"/>
        <c:spPr>
          <a:solidFill>
            <a:srgbClr val="FF0000"/>
          </a:solidFill>
          <a:ln>
            <a:noFill/>
          </a:ln>
          <a:effectLst/>
        </c:spPr>
      </c:pivotFmt>
      <c:pivotFmt>
        <c:idx val="18"/>
        <c:spPr>
          <a:solidFill>
            <a:srgbClr val="FF0000"/>
          </a:solidFill>
          <a:ln>
            <a:noFill/>
          </a:ln>
          <a:effectLst/>
        </c:spPr>
      </c:pivotFmt>
      <c:pivotFmt>
        <c:idx val="19"/>
        <c:spPr>
          <a:solidFill>
            <a:srgbClr val="92D050"/>
          </a:solidFill>
          <a:ln>
            <a:noFill/>
          </a:ln>
          <a:effectLst/>
        </c:spPr>
      </c:pivotFmt>
      <c:pivotFmt>
        <c:idx val="20"/>
      </c:pivotFmt>
      <c:pivotFmt>
        <c:idx val="21"/>
      </c:pivotFmt>
      <c:pivotFmt>
        <c:idx val="22"/>
      </c:pivotFmt>
      <c:pivotFmt>
        <c:idx val="23"/>
      </c:pivotFmt>
      <c:pivotFmt>
        <c:idx val="24"/>
        <c:spPr>
          <a:solidFill>
            <a:srgbClr val="FF0000"/>
          </a:solidFill>
          <a:ln>
            <a:noFill/>
          </a:ln>
          <a:effectLst/>
        </c:spPr>
      </c:pivotFmt>
      <c:pivotFmt>
        <c:idx val="25"/>
        <c:dLbl>
          <c:idx val="0"/>
          <c:layout>
            <c:manualLayout>
              <c:x val="4.0939599262571437E-2"/>
              <c:y val="-4.1762942031556673E-3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6"/>
        <c:dLbl>
          <c:idx val="0"/>
          <c:layout>
            <c:manualLayout>
              <c:x val="3.6845639336314295E-2"/>
              <c:y val="-2.5057765218934078E-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7"/>
      </c:pivotFmt>
      <c:pivotFmt>
        <c:idx val="28"/>
      </c:pivotFmt>
      <c:pivotFmt>
        <c:idx val="29"/>
        <c:spPr>
          <a:solidFill>
            <a:srgbClr val="92D050"/>
          </a:solidFill>
          <a:ln>
            <a:noFill/>
          </a:ln>
          <a:effectLst/>
        </c:spPr>
        <c:dLbl>
          <c:idx val="0"/>
          <c:layout>
            <c:manualLayout>
              <c:x val="5.1859433640395768E-2"/>
              <c:y val="0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0"/>
        <c:spPr>
          <a:solidFill>
            <a:srgbClr val="FF0000"/>
          </a:solidFill>
          <a:ln>
            <a:noFill/>
          </a:ln>
          <a:effectLst/>
        </c:spPr>
        <c:dLbl>
          <c:idx val="0"/>
          <c:layout>
            <c:manualLayout>
              <c:x val="5.4588877516206072E-2"/>
              <c:y val="-3.5527690700104496E-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1"/>
        <c:spPr>
          <a:solidFill>
            <a:srgbClr val="92D050"/>
          </a:solidFill>
          <a:ln>
            <a:noFill/>
          </a:ln>
          <a:effectLst/>
        </c:spPr>
        <c:dLbl>
          <c:idx val="0"/>
          <c:layout>
            <c:manualLayout>
              <c:x val="5.3224155578300923E-2"/>
              <c:y val="0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2"/>
        <c:spPr>
          <a:solidFill>
            <a:srgbClr val="92D050"/>
          </a:solidFill>
          <a:ln>
            <a:noFill/>
          </a:ln>
          <a:effectLst/>
        </c:spPr>
        <c:dLbl>
          <c:idx val="0"/>
          <c:layout>
            <c:manualLayout>
              <c:x val="5.185943364039567E-2"/>
              <c:y val="0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3"/>
        <c:spPr>
          <a:solidFill>
            <a:srgbClr val="92D050"/>
          </a:solidFill>
          <a:ln>
            <a:noFill/>
          </a:ln>
          <a:effectLst/>
        </c:spPr>
        <c:dLbl>
          <c:idx val="0"/>
          <c:layout>
            <c:manualLayout>
              <c:x val="5.1859433640395768E-2"/>
              <c:y val="6.269592476489028E-3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4"/>
        <c:spPr>
          <a:solidFill>
            <a:srgbClr val="92D050"/>
          </a:solidFill>
          <a:ln>
            <a:noFill/>
          </a:ln>
          <a:effectLst/>
        </c:spPr>
        <c:dLbl>
          <c:idx val="0"/>
          <c:layout>
            <c:manualLayout>
              <c:x val="5.7318321392016376E-2"/>
              <c:y val="4.1797283176592754E-3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5"/>
        <c:spPr>
          <a:solidFill>
            <a:srgbClr val="92D050"/>
          </a:solidFill>
          <a:ln>
            <a:noFill/>
          </a:ln>
          <a:effectLst/>
        </c:spPr>
        <c:dLbl>
          <c:idx val="0"/>
          <c:layout>
            <c:manualLayout>
              <c:x val="5.5953599454111227E-2"/>
              <c:y val="-5.8516196447230932E-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6"/>
        <c:spPr>
          <a:solidFill>
            <a:srgbClr val="FF0000"/>
          </a:solidFill>
          <a:ln>
            <a:noFill/>
          </a:ln>
          <a:effectLst/>
        </c:spPr>
        <c:dLbl>
          <c:idx val="0"/>
          <c:layout>
            <c:manualLayout>
              <c:x val="4.6400545888775062E-2"/>
              <c:y val="-3.5527690700104496E-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7"/>
        <c:spPr>
          <a:solidFill>
            <a:srgbClr val="FF0000"/>
          </a:solidFill>
          <a:ln>
            <a:noFill/>
          </a:ln>
          <a:effectLst/>
        </c:spPr>
        <c:dLbl>
          <c:idx val="0"/>
          <c:layout>
            <c:manualLayout>
              <c:x val="5.7318321392016376E-2"/>
              <c:y val="-2.2988505747126436E-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8"/>
        <c:spPr>
          <a:solidFill>
            <a:srgbClr val="FF0000"/>
          </a:solidFill>
          <a:ln>
            <a:noFill/>
          </a:ln>
          <a:effectLst/>
        </c:spPr>
        <c:dLbl>
          <c:idx val="0"/>
          <c:layout>
            <c:manualLayout>
              <c:x val="4.9129989764585463E-2"/>
              <c:y val="0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9"/>
        <c:spPr>
          <a:solidFill>
            <a:srgbClr val="FF0000"/>
          </a:solidFill>
          <a:ln>
            <a:noFill/>
          </a:ln>
          <a:effectLst/>
        </c:spPr>
        <c:dLbl>
          <c:idx val="0"/>
          <c:layout>
            <c:manualLayout>
              <c:x val="5.7318321392016328E-2"/>
              <c:y val="1.8808777429467047E-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40"/>
        <c:spPr>
          <a:solidFill>
            <a:srgbClr val="FF0000"/>
          </a:solidFill>
          <a:ln>
            <a:noFill/>
          </a:ln>
          <a:effectLst/>
        </c:spPr>
        <c:dLbl>
          <c:idx val="0"/>
          <c:layout>
            <c:manualLayout>
              <c:x val="5.7318321392016279E-2"/>
              <c:y val="-6.2695924764890429E-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41"/>
        <c:spPr>
          <a:solidFill>
            <a:srgbClr val="FF0000"/>
          </a:solidFill>
          <a:ln>
            <a:noFill/>
          </a:ln>
          <a:effectLst/>
        </c:spPr>
        <c:dLbl>
          <c:idx val="0"/>
          <c:layout>
            <c:manualLayout>
              <c:x val="5.5953599454111227E-2"/>
              <c:y val="-5.0156739811912224E-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42"/>
        <c:spPr>
          <a:solidFill>
            <a:srgbClr val="92D050"/>
          </a:solidFill>
          <a:ln>
            <a:noFill/>
          </a:ln>
          <a:effectLst/>
        </c:spPr>
      </c:pivotFmt>
      <c:pivotFmt>
        <c:idx val="43"/>
        <c:spPr>
          <a:solidFill>
            <a:srgbClr val="FFFF00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44"/>
        <c:spPr>
          <a:solidFill>
            <a:srgbClr val="FF0000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45"/>
        <c:spPr>
          <a:solidFill>
            <a:srgbClr val="92D050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46"/>
        <c:spPr>
          <a:solidFill>
            <a:srgbClr val="FFFF00"/>
          </a:solidFill>
          <a:ln>
            <a:noFill/>
          </a:ln>
          <a:effectLst/>
        </c:spPr>
        <c:dLbl>
          <c:idx val="0"/>
          <c:layout>
            <c:manualLayout>
              <c:x val="4.6411922038289512E-2"/>
              <c:y val="-4.5974983948247373E-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47"/>
        <c:spPr>
          <a:solidFill>
            <a:srgbClr val="FFFF00"/>
          </a:solidFill>
          <a:ln>
            <a:noFill/>
          </a:ln>
          <a:effectLst/>
        </c:spP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48"/>
        <c:spPr>
          <a:solidFill>
            <a:srgbClr val="FFFF00"/>
          </a:solidFill>
          <a:ln>
            <a:noFill/>
          </a:ln>
          <a:effectLst/>
        </c:spP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49"/>
        <c:spPr>
          <a:solidFill>
            <a:srgbClr val="FFFF00"/>
          </a:solidFill>
          <a:ln>
            <a:noFill/>
          </a:ln>
          <a:effectLst/>
        </c:spP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50"/>
        <c:spPr>
          <a:solidFill>
            <a:srgbClr val="FFFF00"/>
          </a:solidFill>
          <a:ln>
            <a:noFill/>
          </a:ln>
          <a:effectLst/>
        </c:spP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51"/>
        <c:spPr>
          <a:solidFill>
            <a:srgbClr val="FFFF00"/>
          </a:solidFill>
          <a:ln>
            <a:noFill/>
          </a:ln>
          <a:effectLst/>
        </c:spP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52"/>
        <c:spPr>
          <a:solidFill>
            <a:srgbClr val="FFFF00"/>
          </a:solidFill>
          <a:ln>
            <a:noFill/>
          </a:ln>
          <a:effectLst/>
        </c:spP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53"/>
        <c:spPr>
          <a:solidFill>
            <a:srgbClr val="FF0000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54"/>
        <c:spPr>
          <a:solidFill>
            <a:srgbClr val="FF0000"/>
          </a:solidFill>
          <a:ln>
            <a:noFill/>
          </a:ln>
          <a:effectLst/>
        </c:spPr>
        <c:dLbl>
          <c:idx val="0"/>
          <c:layout>
            <c:manualLayout>
              <c:x val="4.9129989764585463E-2"/>
              <c:y val="0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55"/>
        <c:spPr>
          <a:solidFill>
            <a:srgbClr val="FF0000"/>
          </a:solidFill>
          <a:ln>
            <a:noFill/>
          </a:ln>
          <a:effectLst/>
        </c:spPr>
        <c:dLbl>
          <c:idx val="0"/>
          <c:layout>
            <c:manualLayout>
              <c:x val="5.4588877516206072E-2"/>
              <c:y val="-3.5527690700104496E-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56"/>
        <c:spPr>
          <a:solidFill>
            <a:srgbClr val="FF0000"/>
          </a:solidFill>
          <a:ln>
            <a:noFill/>
          </a:ln>
          <a:effectLst/>
        </c:spPr>
        <c:dLbl>
          <c:idx val="0"/>
          <c:layout>
            <c:manualLayout>
              <c:x val="5.7318321392016328E-2"/>
              <c:y val="1.8808777429467047E-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57"/>
        <c:spPr>
          <a:solidFill>
            <a:srgbClr val="FF0000"/>
          </a:solidFill>
          <a:ln>
            <a:noFill/>
          </a:ln>
          <a:effectLst/>
        </c:spPr>
        <c:dLbl>
          <c:idx val="0"/>
          <c:layout>
            <c:manualLayout>
              <c:x val="5.7318321392016279E-2"/>
              <c:y val="-6.2695924764890429E-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58"/>
        <c:spPr>
          <a:solidFill>
            <a:srgbClr val="FF0000"/>
          </a:solidFill>
          <a:ln>
            <a:noFill/>
          </a:ln>
          <a:effectLst/>
        </c:spPr>
        <c:dLbl>
          <c:idx val="0"/>
          <c:layout>
            <c:manualLayout>
              <c:x val="5.5953599454111227E-2"/>
              <c:y val="-5.0156739811912224E-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59"/>
        <c:spPr>
          <a:solidFill>
            <a:srgbClr val="FF0000"/>
          </a:solidFill>
          <a:ln>
            <a:noFill/>
          </a:ln>
          <a:effectLst/>
        </c:spPr>
        <c:dLbl>
          <c:idx val="0"/>
          <c:layout>
            <c:manualLayout>
              <c:x val="5.7318321392016376E-2"/>
              <c:y val="-2.2988505747126436E-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60"/>
        <c:spPr>
          <a:solidFill>
            <a:srgbClr val="FF0000"/>
          </a:solidFill>
          <a:ln>
            <a:noFill/>
          </a:ln>
          <a:effectLst/>
        </c:spPr>
        <c:dLbl>
          <c:idx val="0"/>
          <c:layout>
            <c:manualLayout>
              <c:x val="4.6400545888775062E-2"/>
              <c:y val="-3.5527690700104496E-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61"/>
        <c:spPr>
          <a:solidFill>
            <a:srgbClr val="FFFF00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62"/>
        <c:spPr>
          <a:solidFill>
            <a:srgbClr val="FFFF00"/>
          </a:solidFill>
          <a:ln>
            <a:noFill/>
          </a:ln>
          <a:effectLst/>
        </c:spP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63"/>
        <c:spPr>
          <a:solidFill>
            <a:srgbClr val="FFFF00"/>
          </a:solidFill>
          <a:ln>
            <a:noFill/>
          </a:ln>
          <a:effectLst/>
        </c:spP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64"/>
        <c:spPr>
          <a:solidFill>
            <a:srgbClr val="FFFF00"/>
          </a:solidFill>
          <a:ln>
            <a:noFill/>
          </a:ln>
          <a:effectLst/>
        </c:spP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65"/>
        <c:spPr>
          <a:solidFill>
            <a:srgbClr val="FFFF00"/>
          </a:solidFill>
          <a:ln>
            <a:noFill/>
          </a:ln>
          <a:effectLst/>
        </c:spP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66"/>
        <c:spPr>
          <a:solidFill>
            <a:srgbClr val="FFFF00"/>
          </a:solidFill>
          <a:ln>
            <a:noFill/>
          </a:ln>
          <a:effectLst/>
        </c:spP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67"/>
        <c:spPr>
          <a:solidFill>
            <a:srgbClr val="FFFF00"/>
          </a:solidFill>
          <a:ln>
            <a:noFill/>
          </a:ln>
          <a:effectLst/>
        </c:spP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68"/>
        <c:spPr>
          <a:solidFill>
            <a:srgbClr val="FFFF00"/>
          </a:solidFill>
          <a:ln>
            <a:noFill/>
          </a:ln>
          <a:effectLst/>
        </c:spPr>
        <c:dLbl>
          <c:idx val="0"/>
          <c:layout>
            <c:manualLayout>
              <c:x val="4.6411922038289512E-2"/>
              <c:y val="-4.5974983948247373E-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69"/>
        <c:spPr>
          <a:solidFill>
            <a:srgbClr val="92D050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70"/>
        <c:spPr>
          <a:solidFill>
            <a:srgbClr val="92D050"/>
          </a:solidFill>
          <a:ln>
            <a:noFill/>
          </a:ln>
          <a:effectLst/>
        </c:spPr>
        <c:dLbl>
          <c:idx val="0"/>
          <c:layout>
            <c:manualLayout>
              <c:x val="5.1859433640395768E-2"/>
              <c:y val="0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71"/>
        <c:spPr>
          <a:solidFill>
            <a:srgbClr val="92D050"/>
          </a:solidFill>
          <a:ln>
            <a:noFill/>
          </a:ln>
          <a:effectLst/>
        </c:spPr>
        <c:dLbl>
          <c:idx val="0"/>
          <c:layout>
            <c:manualLayout>
              <c:x val="5.3224155578300923E-2"/>
              <c:y val="0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72"/>
        <c:spPr>
          <a:solidFill>
            <a:srgbClr val="92D050"/>
          </a:solidFill>
          <a:ln>
            <a:noFill/>
          </a:ln>
          <a:effectLst/>
        </c:spPr>
        <c:dLbl>
          <c:idx val="0"/>
          <c:layout>
            <c:manualLayout>
              <c:x val="5.1859433640395768E-2"/>
              <c:y val="6.269592476489028E-3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73"/>
        <c:spPr>
          <a:solidFill>
            <a:srgbClr val="92D050"/>
          </a:solidFill>
          <a:ln>
            <a:noFill/>
          </a:ln>
          <a:effectLst/>
        </c:spPr>
        <c:dLbl>
          <c:idx val="0"/>
          <c:layout>
            <c:manualLayout>
              <c:x val="5.185943364039567E-2"/>
              <c:y val="0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74"/>
        <c:spPr>
          <a:solidFill>
            <a:srgbClr val="92D050"/>
          </a:solidFill>
          <a:ln>
            <a:noFill/>
          </a:ln>
          <a:effectLst/>
        </c:spPr>
        <c:dLbl>
          <c:idx val="0"/>
          <c:layout>
            <c:manualLayout>
              <c:x val="5.7318321392016376E-2"/>
              <c:y val="4.1797283176592754E-3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75"/>
        <c:spPr>
          <a:solidFill>
            <a:srgbClr val="92D050"/>
          </a:solidFill>
          <a:ln>
            <a:noFill/>
          </a:ln>
          <a:effectLst/>
        </c:spPr>
        <c:dLbl>
          <c:idx val="0"/>
          <c:layout>
            <c:manualLayout>
              <c:x val="5.5953599454111227E-2"/>
              <c:y val="-5.8516196447230932E-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76"/>
        <c:spPr>
          <a:solidFill>
            <a:srgbClr val="FF0000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77"/>
        <c:spPr>
          <a:solidFill>
            <a:srgbClr val="FF0000"/>
          </a:solidFill>
          <a:ln>
            <a:noFill/>
          </a:ln>
          <a:effectLst/>
        </c:spPr>
        <c:dLbl>
          <c:idx val="0"/>
          <c:layout>
            <c:manualLayout>
              <c:x val="4.9129989764585463E-2"/>
              <c:y val="0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78"/>
        <c:spPr>
          <a:solidFill>
            <a:srgbClr val="FF0000"/>
          </a:solidFill>
          <a:ln>
            <a:noFill/>
          </a:ln>
          <a:effectLst/>
        </c:spPr>
        <c:dLbl>
          <c:idx val="0"/>
          <c:layout>
            <c:manualLayout>
              <c:x val="5.4588877516206072E-2"/>
              <c:y val="-3.5527690700104496E-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79"/>
        <c:spPr>
          <a:solidFill>
            <a:srgbClr val="FF0000"/>
          </a:solidFill>
          <a:ln>
            <a:noFill/>
          </a:ln>
          <a:effectLst/>
        </c:spPr>
        <c:dLbl>
          <c:idx val="0"/>
          <c:layout>
            <c:manualLayout>
              <c:x val="5.7318321392016328E-2"/>
              <c:y val="1.8808777429467047E-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80"/>
        <c:spPr>
          <a:solidFill>
            <a:srgbClr val="FF0000"/>
          </a:solidFill>
          <a:ln>
            <a:noFill/>
          </a:ln>
          <a:effectLst/>
        </c:spPr>
        <c:dLbl>
          <c:idx val="0"/>
          <c:layout>
            <c:manualLayout>
              <c:x val="5.7318321392016279E-2"/>
              <c:y val="-6.2695924764890429E-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81"/>
        <c:spPr>
          <a:solidFill>
            <a:srgbClr val="FF0000"/>
          </a:solidFill>
          <a:ln>
            <a:noFill/>
          </a:ln>
          <a:effectLst/>
        </c:spPr>
        <c:dLbl>
          <c:idx val="0"/>
          <c:layout>
            <c:manualLayout>
              <c:x val="5.5953599454111227E-2"/>
              <c:y val="-5.0156739811912224E-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82"/>
        <c:spPr>
          <a:solidFill>
            <a:srgbClr val="FF0000"/>
          </a:solidFill>
          <a:ln>
            <a:noFill/>
          </a:ln>
          <a:effectLst/>
        </c:spPr>
        <c:dLbl>
          <c:idx val="0"/>
          <c:layout>
            <c:manualLayout>
              <c:x val="5.7318321392016376E-2"/>
              <c:y val="-2.2988505747126436E-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83"/>
        <c:spPr>
          <a:solidFill>
            <a:srgbClr val="FF0000"/>
          </a:solidFill>
          <a:ln>
            <a:noFill/>
          </a:ln>
          <a:effectLst/>
        </c:spPr>
        <c:dLbl>
          <c:idx val="0"/>
          <c:layout>
            <c:manualLayout>
              <c:x val="4.6400545888775062E-2"/>
              <c:y val="-3.5527690700104496E-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84"/>
        <c:spPr>
          <a:solidFill>
            <a:srgbClr val="FFFF00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85"/>
        <c:spPr>
          <a:solidFill>
            <a:srgbClr val="FFFF00"/>
          </a:solidFill>
          <a:ln>
            <a:noFill/>
          </a:ln>
          <a:effectLst/>
        </c:spP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86"/>
        <c:spPr>
          <a:solidFill>
            <a:srgbClr val="FFFF00"/>
          </a:solidFill>
          <a:ln>
            <a:noFill/>
          </a:ln>
          <a:effectLst/>
        </c:spP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87"/>
        <c:spPr>
          <a:solidFill>
            <a:srgbClr val="FFFF00"/>
          </a:solidFill>
          <a:ln>
            <a:noFill/>
          </a:ln>
          <a:effectLst/>
        </c:spP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88"/>
        <c:spPr>
          <a:solidFill>
            <a:srgbClr val="FFFF00"/>
          </a:solidFill>
          <a:ln>
            <a:noFill/>
          </a:ln>
          <a:effectLst/>
        </c:spP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89"/>
        <c:spPr>
          <a:solidFill>
            <a:srgbClr val="FFFF00"/>
          </a:solidFill>
          <a:ln>
            <a:noFill/>
          </a:ln>
          <a:effectLst/>
        </c:spP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90"/>
        <c:spPr>
          <a:solidFill>
            <a:srgbClr val="FFFF00"/>
          </a:solidFill>
          <a:ln>
            <a:noFill/>
          </a:ln>
          <a:effectLst/>
        </c:spP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91"/>
        <c:spPr>
          <a:solidFill>
            <a:srgbClr val="FFFF00"/>
          </a:solidFill>
          <a:ln>
            <a:noFill/>
          </a:ln>
          <a:effectLst/>
        </c:spPr>
        <c:dLbl>
          <c:idx val="0"/>
          <c:layout>
            <c:manualLayout>
              <c:x val="4.6411922038289512E-2"/>
              <c:y val="-4.5974983948247373E-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92"/>
        <c:spPr>
          <a:solidFill>
            <a:srgbClr val="92D050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93"/>
        <c:spPr>
          <a:solidFill>
            <a:srgbClr val="92D050"/>
          </a:solidFill>
          <a:ln>
            <a:noFill/>
          </a:ln>
          <a:effectLst/>
        </c:spPr>
        <c:dLbl>
          <c:idx val="0"/>
          <c:layout>
            <c:manualLayout>
              <c:x val="5.1859433640395768E-2"/>
              <c:y val="0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94"/>
        <c:spPr>
          <a:solidFill>
            <a:srgbClr val="92D050"/>
          </a:solidFill>
          <a:ln>
            <a:noFill/>
          </a:ln>
          <a:effectLst/>
        </c:spPr>
        <c:dLbl>
          <c:idx val="0"/>
          <c:layout>
            <c:manualLayout>
              <c:x val="5.3224155578300923E-2"/>
              <c:y val="0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95"/>
        <c:spPr>
          <a:solidFill>
            <a:srgbClr val="92D050"/>
          </a:solidFill>
          <a:ln>
            <a:noFill/>
          </a:ln>
          <a:effectLst/>
        </c:spPr>
        <c:dLbl>
          <c:idx val="0"/>
          <c:layout>
            <c:manualLayout>
              <c:x val="5.1859433640395768E-2"/>
              <c:y val="6.269592476489028E-3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96"/>
        <c:spPr>
          <a:solidFill>
            <a:srgbClr val="92D050"/>
          </a:solidFill>
          <a:ln>
            <a:noFill/>
          </a:ln>
          <a:effectLst/>
        </c:spPr>
        <c:dLbl>
          <c:idx val="0"/>
          <c:layout>
            <c:manualLayout>
              <c:x val="5.185943364039567E-2"/>
              <c:y val="0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97"/>
        <c:spPr>
          <a:solidFill>
            <a:srgbClr val="92D050"/>
          </a:solidFill>
          <a:ln>
            <a:noFill/>
          </a:ln>
          <a:effectLst/>
        </c:spPr>
        <c:dLbl>
          <c:idx val="0"/>
          <c:layout>
            <c:manualLayout>
              <c:x val="5.7318321392016376E-2"/>
              <c:y val="4.1797283176592754E-3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98"/>
        <c:spPr>
          <a:solidFill>
            <a:srgbClr val="92D050"/>
          </a:solidFill>
          <a:ln>
            <a:noFill/>
          </a:ln>
          <a:effectLst/>
        </c:spPr>
        <c:dLbl>
          <c:idx val="0"/>
          <c:layout>
            <c:manualLayout>
              <c:x val="5.5953599454111227E-2"/>
              <c:y val="-5.8516196447230932E-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99"/>
        <c:spPr>
          <a:solidFill>
            <a:srgbClr val="FF0000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00"/>
        <c:spPr>
          <a:solidFill>
            <a:srgbClr val="FF0000"/>
          </a:solidFill>
          <a:ln>
            <a:noFill/>
          </a:ln>
          <a:effectLst/>
        </c:spPr>
        <c:dLbl>
          <c:idx val="0"/>
          <c:layout>
            <c:manualLayout>
              <c:x val="4.9129989764585463E-2"/>
              <c:y val="0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01"/>
        <c:spPr>
          <a:solidFill>
            <a:srgbClr val="FF0000"/>
          </a:solidFill>
          <a:ln>
            <a:noFill/>
          </a:ln>
          <a:effectLst/>
        </c:spPr>
        <c:dLbl>
          <c:idx val="0"/>
          <c:layout>
            <c:manualLayout>
              <c:x val="5.4588877516206072E-2"/>
              <c:y val="-3.5527690700104496E-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02"/>
        <c:spPr>
          <a:solidFill>
            <a:srgbClr val="FF0000"/>
          </a:solidFill>
          <a:ln>
            <a:noFill/>
          </a:ln>
          <a:effectLst/>
        </c:spPr>
        <c:dLbl>
          <c:idx val="0"/>
          <c:layout>
            <c:manualLayout>
              <c:x val="5.7318321392016328E-2"/>
              <c:y val="1.8808777429467047E-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03"/>
        <c:spPr>
          <a:solidFill>
            <a:srgbClr val="FF0000"/>
          </a:solidFill>
          <a:ln>
            <a:noFill/>
          </a:ln>
          <a:effectLst/>
        </c:spPr>
        <c:dLbl>
          <c:idx val="0"/>
          <c:layout>
            <c:manualLayout>
              <c:x val="5.7318321392016279E-2"/>
              <c:y val="-6.2695924764890429E-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04"/>
        <c:spPr>
          <a:solidFill>
            <a:srgbClr val="FF0000"/>
          </a:solidFill>
          <a:ln>
            <a:noFill/>
          </a:ln>
          <a:effectLst/>
        </c:spPr>
        <c:dLbl>
          <c:idx val="0"/>
          <c:layout>
            <c:manualLayout>
              <c:x val="5.5953599454111227E-2"/>
              <c:y val="-5.0156739811912224E-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05"/>
        <c:spPr>
          <a:solidFill>
            <a:srgbClr val="FF0000"/>
          </a:solidFill>
          <a:ln>
            <a:noFill/>
          </a:ln>
          <a:effectLst/>
        </c:spPr>
        <c:dLbl>
          <c:idx val="0"/>
          <c:layout>
            <c:manualLayout>
              <c:x val="5.7318321392016376E-2"/>
              <c:y val="-2.2988505747126436E-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06"/>
        <c:spPr>
          <a:solidFill>
            <a:srgbClr val="FF0000"/>
          </a:solidFill>
          <a:ln>
            <a:noFill/>
          </a:ln>
          <a:effectLst/>
        </c:spPr>
        <c:dLbl>
          <c:idx val="0"/>
          <c:layout>
            <c:manualLayout>
              <c:x val="4.6400545888775062E-2"/>
              <c:y val="-3.5527690700104496E-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07"/>
        <c:spPr>
          <a:solidFill>
            <a:srgbClr val="FFFF00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08"/>
        <c:spPr>
          <a:solidFill>
            <a:srgbClr val="FFFF00"/>
          </a:solidFill>
          <a:ln>
            <a:noFill/>
          </a:ln>
          <a:effectLst/>
        </c:spP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09"/>
        <c:spPr>
          <a:solidFill>
            <a:srgbClr val="FFFF00"/>
          </a:solidFill>
          <a:ln>
            <a:noFill/>
          </a:ln>
          <a:effectLst/>
        </c:spP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10"/>
        <c:spPr>
          <a:solidFill>
            <a:srgbClr val="FFFF00"/>
          </a:solidFill>
          <a:ln>
            <a:noFill/>
          </a:ln>
          <a:effectLst/>
        </c:spP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11"/>
        <c:spPr>
          <a:solidFill>
            <a:srgbClr val="FFFF00"/>
          </a:solidFill>
          <a:ln>
            <a:noFill/>
          </a:ln>
          <a:effectLst/>
        </c:spP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12"/>
        <c:spPr>
          <a:solidFill>
            <a:srgbClr val="FFFF00"/>
          </a:solidFill>
          <a:ln>
            <a:noFill/>
          </a:ln>
          <a:effectLst/>
        </c:spP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13"/>
        <c:spPr>
          <a:solidFill>
            <a:srgbClr val="FFFF00"/>
          </a:solidFill>
          <a:ln>
            <a:noFill/>
          </a:ln>
          <a:effectLst/>
        </c:spP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14"/>
        <c:spPr>
          <a:solidFill>
            <a:srgbClr val="FFFF00"/>
          </a:solidFill>
          <a:ln>
            <a:noFill/>
          </a:ln>
          <a:effectLst/>
        </c:spPr>
        <c:dLbl>
          <c:idx val="0"/>
          <c:layout>
            <c:manualLayout>
              <c:x val="4.6411922038289512E-2"/>
              <c:y val="-4.5974983948247373E-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15"/>
        <c:spPr>
          <a:solidFill>
            <a:srgbClr val="92D050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16"/>
        <c:spPr>
          <a:solidFill>
            <a:srgbClr val="92D050"/>
          </a:solidFill>
          <a:ln>
            <a:noFill/>
          </a:ln>
          <a:effectLst/>
        </c:spPr>
        <c:dLbl>
          <c:idx val="0"/>
          <c:layout>
            <c:manualLayout>
              <c:x val="5.1859433640395768E-2"/>
              <c:y val="0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17"/>
        <c:spPr>
          <a:solidFill>
            <a:srgbClr val="92D050"/>
          </a:solidFill>
          <a:ln>
            <a:noFill/>
          </a:ln>
          <a:effectLst/>
        </c:spPr>
        <c:dLbl>
          <c:idx val="0"/>
          <c:layout>
            <c:manualLayout>
              <c:x val="5.3224155578300923E-2"/>
              <c:y val="0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18"/>
        <c:spPr>
          <a:solidFill>
            <a:srgbClr val="92D050"/>
          </a:solidFill>
          <a:ln>
            <a:noFill/>
          </a:ln>
          <a:effectLst/>
        </c:spPr>
        <c:dLbl>
          <c:idx val="0"/>
          <c:layout>
            <c:manualLayout>
              <c:x val="5.1859433640395768E-2"/>
              <c:y val="6.269592476489028E-3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19"/>
        <c:spPr>
          <a:solidFill>
            <a:srgbClr val="92D050"/>
          </a:solidFill>
          <a:ln>
            <a:noFill/>
          </a:ln>
          <a:effectLst/>
        </c:spPr>
        <c:dLbl>
          <c:idx val="0"/>
          <c:layout>
            <c:manualLayout>
              <c:x val="5.185943364039567E-2"/>
              <c:y val="0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20"/>
        <c:spPr>
          <a:solidFill>
            <a:srgbClr val="92D050"/>
          </a:solidFill>
          <a:ln>
            <a:noFill/>
          </a:ln>
          <a:effectLst/>
        </c:spPr>
        <c:dLbl>
          <c:idx val="0"/>
          <c:layout>
            <c:manualLayout>
              <c:x val="5.7318321392016376E-2"/>
              <c:y val="4.1797283176592754E-3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21"/>
        <c:spPr>
          <a:solidFill>
            <a:srgbClr val="92D050"/>
          </a:solidFill>
          <a:ln>
            <a:noFill/>
          </a:ln>
          <a:effectLst/>
        </c:spPr>
        <c:dLbl>
          <c:idx val="0"/>
          <c:layout>
            <c:manualLayout>
              <c:x val="5.5953599454111227E-2"/>
              <c:y val="-5.8516196447230932E-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22"/>
        <c:spPr>
          <a:solidFill>
            <a:srgbClr val="FF0000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23"/>
        <c:spPr>
          <a:solidFill>
            <a:srgbClr val="FF0000"/>
          </a:solidFill>
          <a:ln>
            <a:noFill/>
          </a:ln>
          <a:effectLst/>
        </c:spPr>
        <c:dLbl>
          <c:idx val="0"/>
          <c:layout>
            <c:manualLayout>
              <c:x val="4.9129989764585463E-2"/>
              <c:y val="0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24"/>
        <c:spPr>
          <a:solidFill>
            <a:srgbClr val="FF0000"/>
          </a:solidFill>
          <a:ln>
            <a:noFill/>
          </a:ln>
          <a:effectLst/>
        </c:spPr>
        <c:dLbl>
          <c:idx val="0"/>
          <c:layout>
            <c:manualLayout>
              <c:x val="5.4588877516206072E-2"/>
              <c:y val="-3.5527690700104496E-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25"/>
        <c:spPr>
          <a:solidFill>
            <a:srgbClr val="FF0000"/>
          </a:solidFill>
          <a:ln>
            <a:noFill/>
          </a:ln>
          <a:effectLst/>
        </c:spPr>
        <c:dLbl>
          <c:idx val="0"/>
          <c:layout>
            <c:manualLayout>
              <c:x val="5.7318321392016328E-2"/>
              <c:y val="1.8808777429467047E-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26"/>
        <c:spPr>
          <a:solidFill>
            <a:srgbClr val="FF0000"/>
          </a:solidFill>
          <a:ln>
            <a:noFill/>
          </a:ln>
          <a:effectLst/>
        </c:spPr>
        <c:dLbl>
          <c:idx val="0"/>
          <c:layout>
            <c:manualLayout>
              <c:x val="5.7318321392016279E-2"/>
              <c:y val="-6.2695924764890429E-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27"/>
        <c:spPr>
          <a:solidFill>
            <a:srgbClr val="FF0000"/>
          </a:solidFill>
          <a:ln>
            <a:noFill/>
          </a:ln>
          <a:effectLst/>
        </c:spPr>
        <c:dLbl>
          <c:idx val="0"/>
          <c:layout>
            <c:manualLayout>
              <c:x val="5.5953599454111227E-2"/>
              <c:y val="-5.0156739811912224E-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28"/>
        <c:spPr>
          <a:solidFill>
            <a:srgbClr val="FF0000"/>
          </a:solidFill>
          <a:ln>
            <a:noFill/>
          </a:ln>
          <a:effectLst/>
        </c:spPr>
        <c:dLbl>
          <c:idx val="0"/>
          <c:layout>
            <c:manualLayout>
              <c:x val="5.7318321392016376E-2"/>
              <c:y val="-2.2988505747126436E-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29"/>
        <c:spPr>
          <a:solidFill>
            <a:srgbClr val="FF0000"/>
          </a:solidFill>
          <a:ln>
            <a:noFill/>
          </a:ln>
          <a:effectLst/>
        </c:spPr>
        <c:dLbl>
          <c:idx val="0"/>
          <c:layout>
            <c:manualLayout>
              <c:x val="4.6400545888775062E-2"/>
              <c:y val="-3.5527690700104496E-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30"/>
        <c:spPr>
          <a:solidFill>
            <a:srgbClr val="FFFF00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31"/>
        <c:spPr>
          <a:solidFill>
            <a:srgbClr val="FFFF00"/>
          </a:solidFill>
          <a:ln>
            <a:noFill/>
          </a:ln>
          <a:effectLst/>
        </c:spP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32"/>
        <c:spPr>
          <a:solidFill>
            <a:srgbClr val="FFFF00"/>
          </a:solidFill>
          <a:ln>
            <a:noFill/>
          </a:ln>
          <a:effectLst/>
        </c:spP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33"/>
        <c:spPr>
          <a:solidFill>
            <a:srgbClr val="FFFF00"/>
          </a:solidFill>
          <a:ln>
            <a:noFill/>
          </a:ln>
          <a:effectLst/>
        </c:spP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34"/>
        <c:spPr>
          <a:solidFill>
            <a:srgbClr val="FFFF00"/>
          </a:solidFill>
          <a:ln>
            <a:noFill/>
          </a:ln>
          <a:effectLst/>
        </c:spP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35"/>
        <c:spPr>
          <a:solidFill>
            <a:srgbClr val="FFFF00"/>
          </a:solidFill>
          <a:ln>
            <a:noFill/>
          </a:ln>
          <a:effectLst/>
        </c:spP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36"/>
        <c:spPr>
          <a:solidFill>
            <a:srgbClr val="FFFF00"/>
          </a:solidFill>
          <a:ln>
            <a:noFill/>
          </a:ln>
          <a:effectLst/>
        </c:spP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37"/>
        <c:spPr>
          <a:solidFill>
            <a:srgbClr val="FFFF00"/>
          </a:solidFill>
          <a:ln>
            <a:noFill/>
          </a:ln>
          <a:effectLst/>
        </c:spPr>
        <c:dLbl>
          <c:idx val="0"/>
          <c:layout>
            <c:manualLayout>
              <c:x val="4.6411922038289512E-2"/>
              <c:y val="-4.5974983948247373E-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38"/>
        <c:spPr>
          <a:solidFill>
            <a:srgbClr val="92D050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39"/>
        <c:spPr>
          <a:solidFill>
            <a:srgbClr val="92D050"/>
          </a:solidFill>
          <a:ln>
            <a:noFill/>
          </a:ln>
          <a:effectLst/>
        </c:spPr>
        <c:dLbl>
          <c:idx val="0"/>
          <c:layout>
            <c:manualLayout>
              <c:x val="5.1859433640395768E-2"/>
              <c:y val="0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40"/>
        <c:spPr>
          <a:solidFill>
            <a:srgbClr val="92D050"/>
          </a:solidFill>
          <a:ln>
            <a:noFill/>
          </a:ln>
          <a:effectLst/>
        </c:spPr>
        <c:dLbl>
          <c:idx val="0"/>
          <c:layout>
            <c:manualLayout>
              <c:x val="5.3224155578300923E-2"/>
              <c:y val="0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41"/>
        <c:spPr>
          <a:solidFill>
            <a:srgbClr val="92D050"/>
          </a:solidFill>
          <a:ln>
            <a:noFill/>
          </a:ln>
          <a:effectLst/>
        </c:spPr>
        <c:dLbl>
          <c:idx val="0"/>
          <c:layout>
            <c:manualLayout>
              <c:x val="5.1859433640395768E-2"/>
              <c:y val="6.269592476489028E-3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42"/>
        <c:spPr>
          <a:solidFill>
            <a:srgbClr val="92D050"/>
          </a:solidFill>
          <a:ln>
            <a:noFill/>
          </a:ln>
          <a:effectLst/>
        </c:spPr>
        <c:dLbl>
          <c:idx val="0"/>
          <c:layout>
            <c:manualLayout>
              <c:x val="5.185943364039567E-2"/>
              <c:y val="0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43"/>
        <c:spPr>
          <a:solidFill>
            <a:srgbClr val="92D050"/>
          </a:solidFill>
          <a:ln>
            <a:noFill/>
          </a:ln>
          <a:effectLst/>
        </c:spPr>
        <c:dLbl>
          <c:idx val="0"/>
          <c:layout>
            <c:manualLayout>
              <c:x val="5.7318321392016376E-2"/>
              <c:y val="4.1797283176592754E-3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44"/>
        <c:spPr>
          <a:solidFill>
            <a:srgbClr val="92D050"/>
          </a:solidFill>
          <a:ln>
            <a:noFill/>
          </a:ln>
          <a:effectLst/>
        </c:spPr>
        <c:dLbl>
          <c:idx val="0"/>
          <c:layout>
            <c:manualLayout>
              <c:x val="5.5953599454111227E-2"/>
              <c:y val="-5.8516196447230932E-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</c:pivotFmts>
    <c:plotArea>
      <c:layout>
        <c:manualLayout>
          <c:layoutTarget val="inner"/>
          <c:xMode val="edge"/>
          <c:yMode val="edge"/>
          <c:x val="3.4902279999032865E-2"/>
          <c:y val="0.18289964538131792"/>
          <c:w val="0.80591481576159529"/>
          <c:h val="0.68045183557173383"/>
        </c:manualLayout>
      </c:layout>
      <c:barChart>
        <c:barDir val="col"/>
        <c:grouping val="percentStacked"/>
        <c:varyColors val="0"/>
        <c:ser>
          <c:idx val="0"/>
          <c:order val="0"/>
          <c:tx>
            <c:strRef>
              <c:f>Blad3!$B$4</c:f>
              <c:strCache>
                <c:ptCount val="1"/>
                <c:pt idx="0">
                  <c:v> Resistenta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5668-42D7-8AB6-C26CE210BD9A}"/>
              </c:ext>
            </c:extLst>
          </c:dPt>
          <c:dPt>
            <c:idx val="1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5668-42D7-8AB6-C26CE210BD9A}"/>
              </c:ext>
            </c:extLst>
          </c:dPt>
          <c:dPt>
            <c:idx val="2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5668-42D7-8AB6-C26CE210BD9A}"/>
              </c:ext>
            </c:extLst>
          </c:dPt>
          <c:dPt>
            <c:idx val="3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5668-42D7-8AB6-C26CE210BD9A}"/>
              </c:ext>
            </c:extLst>
          </c:dPt>
          <c:dPt>
            <c:idx val="4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5668-42D7-8AB6-C26CE210BD9A}"/>
              </c:ext>
            </c:extLst>
          </c:dPt>
          <c:dPt>
            <c:idx val="5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5668-42D7-8AB6-C26CE210BD9A}"/>
              </c:ext>
            </c:extLst>
          </c:dPt>
          <c:dPt>
            <c:idx val="6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D-5668-42D7-8AB6-C26CE210BD9A}"/>
              </c:ext>
            </c:extLst>
          </c:dPt>
          <c:dLbls>
            <c:dLbl>
              <c:idx val="0"/>
              <c:layout>
                <c:manualLayout>
                  <c:x val="4.9129989764585463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5668-42D7-8AB6-C26CE210BD9A}"/>
                </c:ext>
              </c:extLst>
            </c:dLbl>
            <c:dLbl>
              <c:idx val="1"/>
              <c:layout>
                <c:manualLayout>
                  <c:x val="5.4588877516206072E-2"/>
                  <c:y val="-3.552769070010449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5668-42D7-8AB6-C26CE210BD9A}"/>
                </c:ext>
              </c:extLst>
            </c:dLbl>
            <c:dLbl>
              <c:idx val="2"/>
              <c:layout>
                <c:manualLayout>
                  <c:x val="5.7318321392016328E-2"/>
                  <c:y val="1.880877742946704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5668-42D7-8AB6-C26CE210BD9A}"/>
                </c:ext>
              </c:extLst>
            </c:dLbl>
            <c:dLbl>
              <c:idx val="3"/>
              <c:layout>
                <c:manualLayout>
                  <c:x val="5.7318321392016279E-2"/>
                  <c:y val="-6.269592476489042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7-5668-42D7-8AB6-C26CE210BD9A}"/>
                </c:ext>
              </c:extLst>
            </c:dLbl>
            <c:dLbl>
              <c:idx val="4"/>
              <c:layout>
                <c:manualLayout>
                  <c:x val="5.5953599454111227E-2"/>
                  <c:y val="-5.015673981191222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9-5668-42D7-8AB6-C26CE210BD9A}"/>
                </c:ext>
              </c:extLst>
            </c:dLbl>
            <c:dLbl>
              <c:idx val="5"/>
              <c:layout>
                <c:manualLayout>
                  <c:x val="5.7318321392016376E-2"/>
                  <c:y val="-2.298850574712643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B-5668-42D7-8AB6-C26CE210BD9A}"/>
                </c:ext>
              </c:extLst>
            </c:dLbl>
            <c:dLbl>
              <c:idx val="6"/>
              <c:layout>
                <c:manualLayout>
                  <c:x val="4.6400545888775062E-2"/>
                  <c:y val="-3.552769070010449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D-5668-42D7-8AB6-C26CE210BD9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sv-SE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Blad3!$A$5:$A$12</c:f>
              <c:strCache>
                <c:ptCount val="7"/>
                <c:pt idx="0">
                  <c:v>Mecillinam</c:v>
                </c:pt>
                <c:pt idx="1">
                  <c:v>Nitrofurantoin</c:v>
                </c:pt>
                <c:pt idx="2">
                  <c:v>Trimetoprim</c:v>
                </c:pt>
                <c:pt idx="3">
                  <c:v>Cefadroxil</c:v>
                </c:pt>
                <c:pt idx="4">
                  <c:v>Cefotaxim</c:v>
                </c:pt>
                <c:pt idx="5">
                  <c:v>Amocicillin-Clavulansyra</c:v>
                </c:pt>
                <c:pt idx="6">
                  <c:v>Ciprofloxacin</c:v>
                </c:pt>
              </c:strCache>
            </c:strRef>
          </c:cat>
          <c:val>
            <c:numRef>
              <c:f>Blad3!$B$5:$B$12</c:f>
              <c:numCache>
                <c:formatCode>General</c:formatCode>
                <c:ptCount val="7"/>
                <c:pt idx="0">
                  <c:v>9</c:v>
                </c:pt>
                <c:pt idx="1">
                  <c:v>100</c:v>
                </c:pt>
                <c:pt idx="2">
                  <c:v>17</c:v>
                </c:pt>
                <c:pt idx="3">
                  <c:v>6</c:v>
                </c:pt>
                <c:pt idx="4">
                  <c:v>6</c:v>
                </c:pt>
                <c:pt idx="5">
                  <c:v>7</c:v>
                </c:pt>
                <c:pt idx="6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5668-42D7-8AB6-C26CE210BD9A}"/>
            </c:ext>
          </c:extLst>
        </c:ser>
        <c:ser>
          <c:idx val="1"/>
          <c:order val="1"/>
          <c:tx>
            <c:strRef>
              <c:f>Blad3!$C$4</c:f>
              <c:strCache>
                <c:ptCount val="1"/>
                <c:pt idx="0">
                  <c:v> Increased exposure</c:v>
                </c:pt>
              </c:strCache>
            </c:strRef>
          </c:tx>
          <c:spPr>
            <a:solidFill>
              <a:srgbClr val="FFFF00"/>
            </a:solidFill>
            <a:ln>
              <a:noFill/>
            </a:ln>
            <a:effectLst/>
          </c:spPr>
          <c:invertIfNegative val="0"/>
          <c:dPt>
            <c:idx val="6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F-5668-42D7-8AB6-C26CE210BD9A}"/>
              </c:ext>
            </c:extLst>
          </c:dPt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0-5668-42D7-8AB6-C26CE210BD9A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5668-42D7-8AB6-C26CE210BD9A}"/>
                </c:ext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2-5668-42D7-8AB6-C26CE210BD9A}"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3-5668-42D7-8AB6-C26CE210BD9A}"/>
                </c:ext>
              </c:extLst>
            </c:dLbl>
            <c:dLbl>
              <c:idx val="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4-5668-42D7-8AB6-C26CE210BD9A}"/>
                </c:ext>
              </c:extLst>
            </c:dLbl>
            <c:dLbl>
              <c:idx val="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5-5668-42D7-8AB6-C26CE210BD9A}"/>
                </c:ext>
              </c:extLst>
            </c:dLbl>
            <c:dLbl>
              <c:idx val="6"/>
              <c:layout>
                <c:manualLayout>
                  <c:x val="4.6411922038289512E-2"/>
                  <c:y val="-4.597498394824737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F-5668-42D7-8AB6-C26CE210BD9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sv-S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Blad3!$A$5:$A$12</c:f>
              <c:strCache>
                <c:ptCount val="7"/>
                <c:pt idx="0">
                  <c:v>Mecillinam</c:v>
                </c:pt>
                <c:pt idx="1">
                  <c:v>Nitrofurantoin</c:v>
                </c:pt>
                <c:pt idx="2">
                  <c:v>Trimetoprim</c:v>
                </c:pt>
                <c:pt idx="3">
                  <c:v>Cefadroxil</c:v>
                </c:pt>
                <c:pt idx="4">
                  <c:v>Cefotaxim</c:v>
                </c:pt>
                <c:pt idx="5">
                  <c:v>Amocicillin-Clavulansyra</c:v>
                </c:pt>
                <c:pt idx="6">
                  <c:v>Ciprofloxacin</c:v>
                </c:pt>
              </c:strCache>
            </c:strRef>
          </c:cat>
          <c:val>
            <c:numRef>
              <c:f>Blad3!$C$5:$C$12</c:f>
              <c:numCache>
                <c:formatCode>General</c:formatCode>
                <c:ptCount val="7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6-5668-42D7-8AB6-C26CE210BD9A}"/>
            </c:ext>
          </c:extLst>
        </c:ser>
        <c:ser>
          <c:idx val="2"/>
          <c:order val="2"/>
          <c:tx>
            <c:strRef>
              <c:f>Blad3!$D$4</c:f>
              <c:strCache>
                <c:ptCount val="1"/>
                <c:pt idx="0">
                  <c:v> Sensitiva</c:v>
                </c:pt>
              </c:strCache>
            </c:strRef>
          </c:tx>
          <c:spPr>
            <a:solidFill>
              <a:srgbClr val="92D050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92D05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8-5668-42D7-8AB6-C26CE210BD9A}"/>
              </c:ext>
            </c:extLst>
          </c:dPt>
          <c:dPt>
            <c:idx val="2"/>
            <c:invertIfNegative val="0"/>
            <c:bubble3D val="0"/>
            <c:spPr>
              <a:solidFill>
                <a:srgbClr val="92D05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A-5668-42D7-8AB6-C26CE210BD9A}"/>
              </c:ext>
            </c:extLst>
          </c:dPt>
          <c:dPt>
            <c:idx val="3"/>
            <c:invertIfNegative val="0"/>
            <c:bubble3D val="0"/>
            <c:spPr>
              <a:solidFill>
                <a:srgbClr val="92D05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C-5668-42D7-8AB6-C26CE210BD9A}"/>
              </c:ext>
            </c:extLst>
          </c:dPt>
          <c:dPt>
            <c:idx val="4"/>
            <c:invertIfNegative val="0"/>
            <c:bubble3D val="0"/>
            <c:spPr>
              <a:solidFill>
                <a:srgbClr val="92D05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E-5668-42D7-8AB6-C26CE210BD9A}"/>
              </c:ext>
            </c:extLst>
          </c:dPt>
          <c:dPt>
            <c:idx val="5"/>
            <c:invertIfNegative val="0"/>
            <c:bubble3D val="0"/>
            <c:spPr>
              <a:solidFill>
                <a:srgbClr val="92D05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20-5668-42D7-8AB6-C26CE210BD9A}"/>
              </c:ext>
            </c:extLst>
          </c:dPt>
          <c:dPt>
            <c:idx val="6"/>
            <c:invertIfNegative val="0"/>
            <c:bubble3D val="0"/>
            <c:spPr>
              <a:solidFill>
                <a:srgbClr val="92D05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22-5668-42D7-8AB6-C26CE210BD9A}"/>
              </c:ext>
            </c:extLst>
          </c:dPt>
          <c:dLbls>
            <c:dLbl>
              <c:idx val="0"/>
              <c:layout>
                <c:manualLayout>
                  <c:x val="5.1859433640395768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8-5668-42D7-8AB6-C26CE210BD9A}"/>
                </c:ext>
              </c:extLst>
            </c:dLbl>
            <c:dLbl>
              <c:idx val="2"/>
              <c:layout>
                <c:manualLayout>
                  <c:x val="5.3224155578300923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A-5668-42D7-8AB6-C26CE210BD9A}"/>
                </c:ext>
              </c:extLst>
            </c:dLbl>
            <c:dLbl>
              <c:idx val="3"/>
              <c:layout>
                <c:manualLayout>
                  <c:x val="5.1859433640395768E-2"/>
                  <c:y val="6.26959247648902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C-5668-42D7-8AB6-C26CE210BD9A}"/>
                </c:ext>
              </c:extLst>
            </c:dLbl>
            <c:dLbl>
              <c:idx val="4"/>
              <c:layout>
                <c:manualLayout>
                  <c:x val="5.185943364039567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E-5668-42D7-8AB6-C26CE210BD9A}"/>
                </c:ext>
              </c:extLst>
            </c:dLbl>
            <c:dLbl>
              <c:idx val="5"/>
              <c:layout>
                <c:manualLayout>
                  <c:x val="5.7318321392016376E-2"/>
                  <c:y val="4.179728317659275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20-5668-42D7-8AB6-C26CE210BD9A}"/>
                </c:ext>
              </c:extLst>
            </c:dLbl>
            <c:dLbl>
              <c:idx val="6"/>
              <c:layout>
                <c:manualLayout>
                  <c:x val="5.5953599454111227E-2"/>
                  <c:y val="-5.851619644723093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22-5668-42D7-8AB6-C26CE210BD9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sv-SE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Blad3!$A$5:$A$12</c:f>
              <c:strCache>
                <c:ptCount val="7"/>
                <c:pt idx="0">
                  <c:v>Mecillinam</c:v>
                </c:pt>
                <c:pt idx="1">
                  <c:v>Nitrofurantoin</c:v>
                </c:pt>
                <c:pt idx="2">
                  <c:v>Trimetoprim</c:v>
                </c:pt>
                <c:pt idx="3">
                  <c:v>Cefadroxil</c:v>
                </c:pt>
                <c:pt idx="4">
                  <c:v>Cefotaxim</c:v>
                </c:pt>
                <c:pt idx="5">
                  <c:v>Amocicillin-Clavulansyra</c:v>
                </c:pt>
                <c:pt idx="6">
                  <c:v>Ciprofloxacin</c:v>
                </c:pt>
              </c:strCache>
            </c:strRef>
          </c:cat>
          <c:val>
            <c:numRef>
              <c:f>Blad3!$D$5:$D$12</c:f>
              <c:numCache>
                <c:formatCode>General</c:formatCode>
                <c:ptCount val="7"/>
                <c:pt idx="0">
                  <c:v>91</c:v>
                </c:pt>
                <c:pt idx="1">
                  <c:v>0</c:v>
                </c:pt>
                <c:pt idx="2">
                  <c:v>83</c:v>
                </c:pt>
                <c:pt idx="3">
                  <c:v>94</c:v>
                </c:pt>
                <c:pt idx="4">
                  <c:v>94</c:v>
                </c:pt>
                <c:pt idx="5">
                  <c:v>93</c:v>
                </c:pt>
                <c:pt idx="6">
                  <c:v>93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23-5668-42D7-8AB6-C26CE210BD9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18"/>
        <c:overlap val="100"/>
        <c:axId val="529335792"/>
        <c:axId val="529323328"/>
      </c:barChart>
      <c:catAx>
        <c:axId val="5293357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v-SE"/>
          </a:p>
        </c:txPr>
        <c:crossAx val="529323328"/>
        <c:crosses val="autoZero"/>
        <c:auto val="1"/>
        <c:lblAlgn val="ctr"/>
        <c:lblOffset val="100"/>
        <c:noMultiLvlLbl val="0"/>
      </c:catAx>
      <c:valAx>
        <c:axId val="52932332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v-SE"/>
          </a:p>
        </c:txPr>
        <c:crossAx val="52933579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sv-SE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sv-SE"/>
    </a:p>
  </c:txPr>
  <c:externalData r:id="rId3">
    <c:autoUpdate val="0"/>
  </c:externalData>
  <c:userShapes r:id="rId4"/>
  <c:extLst>
    <c:ext xmlns:c14="http://schemas.microsoft.com/office/drawing/2007/8/2/chart" uri="{781A3756-C4B2-4CAC-9D66-4F8BD8637D16}">
      <c14:pivotOptions>
        <c14:dropZoneFilter val="1"/>
        <c14:dropZoneCategories val="1"/>
        <c14:dropZoneData val="1"/>
        <c14:dropZoneSeries val="1"/>
        <c14:dropZonesVisible val="1"/>
      </c14:pivotOptions>
    </c:ext>
    <c:ext xmlns:c16="http://schemas.microsoft.com/office/drawing/2014/chart" uri="{E28EC0CA-F0BB-4C9C-879D-F8772B89E7AC}">
      <c16:pivotOptions16>
        <c16:showExpandCollapseFieldButtons val="1"/>
      </c16:pivotOptions16>
    </c:ext>
  </c:extLst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0.35151</cdr:x>
      <cdr:y>0.06418</cdr:y>
    </cdr:from>
    <cdr:to>
      <cdr:x>0.71057</cdr:x>
      <cdr:y>0.21453</cdr:y>
    </cdr:to>
    <cdr:sp macro="" textlink="">
      <cdr:nvSpPr>
        <cdr:cNvPr id="2" name="textruta 1"/>
        <cdr:cNvSpPr txBox="1"/>
      </cdr:nvSpPr>
      <cdr:spPr>
        <a:xfrm xmlns:a="http://schemas.openxmlformats.org/drawingml/2006/main">
          <a:off x="3271290" y="390369"/>
          <a:ext cx="3341557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sv-SE" sz="1100"/>
        </a:p>
      </cdr:txBody>
    </cdr:sp>
  </cdr:relSizeAnchor>
  <cdr:relSizeAnchor xmlns:cdr="http://schemas.openxmlformats.org/drawingml/2006/chartDrawing">
    <cdr:from>
      <cdr:x>0.2743</cdr:x>
      <cdr:y>0.02506</cdr:y>
    </cdr:from>
    <cdr:to>
      <cdr:x>0.72361</cdr:x>
      <cdr:y>0.1754</cdr:y>
    </cdr:to>
    <cdr:sp macro="" textlink="">
      <cdr:nvSpPr>
        <cdr:cNvPr id="3" name="textruta 2"/>
        <cdr:cNvSpPr txBox="1"/>
      </cdr:nvSpPr>
      <cdr:spPr>
        <a:xfrm xmlns:a="http://schemas.openxmlformats.org/drawingml/2006/main">
          <a:off x="2552700" y="152401"/>
          <a:ext cx="4181475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pPr algn="ctr"/>
          <a:r>
            <a:rPr lang="sv-SE" sz="2400" b="1" dirty="0" err="1"/>
            <a:t>Escherichia</a:t>
          </a:r>
          <a:r>
            <a:rPr lang="sv-SE" sz="2400" b="1" baseline="0" dirty="0"/>
            <a:t> </a:t>
          </a:r>
          <a:r>
            <a:rPr lang="sv-SE" sz="2400" b="1" baseline="0" dirty="0" err="1"/>
            <a:t>coli</a:t>
          </a:r>
          <a:r>
            <a:rPr lang="sv-SE" sz="2400" b="1" dirty="0"/>
            <a:t> </a:t>
          </a:r>
          <a:endParaRPr lang="sv-SE" sz="1100" baseline="0" dirty="0"/>
        </a:p>
        <a:p xmlns:a="http://schemas.openxmlformats.org/drawingml/2006/main">
          <a:pPr algn="ctr"/>
          <a:r>
            <a:rPr lang="sv-SE" sz="1600" baseline="0" dirty="0"/>
            <a:t>Resistens i Dalarna 1:a halvåret </a:t>
          </a:r>
          <a:r>
            <a:rPr lang="sv-SE" sz="1600" baseline="0" dirty="0" smtClean="0"/>
            <a:t>2020 i %</a:t>
          </a:r>
          <a:endParaRPr lang="sv-SE" sz="1600" dirty="0"/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0.35151</cdr:x>
      <cdr:y>0.06418</cdr:y>
    </cdr:from>
    <cdr:to>
      <cdr:x>0.71057</cdr:x>
      <cdr:y>0.21453</cdr:y>
    </cdr:to>
    <cdr:sp macro="" textlink="">
      <cdr:nvSpPr>
        <cdr:cNvPr id="2" name="textruta 1"/>
        <cdr:cNvSpPr txBox="1"/>
      </cdr:nvSpPr>
      <cdr:spPr>
        <a:xfrm xmlns:a="http://schemas.openxmlformats.org/drawingml/2006/main">
          <a:off x="3271290" y="390369"/>
          <a:ext cx="3341557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sv-SE" sz="1100"/>
        </a:p>
      </cdr:txBody>
    </cdr:sp>
  </cdr:relSizeAnchor>
  <cdr:relSizeAnchor xmlns:cdr="http://schemas.openxmlformats.org/drawingml/2006/chartDrawing">
    <cdr:from>
      <cdr:x>0.2743</cdr:x>
      <cdr:y>0.02506</cdr:y>
    </cdr:from>
    <cdr:to>
      <cdr:x>0.72361</cdr:x>
      <cdr:y>0.1754</cdr:y>
    </cdr:to>
    <cdr:sp macro="" textlink="">
      <cdr:nvSpPr>
        <cdr:cNvPr id="3" name="textruta 2"/>
        <cdr:cNvSpPr txBox="1"/>
      </cdr:nvSpPr>
      <cdr:spPr>
        <a:xfrm xmlns:a="http://schemas.openxmlformats.org/drawingml/2006/main">
          <a:off x="2552700" y="152401"/>
          <a:ext cx="4181475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pPr algn="ctr"/>
          <a:r>
            <a:rPr lang="sv-SE" sz="2400" b="1"/>
            <a:t>Klebsiella, pneumonie/variicola (urin)</a:t>
          </a:r>
          <a:endParaRPr lang="sv-SE" sz="1100" baseline="0"/>
        </a:p>
        <a:p xmlns:a="http://schemas.openxmlformats.org/drawingml/2006/main">
          <a:pPr algn="ctr"/>
          <a:r>
            <a:rPr lang="sv-SE" sz="1600" baseline="0"/>
            <a:t>Resistens i Dalarna 1:a halvåret 2020 i %</a:t>
          </a:r>
          <a:endParaRPr lang="sv-SE" sz="1600"/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408DDDD-9C9C-4441-86DF-5B96BDA22622}" type="datetimeFigureOut">
              <a:rPr lang="sv-SE" smtClean="0"/>
              <a:t>2023-07-06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D7FE990-FD82-4A12-9FAC-DFF88E0EE8E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298294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smtClean="0"/>
              <a:t>Klicka om du vill redigera mall för underrubrikformat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A8B737-7729-477F-9901-6A555B329DAA}" type="datetimeFigureOut">
              <a:rPr lang="sv-SE" smtClean="0"/>
              <a:t>2023-07-06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721E5C-74CC-44E3-909A-DA8B4F1A362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994320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A8B737-7729-477F-9901-6A555B329DAA}" type="datetimeFigureOut">
              <a:rPr lang="sv-SE" smtClean="0"/>
              <a:t>2023-07-06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721E5C-74CC-44E3-909A-DA8B4F1A362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883647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A8B737-7729-477F-9901-6A555B329DAA}" type="datetimeFigureOut">
              <a:rPr lang="sv-SE" smtClean="0"/>
              <a:t>2023-07-06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721E5C-74CC-44E3-909A-DA8B4F1A362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664527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A8B737-7729-477F-9901-6A555B329DAA}" type="datetimeFigureOut">
              <a:rPr lang="sv-SE" smtClean="0"/>
              <a:t>2023-07-06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721E5C-74CC-44E3-909A-DA8B4F1A362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8301028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A8B737-7729-477F-9901-6A555B329DAA}" type="datetimeFigureOut">
              <a:rPr lang="sv-SE" smtClean="0"/>
              <a:t>2023-07-06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721E5C-74CC-44E3-909A-DA8B4F1A362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910164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A8B737-7729-477F-9901-6A555B329DAA}" type="datetimeFigureOut">
              <a:rPr lang="sv-SE" smtClean="0"/>
              <a:t>2023-07-06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721E5C-74CC-44E3-909A-DA8B4F1A362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875902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A8B737-7729-477F-9901-6A555B329DAA}" type="datetimeFigureOut">
              <a:rPr lang="sv-SE" smtClean="0"/>
              <a:t>2023-07-06</a:t>
            </a:fld>
            <a:endParaRPr lang="sv-SE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721E5C-74CC-44E3-909A-DA8B4F1A362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727879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A8B737-7729-477F-9901-6A555B329DAA}" type="datetimeFigureOut">
              <a:rPr lang="sv-SE" smtClean="0"/>
              <a:t>2023-07-06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721E5C-74CC-44E3-909A-DA8B4F1A362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701032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A8B737-7729-477F-9901-6A555B329DAA}" type="datetimeFigureOut">
              <a:rPr lang="sv-SE" smtClean="0"/>
              <a:t>2023-07-06</a:t>
            </a:fld>
            <a:endParaRPr lang="sv-SE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721E5C-74CC-44E3-909A-DA8B4F1A362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0624441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A8B737-7729-477F-9901-6A555B329DAA}" type="datetimeFigureOut">
              <a:rPr lang="sv-SE" smtClean="0"/>
              <a:t>2023-07-06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721E5C-74CC-44E3-909A-DA8B4F1A362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7716496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A8B737-7729-477F-9901-6A555B329DAA}" type="datetimeFigureOut">
              <a:rPr lang="sv-SE" smtClean="0"/>
              <a:t>2023-07-06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721E5C-74CC-44E3-909A-DA8B4F1A362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220043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A8B737-7729-477F-9901-6A555B329DAA}" type="datetimeFigureOut">
              <a:rPr lang="sv-SE" smtClean="0"/>
              <a:t>2023-07-06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721E5C-74CC-44E3-909A-DA8B4F1A362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4871296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B23CE50A-518E-431F-9013-D2D5D572AA66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1447923" y="392133"/>
          <a:ext cx="9296153" cy="607373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6564488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B23CE50A-518E-431F-9013-D2D5D572AA66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1475537" y="403399"/>
          <a:ext cx="9293679" cy="606878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7152272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B23CE50A-518E-431F-9013-D2D5D572AA66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1449160" y="394607"/>
          <a:ext cx="9293679" cy="606878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230517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/>
          <p:cNvGraphicFramePr>
            <a:graphicFrameLocks noGrp="1"/>
          </p:cNvGraphicFramePr>
          <p:nvPr>
            <p:extLst/>
          </p:nvPr>
        </p:nvGraphicFramePr>
        <p:xfrm>
          <a:off x="1443037" y="390524"/>
          <a:ext cx="10087702" cy="60877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039732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03727201"/>
              </p:ext>
            </p:extLst>
          </p:nvPr>
        </p:nvGraphicFramePr>
        <p:xfrm>
          <a:off x="1444178" y="390391"/>
          <a:ext cx="9303644" cy="607721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43059964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</TotalTime>
  <Words>117</Words>
  <Application>Microsoft Office PowerPoint</Application>
  <PresentationFormat>Bredbild</PresentationFormat>
  <Paragraphs>74</Paragraphs>
  <Slides>5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Office-tema</vt:lpstr>
      <vt:lpstr>PowerPoint-presentation</vt:lpstr>
      <vt:lpstr>PowerPoint-presentation</vt:lpstr>
      <vt:lpstr>PowerPoint-presentation</vt:lpstr>
      <vt:lpstr>PowerPoint-presentation</vt:lpstr>
      <vt:lpstr>PowerPoint-presentation</vt:lpstr>
    </vt:vector>
  </TitlesOfParts>
  <Company>Landstinget Dalarna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Winninge Ulrika /Smittskydd och vårdhygien Dalarna /Falun</dc:creator>
  <cp:lastModifiedBy>Möller Lena /Smittskydd och vårdhygien Dalarna /Falun</cp:lastModifiedBy>
  <cp:revision>8</cp:revision>
  <dcterms:created xsi:type="dcterms:W3CDTF">2023-07-05T13:35:03Z</dcterms:created>
  <dcterms:modified xsi:type="dcterms:W3CDTF">2023-07-06T10:48:38Z</dcterms:modified>
</cp:coreProperties>
</file>