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6"/>
  </p:sldMasterIdLst>
  <p:notesMasterIdLst>
    <p:notesMasterId r:id="rId37"/>
  </p:notesMasterIdLst>
  <p:handoutMasterIdLst>
    <p:handoutMasterId r:id="rId38"/>
  </p:handoutMasterIdLst>
  <p:sldIdLst>
    <p:sldId id="275" r:id="rId7"/>
    <p:sldId id="257" r:id="rId8"/>
    <p:sldId id="258" r:id="rId9"/>
    <p:sldId id="259" r:id="rId10"/>
    <p:sldId id="286" r:id="rId11"/>
    <p:sldId id="260" r:id="rId12"/>
    <p:sldId id="261" r:id="rId13"/>
    <p:sldId id="263" r:id="rId14"/>
    <p:sldId id="264" r:id="rId15"/>
    <p:sldId id="266" r:id="rId16"/>
    <p:sldId id="265" r:id="rId17"/>
    <p:sldId id="267" r:id="rId18"/>
    <p:sldId id="268" r:id="rId19"/>
    <p:sldId id="269" r:id="rId20"/>
    <p:sldId id="270" r:id="rId21"/>
    <p:sldId id="271" r:id="rId22"/>
    <p:sldId id="272" r:id="rId23"/>
    <p:sldId id="276" r:id="rId24"/>
    <p:sldId id="277" r:id="rId25"/>
    <p:sldId id="278" r:id="rId26"/>
    <p:sldId id="279" r:id="rId27"/>
    <p:sldId id="285" r:id="rId28"/>
    <p:sldId id="280" r:id="rId29"/>
    <p:sldId id="281" r:id="rId30"/>
    <p:sldId id="287" r:id="rId31"/>
    <p:sldId id="288" r:id="rId32"/>
    <p:sldId id="289" r:id="rId33"/>
    <p:sldId id="282" r:id="rId34"/>
    <p:sldId id="283" r:id="rId35"/>
    <p:sldId id="284"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1026F7-0088-4477-B73C-1312E64D82C6}">
          <p14:sldIdLst>
            <p14:sldId id="275"/>
            <p14:sldId id="257"/>
            <p14:sldId id="258"/>
            <p14:sldId id="259"/>
            <p14:sldId id="286"/>
            <p14:sldId id="260"/>
            <p14:sldId id="261"/>
            <p14:sldId id="263"/>
            <p14:sldId id="264"/>
            <p14:sldId id="266"/>
            <p14:sldId id="265"/>
            <p14:sldId id="267"/>
            <p14:sldId id="268"/>
            <p14:sldId id="269"/>
            <p14:sldId id="270"/>
            <p14:sldId id="271"/>
            <p14:sldId id="272"/>
            <p14:sldId id="276"/>
            <p14:sldId id="277"/>
            <p14:sldId id="278"/>
            <p14:sldId id="279"/>
            <p14:sldId id="285"/>
            <p14:sldId id="280"/>
            <p14:sldId id="281"/>
            <p14:sldId id="287"/>
            <p14:sldId id="288"/>
            <p14:sldId id="289"/>
            <p14:sldId id="282"/>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BBA6C"/>
    <a:srgbClr val="F15060"/>
    <a:srgbClr val="FEF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22" d="100"/>
          <a:sy n="122" d="100"/>
        </p:scale>
        <p:origin x="96" y="20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78FD9-274F-45DD-8681-13E82509E9F5}" type="datetimeFigureOut">
              <a:rPr lang="sv-SE" smtClean="0">
                <a:latin typeface="Arial" panose="020B0604020202020204" pitchFamily="34" charset="0"/>
                <a:cs typeface="Arial" panose="020B0604020202020204" pitchFamily="34" charset="0"/>
              </a:rPr>
              <a:t>2020-03-11</a:t>
            </a:fld>
            <a:endParaRPr lang="sv-SE" dirty="0">
              <a:latin typeface="Arial" panose="020B0604020202020204" pitchFamily="34" charset="0"/>
              <a:cs typeface="Arial" panose="020B0604020202020204" pitchFamily="34" charset="0"/>
            </a:endParaRPr>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D47A8-29E2-4799-924A-9047124D4761}" type="slidenum">
              <a:rPr lang="sv-SE" smtClean="0">
                <a:latin typeface="Arial" panose="020B0604020202020204" pitchFamily="34" charset="0"/>
                <a:cs typeface="Arial" panose="020B0604020202020204" pitchFamily="34" charset="0"/>
              </a:rPr>
              <a:t>‹#›</a:t>
            </a:fld>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DDE94DB4-BC2A-49E2-AD0D-3F1E0B6714A7}" type="datetimeFigureOut">
              <a:rPr lang="sv-SE" smtClean="0"/>
              <a:pPr/>
              <a:t>2020-03-11</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F33D500-1297-4EDE-B9F8-A261B42E5E11}" type="slidenum">
              <a:rPr lang="sv-SE" smtClean="0"/>
              <a:pPr/>
              <a:t>‹#›</a:t>
            </a:fld>
            <a:endParaRPr lang="sv-SE" dirty="0"/>
          </a:p>
        </p:txBody>
      </p:sp>
    </p:spTree>
    <p:extLst>
      <p:ext uri="{BB962C8B-B14F-4D97-AF65-F5344CB8AC3E}">
        <p14:creationId xmlns:p14="http://schemas.microsoft.com/office/powerpoint/2010/main" val="35090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smtClean="0"/>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dirty="0" smtClean="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FC5DA319-72F1-4F70-9BE7-0CBB4F12E5D2}" type="datetime1">
              <a:rPr lang="sv-SE" smtClean="0"/>
              <a:t>2020-03-11</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1030178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708237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775DD86-983D-4097-A028-87EAC6BF841B}" type="datetime1">
              <a:rPr lang="sv-SE" smtClean="0"/>
              <a:t>2020-03-11</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118051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199" y="1825625"/>
            <a:ext cx="5609253"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1684484-201B-44CD-9746-00FED4EFCD5B}" type="datetime1">
              <a:rPr lang="sv-SE" smtClean="0"/>
              <a:t>2020-03-11</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6227717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10548" y="2505075"/>
            <a:ext cx="558702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33C59008-A271-48C6-B77D-A5EBCC61C08A}" type="datetime1">
              <a:rPr lang="sv-SE" smtClean="0"/>
              <a:t>2020-03-11</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19049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smtClean="0"/>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0905C11-AE40-4DD3-B577-1575C80BAAED}" type="datetime1">
              <a:rPr lang="sv-SE" smtClean="0"/>
              <a:t>2020-03-11</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248399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B4152674-6AB9-4668-8AED-4226128661A6}" type="datetime1">
              <a:rPr lang="sv-SE" smtClean="0"/>
              <a:t>2020-03-11</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9250620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6401B1E7-2B4C-4E93-9B83-9D444BAB3785}" type="datetime1">
              <a:rPr lang="sv-SE" smtClean="0"/>
              <a:t>2020-03-11</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6283547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037B5D3-587F-424B-B03D-31C4263C7226}" type="datetime1">
              <a:rPr lang="sv-SE" smtClean="0"/>
              <a:t>2020-03-11</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345207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F4FD-A897-495D-BDCD-BC1A3ECAF875}" type="datetime1">
              <a:rPr lang="sv-SE" smtClean="0"/>
              <a:t>2020-03-11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20692006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socialstyrelsen.se/globalassets/sharepoint-dokument/artikelkatalog/ovrigt/2016-4-4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forms.gle/Honud2tYAuiTEWXU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9.xml"/><Relationship Id="rId18" Type="http://schemas.openxmlformats.org/officeDocument/2006/relationships/slide" Target="slide26.xml"/><Relationship Id="rId3" Type="http://schemas.openxmlformats.org/officeDocument/2006/relationships/slide" Target="slide4.xml"/><Relationship Id="rId21" Type="http://schemas.openxmlformats.org/officeDocument/2006/relationships/slide" Target="slide29.xml"/><Relationship Id="rId7" Type="http://schemas.openxmlformats.org/officeDocument/2006/relationships/slide" Target="slide9.xml"/><Relationship Id="rId12" Type="http://schemas.openxmlformats.org/officeDocument/2006/relationships/slide" Target="slide18.xml"/><Relationship Id="rId17" Type="http://schemas.openxmlformats.org/officeDocument/2006/relationships/slide" Target="slide25.xml"/><Relationship Id="rId2" Type="http://schemas.openxmlformats.org/officeDocument/2006/relationships/slide" Target="slide3.xml"/><Relationship Id="rId16" Type="http://schemas.openxmlformats.org/officeDocument/2006/relationships/slide" Target="slide24.xml"/><Relationship Id="rId20"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slide" Target="slide8.xml"/><Relationship Id="rId11" Type="http://schemas.openxmlformats.org/officeDocument/2006/relationships/slide" Target="slide17.xml"/><Relationship Id="rId5" Type="http://schemas.openxmlformats.org/officeDocument/2006/relationships/slide" Target="slide7.xml"/><Relationship Id="rId15" Type="http://schemas.openxmlformats.org/officeDocument/2006/relationships/slide" Target="slide22.xml"/><Relationship Id="rId10" Type="http://schemas.openxmlformats.org/officeDocument/2006/relationships/slide" Target="slide16.xml"/><Relationship Id="rId19" Type="http://schemas.openxmlformats.org/officeDocument/2006/relationships/slide" Target="slide27.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0.xml"/><Relationship Id="rId22"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socialstyrelsen.se/globalassets/sharepoint-dokument/artikelkatalog/meddelandeblad/2013-12-34.pdf" TargetMode="External"/><Relationship Id="rId7" Type="http://schemas.openxmlformats.org/officeDocument/2006/relationships/hyperlink" Target="https://www.kunskapsguiden.se/aldre/Teman/Tvang-och-begransningar/Sidor/default.aspx" TargetMode="External"/><Relationship Id="rId2" Type="http://schemas.openxmlformats.org/officeDocument/2006/relationships/hyperlink" Target="https://www.regiondalarna.se/contentassets/758899b7f75a498b880a75faca075643/information-om-skydd--och-begransningsatgard.pdf" TargetMode="External"/><Relationship Id="rId1" Type="http://schemas.openxmlformats.org/officeDocument/2006/relationships/slideLayout" Target="../slideLayouts/slideLayout2.xml"/><Relationship Id="rId6" Type="http://schemas.openxmlformats.org/officeDocument/2006/relationships/hyperlink" Target="https://www.vardhandboken.se/vard-och-behandling/basal-och-preventiv-omvardnad/fallprevention/begransnings--och-skyddsatgarder/" TargetMode="External"/><Relationship Id="rId5" Type="http://schemas.openxmlformats.org/officeDocument/2006/relationships/hyperlink" Target="https://www.socialstyrelsen.se/globalassets/sharepoint-dokument/artikelkatalog/ovrigt/2016-1-3.pdf" TargetMode="External"/><Relationship Id="rId4" Type="http://schemas.openxmlformats.org/officeDocument/2006/relationships/hyperlink" Target="https://www.socialstyrelsen.se/globalassets/sharepoint-dokument/artikelkatalog/ovrigt/2015-2-41.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posifon.se/gps-larm/#MiniFinder%20Pico&#65474;&#6545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hyperlink" Target="mailto:Jenny.a.jansson@regiondalarna.se" TargetMode="External"/><Relationship Id="rId2" Type="http://schemas.openxmlformats.org/officeDocument/2006/relationships/hyperlink" Target="mailto:Tobias.egerth@regiondalarna.se"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mailto:Ida.bergh@regindalarna.se" TargetMode="External"/><Relationship Id="rId4" Type="http://schemas.openxmlformats.org/officeDocument/2006/relationships/hyperlink" Target="mailto:agneta.lindv&#229;g@regiondalarna.se" TargetMode="Externa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a:t>
            </a:fld>
            <a:endParaRPr lang="sv-SE" dirty="0"/>
          </a:p>
        </p:txBody>
      </p:sp>
      <p:sp>
        <p:nvSpPr>
          <p:cNvPr id="7" name="textruta 6"/>
          <p:cNvSpPr txBox="1"/>
          <p:nvPr/>
        </p:nvSpPr>
        <p:spPr>
          <a:xfrm>
            <a:off x="1287624" y="2397967"/>
            <a:ext cx="9395927" cy="1323439"/>
          </a:xfrm>
          <a:prstGeom prst="rect">
            <a:avLst/>
          </a:prstGeom>
          <a:noFill/>
        </p:spPr>
        <p:txBody>
          <a:bodyPr wrap="square" rtlCol="0">
            <a:spAutoFit/>
          </a:bodyPr>
          <a:lstStyle/>
          <a:p>
            <a:pPr algn="ctr"/>
            <a:r>
              <a:rPr lang="sv-SE" sz="8000" b="1" dirty="0" smtClean="0"/>
              <a:t>Utbildning</a:t>
            </a:r>
            <a:endParaRPr lang="sv-SE" sz="8000" b="1" dirty="0"/>
          </a:p>
        </p:txBody>
      </p:sp>
      <p:sp>
        <p:nvSpPr>
          <p:cNvPr id="8" name="textruta 7"/>
          <p:cNvSpPr txBox="1"/>
          <p:nvPr/>
        </p:nvSpPr>
        <p:spPr>
          <a:xfrm>
            <a:off x="3520750" y="3721406"/>
            <a:ext cx="4929673" cy="369332"/>
          </a:xfrm>
          <a:prstGeom prst="rect">
            <a:avLst/>
          </a:prstGeom>
          <a:noFill/>
        </p:spPr>
        <p:txBody>
          <a:bodyPr wrap="square" rtlCol="0">
            <a:spAutoFit/>
          </a:bodyPr>
          <a:lstStyle/>
          <a:p>
            <a:pPr algn="ctr"/>
            <a:r>
              <a:rPr lang="sv-SE" dirty="0" smtClean="0"/>
              <a:t>Fjärrtillsyn med GPS</a:t>
            </a:r>
            <a:endParaRPr lang="sv-SE" dirty="0"/>
          </a:p>
        </p:txBody>
      </p:sp>
    </p:spTree>
    <p:extLst>
      <p:ext uri="{BB962C8B-B14F-4D97-AF65-F5344CB8AC3E}">
        <p14:creationId xmlns:p14="http://schemas.microsoft.com/office/powerpoint/2010/main" val="1700905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sz="4000" dirty="0" smtClean="0">
                <a:solidFill>
                  <a:schemeClr val="tx1"/>
                </a:solidFill>
              </a:rPr>
              <a:t>Handlingsplan</a:t>
            </a:r>
            <a:endParaRPr lang="sv-SE" sz="4000" dirty="0">
              <a:solidFill>
                <a:schemeClr val="tx1"/>
              </a:solidFill>
            </a:endParaRPr>
          </a:p>
        </p:txBody>
      </p:sp>
      <p:sp>
        <p:nvSpPr>
          <p:cNvPr id="3" name="Platshållare för datum 2"/>
          <p:cNvSpPr>
            <a:spLocks noGrp="1"/>
          </p:cNvSpPr>
          <p:nvPr>
            <p:ph type="dt" sz="half" idx="10"/>
          </p:nvPr>
        </p:nvSpPr>
        <p:spPr/>
        <p:txBody>
          <a:bodyPr/>
          <a:lstStyle/>
          <a:p>
            <a:fld id="{D0905C11-AE40-4DD3-B577-1575C80BAAED}" type="datetime1">
              <a:rPr lang="sv-SE" smtClean="0"/>
              <a:t>2020-03-11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10</a:t>
            </a:fld>
            <a:endParaRPr lang="sv-SE" dirty="0"/>
          </a:p>
        </p:txBody>
      </p:sp>
      <p:sp>
        <p:nvSpPr>
          <p:cNvPr id="6" name="textruta 5"/>
          <p:cNvSpPr txBox="1"/>
          <p:nvPr/>
        </p:nvSpPr>
        <p:spPr>
          <a:xfrm>
            <a:off x="410547" y="1581150"/>
            <a:ext cx="5537172" cy="4801314"/>
          </a:xfrm>
          <a:prstGeom prst="rect">
            <a:avLst/>
          </a:prstGeom>
          <a:noFill/>
        </p:spPr>
        <p:txBody>
          <a:bodyPr wrap="square" rtlCol="0">
            <a:spAutoFit/>
          </a:bodyPr>
          <a:lstStyle/>
          <a:p>
            <a:pPr marL="285750" indent="-285750">
              <a:buFont typeface="Arial" panose="020B0604020202020204" pitchFamily="34" charset="0"/>
              <a:buChar char="•"/>
            </a:pPr>
            <a:r>
              <a:rPr lang="sv-SE" sz="1600" dirty="0"/>
              <a:t>En handlingsplan </a:t>
            </a:r>
            <a:r>
              <a:rPr lang="sv-SE" sz="1600" dirty="0" smtClean="0"/>
              <a:t>behöver </a:t>
            </a:r>
            <a:r>
              <a:rPr lang="sv-SE" sz="1600" dirty="0"/>
              <a:t>upprättas </a:t>
            </a:r>
            <a:r>
              <a:rPr lang="sv-SE" sz="1600" dirty="0" smtClean="0"/>
              <a:t>för varje GPS-enhet.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Vad som ska stå med i handlingsplanen bestämmer du som förskrivare tillsammans med berörda parter. Kolla med dina kollegor/din enhet om ni har en rutin/mall för detta. Handlingsplanen ska tydligt tala om vad som ska göras och när (t.ex. vem som svarar på larmet, när och hur ofta larmet ska laddas mm). Det viktiga är att tänka igenom och förankra så att </a:t>
            </a:r>
            <a:r>
              <a:rPr lang="sv-SE" sz="1600" dirty="0" smtClean="0"/>
              <a:t>handlingsplanen </a:t>
            </a:r>
            <a:r>
              <a:rPr lang="sv-SE" sz="1600" dirty="0"/>
              <a:t>fungerar i verkligheten. Alla ska veta vad som ska göras och när. Det innebär i praktiken att minst en </a:t>
            </a:r>
            <a:r>
              <a:rPr lang="sv-SE" sz="1600" dirty="0" smtClean="0"/>
              <a:t>person </a:t>
            </a:r>
            <a:r>
              <a:rPr lang="sv-SE" sz="1600" dirty="0"/>
              <a:t>kan behöva lämna boendet/hemtjänstgruppen och leta efter </a:t>
            </a:r>
            <a:r>
              <a:rPr lang="sv-SE" sz="1600" dirty="0" smtClean="0"/>
              <a:t>patienten/brukaren.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Tänk på att handlingsplanen också ska tydliggöra vilka rutiner som ska följas om inte </a:t>
            </a:r>
            <a:r>
              <a:rPr lang="sv-SE" sz="1600" dirty="0" err="1" smtClean="0"/>
              <a:t>GPS:enheten</a:t>
            </a:r>
            <a:r>
              <a:rPr lang="sv-SE" sz="1600" dirty="0" smtClean="0"/>
              <a:t> </a:t>
            </a:r>
            <a:r>
              <a:rPr lang="sv-SE" sz="1600" dirty="0"/>
              <a:t>fungerar som </a:t>
            </a:r>
            <a:r>
              <a:rPr lang="sv-SE" sz="1600" dirty="0" smtClean="0"/>
              <a:t>den </a:t>
            </a:r>
            <a:r>
              <a:rPr lang="sv-SE" sz="1600" dirty="0"/>
              <a:t>ska.</a:t>
            </a:r>
          </a:p>
          <a:p>
            <a:endParaRPr lang="sv-SE" dirty="0"/>
          </a:p>
        </p:txBody>
      </p:sp>
      <p:pic>
        <p:nvPicPr>
          <p:cNvPr id="7" name="Bildobjekt 6"/>
          <p:cNvPicPr>
            <a:picLocks noChangeAspect="1"/>
          </p:cNvPicPr>
          <p:nvPr/>
        </p:nvPicPr>
        <p:blipFill>
          <a:blip r:embed="rId2"/>
          <a:stretch>
            <a:fillRect/>
          </a:stretch>
        </p:blipFill>
        <p:spPr>
          <a:xfrm>
            <a:off x="7727091" y="2694063"/>
            <a:ext cx="2349199" cy="2000175"/>
          </a:xfrm>
          <a:prstGeom prst="rect">
            <a:avLst/>
          </a:prstGeom>
        </p:spPr>
      </p:pic>
      <p:sp>
        <p:nvSpPr>
          <p:cNvPr id="8" name="Rektangel 7"/>
          <p:cNvSpPr/>
          <p:nvPr/>
        </p:nvSpPr>
        <p:spPr>
          <a:xfrm>
            <a:off x="9903531" y="5840764"/>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238987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Konsumentprodukt vs medicinteknisk produkt</a:t>
            </a:r>
            <a:endParaRPr lang="sv-SE" dirty="0">
              <a:solidFill>
                <a:schemeClr val="tx1"/>
              </a:solidFill>
            </a:endParaRPr>
          </a:p>
        </p:txBody>
      </p:sp>
      <p:sp>
        <p:nvSpPr>
          <p:cNvPr id="3" name="Platshållare för innehåll 2"/>
          <p:cNvSpPr>
            <a:spLocks noGrp="1"/>
          </p:cNvSpPr>
          <p:nvPr>
            <p:ph idx="1"/>
          </p:nvPr>
        </p:nvSpPr>
        <p:spPr>
          <a:xfrm>
            <a:off x="410547" y="1825625"/>
            <a:ext cx="6855226" cy="4351337"/>
          </a:xfrm>
        </p:spPr>
        <p:txBody>
          <a:bodyPr>
            <a:normAutofit/>
          </a:bodyPr>
          <a:lstStyle/>
          <a:p>
            <a:endParaRPr lang="sv-SE" dirty="0"/>
          </a:p>
          <a:p>
            <a:pPr marL="0" indent="0">
              <a:buNone/>
            </a:pPr>
            <a:r>
              <a:rPr lang="sv-SE" sz="1600" dirty="0" smtClean="0"/>
              <a:t>Fjärrtillsyn med GPS är </a:t>
            </a:r>
            <a:r>
              <a:rPr lang="sv-SE" sz="1600" dirty="0"/>
              <a:t>en konsumentprodukt och inte en medicinteknisk produkt. Detta innebär ett större ansvar för </a:t>
            </a:r>
            <a:r>
              <a:rPr lang="sv-SE" sz="1600" dirty="0" smtClean="0"/>
              <a:t>patient/brukare om </a:t>
            </a:r>
            <a:r>
              <a:rPr lang="sv-SE" sz="1600" dirty="0"/>
              <a:t>ett tillbud eller skada skulle inträffa. </a:t>
            </a:r>
          </a:p>
          <a:p>
            <a:pPr marL="0" indent="0">
              <a:buNone/>
            </a:pPr>
            <a:r>
              <a:rPr lang="sv-SE" sz="1600" i="1" dirty="0"/>
              <a:t>” En köpare av en medicinteknisk produkt kan förvänta sig att produkten är provad och utvärderad med tanke på vårdtagarens funktionsnedsättning och inte bara mot sitt användningsområde. Det är en skillnad jämfört med köp av en konsumentprodukt. Den är provad utifrån sitt användningsområde men inte utvärderad och testad med tanke på en vårdtagares eventuella funktionsnedsättning</a:t>
            </a:r>
            <a:r>
              <a:rPr lang="sv-SE" sz="1600" i="1" dirty="0" smtClean="0"/>
              <a:t>.”*</a:t>
            </a:r>
          </a:p>
          <a:p>
            <a:pPr marL="0" indent="0">
              <a:buNone/>
            </a:pPr>
            <a:endParaRPr lang="sv-SE" sz="1400" i="1" dirty="0"/>
          </a:p>
          <a:p>
            <a:endParaRPr lang="sv-SE" dirty="0"/>
          </a:p>
          <a:p>
            <a:pPr marL="0" indent="0">
              <a:buNone/>
            </a:pPr>
            <a:r>
              <a:rPr lang="sv-SE" sz="1200" i="1" dirty="0"/>
              <a:t>*</a:t>
            </a:r>
            <a:r>
              <a:rPr lang="sv-SE" sz="1200" i="1" dirty="0" smtClean="0"/>
              <a:t> </a:t>
            </a:r>
            <a:r>
              <a:rPr lang="sv-SE" sz="1200" i="1" dirty="0"/>
              <a:t>Konsumentprodukter som hjälpmedel -En handbok för hälso-och sjukvården</a:t>
            </a:r>
            <a:endParaRPr lang="sv-SE" sz="8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11</a:t>
            </a:fld>
            <a:endParaRPr lang="sv-SE" dirty="0"/>
          </a:p>
        </p:txBody>
      </p:sp>
      <p:sp>
        <p:nvSpPr>
          <p:cNvPr id="7" name="Rektangel 6"/>
          <p:cNvSpPr/>
          <p:nvPr/>
        </p:nvSpPr>
        <p:spPr>
          <a:xfrm>
            <a:off x="9796880" y="5807630"/>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383453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Konsumentprodukt vs medicinteknisk produkt</a:t>
            </a:r>
            <a:endParaRPr lang="sv-SE" dirty="0">
              <a:solidFill>
                <a:schemeClr val="tx1"/>
              </a:solidFill>
            </a:endParaRPr>
          </a:p>
        </p:txBody>
      </p:sp>
      <p:sp>
        <p:nvSpPr>
          <p:cNvPr id="3" name="Platshållare för innehåll 2"/>
          <p:cNvSpPr>
            <a:spLocks noGrp="1"/>
          </p:cNvSpPr>
          <p:nvPr>
            <p:ph idx="1"/>
          </p:nvPr>
        </p:nvSpPr>
        <p:spPr>
          <a:xfrm>
            <a:off x="410547" y="1825625"/>
            <a:ext cx="6855226" cy="4351337"/>
          </a:xfrm>
        </p:spPr>
        <p:txBody>
          <a:bodyPr>
            <a:normAutofit/>
          </a:bodyPr>
          <a:lstStyle/>
          <a:p>
            <a:endParaRPr lang="sv-SE" dirty="0"/>
          </a:p>
          <a:p>
            <a:pPr marL="0" indent="0">
              <a:buNone/>
            </a:pPr>
            <a:r>
              <a:rPr lang="sv-SE" sz="1600" i="1" dirty="0"/>
              <a:t>” Patientskadelagen gäller och patientskadeersättning kan lämnas när en </a:t>
            </a:r>
            <a:r>
              <a:rPr lang="sv-SE" sz="1600" i="1" dirty="0" smtClean="0"/>
              <a:t>vårdskada </a:t>
            </a:r>
            <a:r>
              <a:rPr lang="sv-SE" sz="1600" i="1" dirty="0"/>
              <a:t>uppstår på grund av fel hos eller felaktig användning av en medicinteknisk produkt. Patientskadelagen gäller dock inte vid </a:t>
            </a:r>
            <a:r>
              <a:rPr lang="sv-SE" sz="1600" i="1" dirty="0" smtClean="0"/>
              <a:t>vårdskada </a:t>
            </a:r>
            <a:r>
              <a:rPr lang="sv-SE" sz="1600" i="1" dirty="0"/>
              <a:t>som uppstår på grund av fel hos en konsumentprodukt.</a:t>
            </a:r>
            <a:endParaRPr lang="sv-SE" sz="1600" dirty="0"/>
          </a:p>
          <a:p>
            <a:pPr marL="0" indent="0">
              <a:buNone/>
            </a:pPr>
            <a:r>
              <a:rPr lang="sv-SE" sz="1600" i="1" dirty="0"/>
              <a:t>Det ska därför finnas rutiner för att informera patienten om detta. Patienten ska ges möjlighet att själv välja om han eller hon vill avstå rätten till ersättning enligt patientskadelagen. Om patienten tackar nej ska han eller hon erbjudas motsvarande medicinteknisk produkt.”*</a:t>
            </a:r>
            <a:endParaRPr lang="sv-SE" sz="1600" dirty="0"/>
          </a:p>
          <a:p>
            <a:pPr marL="0" indent="0">
              <a:buNone/>
            </a:pPr>
            <a:endParaRPr lang="sv-SE" sz="1400" i="1" dirty="0" smtClean="0"/>
          </a:p>
          <a:p>
            <a:pPr marL="0" indent="0">
              <a:buNone/>
            </a:pPr>
            <a:r>
              <a:rPr lang="sv-SE" sz="1400" i="1" dirty="0" smtClean="0"/>
              <a:t>*</a:t>
            </a:r>
            <a:r>
              <a:rPr lang="sv-SE" sz="1400" i="1" dirty="0"/>
              <a:t>Konsumentprodukter som hjälpmedel -En handbok för </a:t>
            </a:r>
            <a:r>
              <a:rPr lang="sv-SE" sz="1400" i="1" dirty="0" err="1"/>
              <a:t>hälso</a:t>
            </a:r>
            <a:r>
              <a:rPr lang="sv-SE" sz="1400" i="1" dirty="0"/>
              <a:t> -och </a:t>
            </a:r>
            <a:r>
              <a:rPr lang="sv-SE" sz="1400" i="1" dirty="0" smtClean="0"/>
              <a:t>sjukvården</a:t>
            </a:r>
            <a:endParaRPr lang="sv-SE" sz="14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12</a:t>
            </a:fld>
            <a:endParaRPr lang="sv-SE" dirty="0"/>
          </a:p>
        </p:txBody>
      </p:sp>
      <p:sp>
        <p:nvSpPr>
          <p:cNvPr id="7" name="Rektangel 6"/>
          <p:cNvSpPr/>
          <p:nvPr/>
        </p:nvSpPr>
        <p:spPr>
          <a:xfrm>
            <a:off x="9911695" y="5807630"/>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428865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Konsumentprodukt vs medicinteknisk produkt</a:t>
            </a:r>
            <a:endParaRPr lang="sv-SE" dirty="0">
              <a:solidFill>
                <a:schemeClr val="tx1"/>
              </a:solidFill>
            </a:endParaRPr>
          </a:p>
        </p:txBody>
      </p:sp>
      <p:sp>
        <p:nvSpPr>
          <p:cNvPr id="3" name="Platshållare för innehåll 2"/>
          <p:cNvSpPr>
            <a:spLocks noGrp="1"/>
          </p:cNvSpPr>
          <p:nvPr>
            <p:ph idx="1"/>
          </p:nvPr>
        </p:nvSpPr>
        <p:spPr>
          <a:xfrm>
            <a:off x="410547" y="1825625"/>
            <a:ext cx="6855226" cy="4351337"/>
          </a:xfrm>
        </p:spPr>
        <p:txBody>
          <a:bodyPr>
            <a:normAutofit/>
          </a:bodyPr>
          <a:lstStyle/>
          <a:p>
            <a:endParaRPr lang="sv-SE" dirty="0"/>
          </a:p>
          <a:p>
            <a:pPr marL="0" indent="0">
              <a:buNone/>
            </a:pPr>
            <a:r>
              <a:rPr lang="sv-SE" sz="1600" dirty="0"/>
              <a:t>Om konsumentprodukter förskrivs som hjälpmedel ska förskrivaren </a:t>
            </a:r>
            <a:r>
              <a:rPr lang="sv-SE" sz="1600" dirty="0" smtClean="0"/>
              <a:t>upprätta en riskanalys och bedöma </a:t>
            </a:r>
            <a:r>
              <a:rPr lang="sv-SE" sz="1600" dirty="0"/>
              <a:t>att produkten är patientsäker. </a:t>
            </a:r>
          </a:p>
          <a:p>
            <a:pPr marL="0" indent="0">
              <a:buNone/>
            </a:pPr>
            <a:r>
              <a:rPr lang="sv-SE" sz="1600" dirty="0"/>
              <a:t>I avsnittet </a:t>
            </a:r>
            <a:r>
              <a:rPr lang="sv-SE" sz="1600" i="1" dirty="0"/>
              <a:t>”Riskanalyser för patientsäkerhet” (sidorna 40–48)* </a:t>
            </a:r>
            <a:r>
              <a:rPr lang="sv-SE" sz="1600" dirty="0"/>
              <a:t>beskrivs hur riskanalys kan genomföras på två olika nivåer. Dels en generell nivå för att ta in en konsumentprodukt i hjälpmedelsutbudet och dels en på individnivå vid förskrivning av en konsumentprodukt till en specifik patient.</a:t>
            </a:r>
          </a:p>
          <a:p>
            <a:pPr marL="0" indent="0">
              <a:buNone/>
            </a:pPr>
            <a:endParaRPr lang="sv-SE" sz="1400" i="1" dirty="0" smtClean="0"/>
          </a:p>
          <a:p>
            <a:pPr marL="0" indent="0">
              <a:buNone/>
            </a:pPr>
            <a:r>
              <a:rPr lang="sv-SE" sz="1400" i="1" dirty="0" smtClean="0"/>
              <a:t>Riskanalys finns av leverantören, om önskan finns kan DHC vara behjälplig att ta fram en riskanalys. </a:t>
            </a:r>
            <a:endParaRPr lang="sv-SE" sz="1400" i="1" dirty="0"/>
          </a:p>
          <a:p>
            <a:pPr marL="0" indent="0">
              <a:buNone/>
            </a:pPr>
            <a:endParaRPr lang="sv-SE" sz="1400" i="1" dirty="0" smtClean="0"/>
          </a:p>
          <a:p>
            <a:pPr marL="0" indent="0">
              <a:buNone/>
            </a:pPr>
            <a:r>
              <a:rPr lang="sv-SE" sz="1400" i="1" dirty="0" smtClean="0"/>
              <a:t>*</a:t>
            </a:r>
            <a:r>
              <a:rPr lang="sv-SE" sz="1400" i="1" dirty="0"/>
              <a:t>Konsumentprodukter som hjälpmedel -En handbok för </a:t>
            </a:r>
            <a:r>
              <a:rPr lang="sv-SE" sz="1400" i="1" dirty="0" err="1"/>
              <a:t>hälso</a:t>
            </a:r>
            <a:r>
              <a:rPr lang="sv-SE" sz="1400" i="1" dirty="0"/>
              <a:t> -och </a:t>
            </a:r>
            <a:r>
              <a:rPr lang="sv-SE" sz="1400" i="1" dirty="0" smtClean="0"/>
              <a:t>sjukvården</a:t>
            </a:r>
            <a:endParaRPr lang="sv-SE" sz="14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13</a:t>
            </a:fld>
            <a:endParaRPr lang="sv-SE" dirty="0"/>
          </a:p>
        </p:txBody>
      </p:sp>
      <p:sp>
        <p:nvSpPr>
          <p:cNvPr id="7" name="Rektangel 6"/>
          <p:cNvSpPr/>
          <p:nvPr/>
        </p:nvSpPr>
        <p:spPr>
          <a:xfrm>
            <a:off x="9911695" y="5807630"/>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335739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Konsumentprodukt vs medicinteknisk produkt</a:t>
            </a:r>
            <a:endParaRPr lang="sv-SE" dirty="0">
              <a:solidFill>
                <a:schemeClr val="tx1"/>
              </a:solidFill>
            </a:endParaRPr>
          </a:p>
        </p:txBody>
      </p:sp>
      <p:pic>
        <p:nvPicPr>
          <p:cNvPr id="7" name="Platshållare för innehåll 6"/>
          <p:cNvPicPr>
            <a:picLocks noGrp="1" noChangeAspect="1"/>
          </p:cNvPicPr>
          <p:nvPr>
            <p:ph idx="1"/>
          </p:nvPr>
        </p:nvPicPr>
        <p:blipFill>
          <a:blip r:embed="rId2"/>
          <a:stretch>
            <a:fillRect/>
          </a:stretch>
        </p:blipFill>
        <p:spPr>
          <a:xfrm>
            <a:off x="1935163" y="1780746"/>
            <a:ext cx="6854825" cy="3024187"/>
          </a:xfrm>
          <a:prstGeom prst="rect">
            <a:avLst/>
          </a:prstGeom>
        </p:spPr>
      </p:pic>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14</a:t>
            </a:fld>
            <a:endParaRPr lang="sv-SE" dirty="0"/>
          </a:p>
        </p:txBody>
      </p:sp>
      <p:sp>
        <p:nvSpPr>
          <p:cNvPr id="8" name="textruta 7"/>
          <p:cNvSpPr txBox="1"/>
          <p:nvPr/>
        </p:nvSpPr>
        <p:spPr>
          <a:xfrm>
            <a:off x="1923030" y="4847489"/>
            <a:ext cx="6689125" cy="415498"/>
          </a:xfrm>
          <a:prstGeom prst="rect">
            <a:avLst/>
          </a:prstGeom>
          <a:noFill/>
        </p:spPr>
        <p:txBody>
          <a:bodyPr wrap="square" rtlCol="0">
            <a:spAutoFit/>
          </a:bodyPr>
          <a:lstStyle/>
          <a:p>
            <a:r>
              <a:rPr lang="sv-SE" sz="1050" i="1" dirty="0" smtClean="0"/>
              <a:t>Tabell </a:t>
            </a:r>
            <a:r>
              <a:rPr lang="sv-SE" sz="1050" i="1" dirty="0"/>
              <a:t>hämtad från Socialstyrelsen: Konsumentprodukter som hjälpmedel -En handbok för hälso-och sjukvården.</a:t>
            </a:r>
            <a:endParaRPr lang="sv-SE" sz="1050" dirty="0"/>
          </a:p>
        </p:txBody>
      </p:sp>
      <p:sp>
        <p:nvSpPr>
          <p:cNvPr id="3" name="Rektangel 2"/>
          <p:cNvSpPr/>
          <p:nvPr/>
        </p:nvSpPr>
        <p:spPr>
          <a:xfrm>
            <a:off x="9955490" y="5839252"/>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1883826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solidFill>
                  <a:schemeClr val="tx1"/>
                </a:solidFill>
              </a:rPr>
              <a:t>Del 2</a:t>
            </a:r>
            <a:endParaRPr lang="sv-SE" dirty="0">
              <a:solidFill>
                <a:schemeClr val="tx1"/>
              </a:solidFill>
            </a:endParaRPr>
          </a:p>
        </p:txBody>
      </p:sp>
      <p:sp>
        <p:nvSpPr>
          <p:cNvPr id="3" name="Platshållare för innehåll 2"/>
          <p:cNvSpPr>
            <a:spLocks noGrp="1"/>
          </p:cNvSpPr>
          <p:nvPr>
            <p:ph idx="1"/>
          </p:nvPr>
        </p:nvSpPr>
        <p:spPr/>
        <p:txBody>
          <a:bodyPr>
            <a:normAutofit/>
          </a:bodyPr>
          <a:lstStyle/>
          <a:p>
            <a:pPr marL="0" indent="0" algn="ctr">
              <a:buNone/>
            </a:pPr>
            <a:r>
              <a:rPr lang="sv-SE" sz="1800" b="1" dirty="0" smtClean="0"/>
              <a:t>Förskrivning </a:t>
            </a:r>
            <a:r>
              <a:rPr lang="sv-SE" sz="1800" b="1" dirty="0"/>
              <a:t>av </a:t>
            </a:r>
            <a:r>
              <a:rPr lang="sv-SE" sz="1800" b="1" dirty="0" smtClean="0"/>
              <a:t>fjärrtillsyn med GPS </a:t>
            </a:r>
            <a:r>
              <a:rPr lang="sv-SE" sz="1800" b="1" dirty="0"/>
              <a:t>i Region </a:t>
            </a:r>
            <a:r>
              <a:rPr lang="sv-SE" sz="1800" b="1" dirty="0" smtClean="0"/>
              <a:t>Dalarna</a:t>
            </a:r>
          </a:p>
          <a:p>
            <a:pPr marL="0" indent="0">
              <a:buNone/>
            </a:pPr>
            <a:endParaRPr lang="sv-SE" dirty="0"/>
          </a:p>
          <a:p>
            <a:r>
              <a:rPr lang="sv-SE" sz="1600" dirty="0" smtClean="0"/>
              <a:t>Förskrivning </a:t>
            </a:r>
            <a:r>
              <a:rPr lang="sv-SE" sz="1600" dirty="0"/>
              <a:t>av konsumentprodukt</a:t>
            </a:r>
          </a:p>
          <a:p>
            <a:r>
              <a:rPr lang="sv-SE" sz="1600" dirty="0" smtClean="0"/>
              <a:t>Vad </a:t>
            </a:r>
            <a:r>
              <a:rPr lang="sv-SE" sz="1600" dirty="0"/>
              <a:t>består </a:t>
            </a:r>
            <a:r>
              <a:rPr lang="sv-SE" sz="1600" dirty="0" smtClean="0"/>
              <a:t>fjärrtillsyn med GPS av </a:t>
            </a:r>
            <a:r>
              <a:rPr lang="sv-SE" sz="1600" dirty="0"/>
              <a:t>vid en förskrivning?</a:t>
            </a:r>
          </a:p>
          <a:p>
            <a:r>
              <a:rPr lang="sv-SE" sz="1600" dirty="0" smtClean="0"/>
              <a:t>Region dalarnas riktlinje Fjärrtillsyn med GPS</a:t>
            </a:r>
            <a:endParaRPr lang="sv-SE" sz="1600" dirty="0"/>
          </a:p>
          <a:p>
            <a:r>
              <a:rPr lang="sv-SE" sz="1600" dirty="0" smtClean="0"/>
              <a:t>Ärendehantering </a:t>
            </a:r>
            <a:r>
              <a:rPr lang="sv-SE" sz="1600" dirty="0"/>
              <a:t>vid arbetsorder för </a:t>
            </a:r>
            <a:r>
              <a:rPr lang="sv-SE" sz="1600" dirty="0" smtClean="0"/>
              <a:t>fjärrtillsyn med GPS</a:t>
            </a:r>
            <a:endParaRPr lang="sv-SE" sz="1600" dirty="0"/>
          </a:p>
          <a:p>
            <a:r>
              <a:rPr lang="sv-SE" sz="1600" dirty="0" smtClean="0"/>
              <a:t>Samtycke/Medgivande</a:t>
            </a:r>
            <a:endParaRPr lang="sv-SE" sz="1600" dirty="0"/>
          </a:p>
          <a:p>
            <a:pPr marL="0" indent="0">
              <a:buNone/>
            </a:pPr>
            <a:endParaRPr lang="sv-SE" sz="18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15</a:t>
            </a:fld>
            <a:endParaRPr lang="sv-SE" dirty="0"/>
          </a:p>
        </p:txBody>
      </p:sp>
    </p:spTree>
    <p:extLst>
      <p:ext uri="{BB962C8B-B14F-4D97-AF65-F5344CB8AC3E}">
        <p14:creationId xmlns:p14="http://schemas.microsoft.com/office/powerpoint/2010/main" val="2762386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2.</a:t>
            </a:r>
            <a:r>
              <a:rPr lang="sv-SE" dirty="0" smtClean="0">
                <a:solidFill>
                  <a:schemeClr val="tx1"/>
                </a:solidFill>
              </a:rPr>
              <a:t/>
            </a:r>
            <a:br>
              <a:rPr lang="sv-SE" dirty="0" smtClean="0">
                <a:solidFill>
                  <a:schemeClr val="tx1"/>
                </a:solidFill>
              </a:rPr>
            </a:br>
            <a:r>
              <a:rPr lang="sv-SE" dirty="0" smtClean="0">
                <a:solidFill>
                  <a:schemeClr val="tx1"/>
                </a:solidFill>
              </a:rPr>
              <a:t>Förskrivning av konsumentprodukt</a:t>
            </a:r>
            <a:endParaRPr lang="sv-SE" dirty="0">
              <a:solidFill>
                <a:schemeClr val="tx1"/>
              </a:solidFill>
            </a:endParaRPr>
          </a:p>
        </p:txBody>
      </p:sp>
      <p:sp>
        <p:nvSpPr>
          <p:cNvPr id="3" name="Platshållare för innehåll 2"/>
          <p:cNvSpPr>
            <a:spLocks noGrp="1"/>
          </p:cNvSpPr>
          <p:nvPr>
            <p:ph idx="1"/>
          </p:nvPr>
        </p:nvSpPr>
        <p:spPr/>
        <p:txBody>
          <a:bodyPr/>
          <a:lstStyle/>
          <a:p>
            <a:endParaRPr lang="sv-SE" dirty="0"/>
          </a:p>
          <a:p>
            <a:pPr marL="0" indent="0">
              <a:buNone/>
            </a:pPr>
            <a:r>
              <a:rPr lang="sv-SE" sz="1600" dirty="0" smtClean="0"/>
              <a:t>Det </a:t>
            </a:r>
            <a:r>
              <a:rPr lang="sv-SE" sz="1600" dirty="0"/>
              <a:t>är du som förskrivare som är skyldig att informera att hjälpmedlet är en konsumentprodukt till </a:t>
            </a:r>
            <a:r>
              <a:rPr lang="sv-SE" sz="1600" dirty="0" smtClean="0"/>
              <a:t>patienten/brukaren </a:t>
            </a:r>
            <a:r>
              <a:rPr lang="sv-SE" sz="1600" dirty="0"/>
              <a:t>och anhörig och noga dokumentera patientens ställningstagande till hjälpmedlet. </a:t>
            </a:r>
          </a:p>
          <a:p>
            <a:pPr marL="0" indent="0">
              <a:buNone/>
            </a:pPr>
            <a:r>
              <a:rPr lang="sv-SE" sz="1600" dirty="0" smtClean="0"/>
              <a:t>I </a:t>
            </a:r>
            <a:r>
              <a:rPr lang="sv-SE" sz="1600" dirty="0"/>
              <a:t>nedanstående länk hittar du mer information om vad konsumentprodukt som hjälpmedel innebär</a:t>
            </a:r>
            <a:r>
              <a:rPr lang="sv-SE" sz="1600" dirty="0" smtClean="0"/>
              <a:t>:  </a:t>
            </a:r>
            <a:r>
              <a:rPr lang="sv-SE" sz="1600" dirty="0"/>
              <a:t/>
            </a:r>
            <a:br>
              <a:rPr lang="sv-SE" sz="1600" dirty="0"/>
            </a:br>
            <a:r>
              <a:rPr lang="sv-SE" sz="1600" dirty="0" smtClean="0">
                <a:hlinkClick r:id="rId2"/>
              </a:rPr>
              <a:t>Konsumentprodukter som hjälpmedel</a:t>
            </a:r>
            <a:r>
              <a:rPr lang="sv-SE" sz="1600" dirty="0" smtClean="0"/>
              <a:t> </a:t>
            </a:r>
            <a:endParaRPr lang="sv-SE" sz="32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16</a:t>
            </a:fld>
            <a:endParaRPr lang="sv-SE" dirty="0"/>
          </a:p>
        </p:txBody>
      </p:sp>
      <p:sp>
        <p:nvSpPr>
          <p:cNvPr id="7" name="Rektangel 6"/>
          <p:cNvSpPr/>
          <p:nvPr/>
        </p:nvSpPr>
        <p:spPr>
          <a:xfrm>
            <a:off x="9911695" y="5807630"/>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1669211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a:t>
            </a:r>
            <a:r>
              <a:rPr lang="sv-SE" sz="2200" dirty="0" smtClean="0">
                <a:solidFill>
                  <a:schemeClr val="tx1"/>
                </a:solidFill>
              </a:rPr>
              <a:t>2.</a:t>
            </a:r>
            <a:r>
              <a:rPr lang="sv-SE" dirty="0" smtClean="0">
                <a:solidFill>
                  <a:schemeClr val="tx1"/>
                </a:solidFill>
              </a:rPr>
              <a:t/>
            </a:r>
            <a:br>
              <a:rPr lang="sv-SE" dirty="0" smtClean="0">
                <a:solidFill>
                  <a:schemeClr val="tx1"/>
                </a:solidFill>
              </a:rPr>
            </a:br>
            <a:r>
              <a:rPr lang="sv-SE" dirty="0" smtClean="0">
                <a:solidFill>
                  <a:schemeClr val="tx1"/>
                </a:solidFill>
              </a:rPr>
              <a:t>Vad består fjärrtillsyn med GPS av vid en förskrivning?</a:t>
            </a:r>
            <a:endParaRPr lang="sv-SE" dirty="0">
              <a:solidFill>
                <a:schemeClr val="tx1"/>
              </a:solidFill>
            </a:endParaRPr>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17</a:t>
            </a:fld>
            <a:endParaRPr lang="sv-SE" dirty="0"/>
          </a:p>
        </p:txBody>
      </p:sp>
      <p:sp>
        <p:nvSpPr>
          <p:cNvPr id="8" name="textruta 7"/>
          <p:cNvSpPr txBox="1"/>
          <p:nvPr/>
        </p:nvSpPr>
        <p:spPr>
          <a:xfrm>
            <a:off x="410547" y="1442261"/>
            <a:ext cx="9358604" cy="3816429"/>
          </a:xfrm>
          <a:prstGeom prst="rect">
            <a:avLst/>
          </a:prstGeom>
          <a:noFill/>
        </p:spPr>
        <p:txBody>
          <a:bodyPr wrap="square" rtlCol="0">
            <a:spAutoFit/>
          </a:bodyPr>
          <a:lstStyle/>
          <a:p>
            <a:endParaRPr lang="sv-SE" dirty="0"/>
          </a:p>
          <a:p>
            <a:r>
              <a:rPr lang="sv-SE" sz="1600" dirty="0" smtClean="0"/>
              <a:t>Fjärrtillsyn med GPS består </a:t>
            </a:r>
            <a:r>
              <a:rPr lang="sv-SE" sz="1600" dirty="0"/>
              <a:t>av </a:t>
            </a:r>
            <a:r>
              <a:rPr lang="sv-SE" sz="1600" dirty="0" smtClean="0"/>
              <a:t>två </a:t>
            </a:r>
            <a:r>
              <a:rPr lang="sv-SE" sz="1600" dirty="0"/>
              <a:t>stycken artiklar vid en förskrivning.</a:t>
            </a:r>
          </a:p>
          <a:p>
            <a:r>
              <a:rPr lang="sv-SE" sz="1600" dirty="0" smtClean="0"/>
              <a:t>Delarna </a:t>
            </a:r>
            <a:r>
              <a:rPr lang="sv-SE" sz="1600" dirty="0"/>
              <a:t>bekostas av den förskrivande enheten</a:t>
            </a:r>
            <a:r>
              <a:rPr lang="sv-SE" sz="1600" dirty="0" smtClean="0"/>
              <a:t>.</a:t>
            </a:r>
          </a:p>
          <a:p>
            <a:endParaRPr lang="sv-SE" sz="1600" dirty="0"/>
          </a:p>
          <a:p>
            <a:pPr marL="342900" indent="-342900">
              <a:buAutoNum type="arabicPeriod"/>
            </a:pPr>
            <a:r>
              <a:rPr lang="sv-SE" sz="1600" b="1" dirty="0" smtClean="0"/>
              <a:t>Fysisk </a:t>
            </a:r>
            <a:r>
              <a:rPr lang="sv-SE" sz="1600" b="1" dirty="0"/>
              <a:t>produkt: </a:t>
            </a:r>
            <a:r>
              <a:rPr lang="sv-SE" sz="1600" dirty="0"/>
              <a:t>Vilken produkt som är bäst lämpad för </a:t>
            </a:r>
            <a:r>
              <a:rPr lang="sv-SE" sz="1600" dirty="0" smtClean="0"/>
              <a:t>patienten/brukaren </a:t>
            </a:r>
            <a:r>
              <a:rPr lang="sv-SE" sz="1600" dirty="0"/>
              <a:t>med hänsyn till mottagarens tekniska kompetens kommer </a:t>
            </a:r>
            <a:r>
              <a:rPr lang="sv-SE" sz="1600" dirty="0" smtClean="0"/>
              <a:t>patient, anhörig, förskrivare </a:t>
            </a:r>
            <a:r>
              <a:rPr lang="sv-SE" sz="1600" dirty="0"/>
              <a:t>och konsulent fram till tillsammans med hjälp av utprovningsunderlaget</a:t>
            </a:r>
            <a:r>
              <a:rPr lang="sv-SE" sz="1600" dirty="0" smtClean="0"/>
              <a:t>. </a:t>
            </a:r>
            <a:r>
              <a:rPr lang="sv-SE" sz="1600" dirty="0"/>
              <a:t>För att hjälpmedlet ska fungera är förutsättningen att </a:t>
            </a:r>
            <a:r>
              <a:rPr lang="sv-SE" sz="1600" dirty="0" smtClean="0"/>
              <a:t>patienten </a:t>
            </a:r>
            <a:r>
              <a:rPr lang="sv-SE" sz="1600" dirty="0"/>
              <a:t>vill bära med sig </a:t>
            </a:r>
            <a:r>
              <a:rPr lang="sv-SE" sz="1600" dirty="0" smtClean="0"/>
              <a:t>GPS-enheten </a:t>
            </a:r>
            <a:r>
              <a:rPr lang="sv-SE" sz="1600" dirty="0"/>
              <a:t>på ett eller annat sätt. Därför gäller det att den fysiska produkten väljs först och främst utifrån den aspekten. Dock har de olika produkterna olika egenskaper vilket också måste tas hänsyn till och därför är det av stor vikt att fylla i underlaget för en bra kartläggning</a:t>
            </a:r>
            <a:r>
              <a:rPr lang="sv-SE" sz="1600" dirty="0" smtClean="0"/>
              <a:t>.</a:t>
            </a:r>
          </a:p>
          <a:p>
            <a:pPr marL="342900" indent="-342900">
              <a:buAutoNum type="arabicPeriod"/>
            </a:pPr>
            <a:endParaRPr lang="sv-SE" sz="1600" dirty="0"/>
          </a:p>
          <a:p>
            <a:pPr marL="342900" indent="-342900">
              <a:buAutoNum type="arabicPeriod"/>
            </a:pPr>
            <a:r>
              <a:rPr lang="sv-SE" sz="1600" b="1" dirty="0" smtClean="0"/>
              <a:t>Abonnemang</a:t>
            </a:r>
            <a:r>
              <a:rPr lang="sv-SE" sz="1600" b="1" dirty="0"/>
              <a:t>: </a:t>
            </a:r>
            <a:r>
              <a:rPr lang="sv-SE" sz="1600" dirty="0"/>
              <a:t>För att </a:t>
            </a:r>
            <a:r>
              <a:rPr lang="sv-SE" sz="1600" dirty="0" smtClean="0"/>
              <a:t>GPS-enheten </a:t>
            </a:r>
            <a:r>
              <a:rPr lang="sv-SE" sz="1600" dirty="0"/>
              <a:t>ska fungera krävs det ett SIM-kort med ett av leverantören valt telefonabonnemang. Detta finns redan i produkten när </a:t>
            </a:r>
            <a:r>
              <a:rPr lang="sv-SE" sz="1600" dirty="0" smtClean="0"/>
              <a:t>DHC </a:t>
            </a:r>
            <a:r>
              <a:rPr lang="sv-SE" sz="1600" dirty="0"/>
              <a:t>får den från leverantören. </a:t>
            </a:r>
            <a:endParaRPr lang="sv-SE" sz="1600" dirty="0" smtClean="0"/>
          </a:p>
          <a:p>
            <a:endParaRPr lang="sv-SE" sz="1600" b="1" dirty="0" smtClean="0"/>
          </a:p>
        </p:txBody>
      </p:sp>
      <p:sp>
        <p:nvSpPr>
          <p:cNvPr id="3" name="Rektangel 2"/>
          <p:cNvSpPr/>
          <p:nvPr/>
        </p:nvSpPr>
        <p:spPr>
          <a:xfrm>
            <a:off x="9911695" y="5823575"/>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274629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smtClean="0">
                <a:solidFill>
                  <a:schemeClr val="tx1"/>
                </a:solidFill>
              </a:rPr>
              <a:t>Del 2.</a:t>
            </a:r>
            <a:r>
              <a:rPr lang="sv-SE" dirty="0" smtClean="0">
                <a:solidFill>
                  <a:schemeClr val="tx1"/>
                </a:solidFill>
              </a:rPr>
              <a:t/>
            </a:r>
            <a:br>
              <a:rPr lang="sv-SE" dirty="0" smtClean="0">
                <a:solidFill>
                  <a:schemeClr val="tx1"/>
                </a:solidFill>
              </a:rPr>
            </a:br>
            <a:r>
              <a:rPr lang="sv-SE" dirty="0" smtClean="0">
                <a:solidFill>
                  <a:schemeClr val="tx1"/>
                </a:solidFill>
              </a:rPr>
              <a:t>Region Dalarnas riktlinje Fjärrtillsyn med GPS</a:t>
            </a:r>
            <a:endParaRPr lang="sv-SE" dirty="0">
              <a:solidFill>
                <a:schemeClr val="tx1"/>
              </a:solidFill>
            </a:endParaRPr>
          </a:p>
        </p:txBody>
      </p:sp>
      <p:sp>
        <p:nvSpPr>
          <p:cNvPr id="3" name="Platshållare för innehåll 2"/>
          <p:cNvSpPr>
            <a:spLocks noGrp="1"/>
          </p:cNvSpPr>
          <p:nvPr>
            <p:ph idx="1"/>
          </p:nvPr>
        </p:nvSpPr>
        <p:spPr/>
        <p:txBody>
          <a:bodyPr>
            <a:normAutofit lnSpcReduction="10000"/>
          </a:bodyPr>
          <a:lstStyle/>
          <a:p>
            <a:pPr marL="0" indent="0">
              <a:buNone/>
            </a:pPr>
            <a:r>
              <a:rPr lang="sv-SE" sz="1600" b="1" dirty="0" smtClean="0"/>
              <a:t>Definition</a:t>
            </a:r>
          </a:p>
          <a:p>
            <a:pPr marL="0" indent="0">
              <a:buNone/>
            </a:pPr>
            <a:r>
              <a:rPr lang="sv-SE" sz="1600" dirty="0" smtClean="0"/>
              <a:t>Fjärrtillsyn med GPS</a:t>
            </a:r>
            <a:br>
              <a:rPr lang="sv-SE" sz="1600" dirty="0" smtClean="0"/>
            </a:br>
            <a:endParaRPr lang="sv-SE" sz="1600" dirty="0" smtClean="0"/>
          </a:p>
          <a:p>
            <a:pPr marL="0" indent="0">
              <a:buNone/>
            </a:pPr>
            <a:r>
              <a:rPr lang="sv-SE" sz="1600" b="1" dirty="0" smtClean="0"/>
              <a:t>Rekommenderad förskrivare</a:t>
            </a:r>
          </a:p>
          <a:p>
            <a:pPr marL="0" indent="0">
              <a:buNone/>
            </a:pPr>
            <a:r>
              <a:rPr lang="sv-SE" sz="1600" dirty="0" smtClean="0"/>
              <a:t>Leg. Arbetsterapeut</a:t>
            </a:r>
          </a:p>
          <a:p>
            <a:pPr marL="0" indent="0">
              <a:buNone/>
            </a:pPr>
            <a:r>
              <a:rPr lang="sv-SE" sz="1600" dirty="0" smtClean="0"/>
              <a:t>Leg. Sjuksköterska med kompetens inom demensområdet</a:t>
            </a:r>
            <a:br>
              <a:rPr lang="sv-SE" sz="1600" dirty="0" smtClean="0"/>
            </a:br>
            <a:endParaRPr lang="sv-SE" sz="1600" dirty="0" smtClean="0"/>
          </a:p>
          <a:p>
            <a:pPr marL="0" indent="0">
              <a:buNone/>
            </a:pPr>
            <a:r>
              <a:rPr lang="sv-SE" sz="1600" b="1" dirty="0" smtClean="0"/>
              <a:t>Mål med hjälpmedlet</a:t>
            </a:r>
          </a:p>
          <a:p>
            <a:pPr marL="0" indent="0">
              <a:buNone/>
            </a:pPr>
            <a:r>
              <a:rPr lang="sv-SE" sz="1600" dirty="0"/>
              <a:t>Att möjliggöra självständig förflyttning utomhus trots svårigheter att orientera sig samt öka möjligheten till bibehållen aktivitetsnivå</a:t>
            </a:r>
            <a:r>
              <a:rPr lang="sv-SE" sz="1600" dirty="0" smtClean="0"/>
              <a:t>.</a:t>
            </a:r>
            <a:br>
              <a:rPr lang="sv-SE" sz="1600" dirty="0" smtClean="0"/>
            </a:br>
            <a:endParaRPr lang="sv-SE" sz="1600" dirty="0"/>
          </a:p>
          <a:p>
            <a:pPr marL="0" indent="0">
              <a:buNone/>
            </a:pPr>
            <a:r>
              <a:rPr lang="sv-SE" sz="1600" b="1" dirty="0"/>
              <a:t>Anmärkning</a:t>
            </a:r>
            <a:r>
              <a:rPr lang="sv-SE" sz="1600" dirty="0"/>
              <a:t>: </a:t>
            </a:r>
          </a:p>
          <a:p>
            <a:pPr marL="0" indent="0">
              <a:buNone/>
            </a:pPr>
            <a:r>
              <a:rPr lang="sv-SE" sz="1600" dirty="0"/>
              <a:t>-Den närstående alternativt personal ska ha tillgång till dator, surfplatta eller smartphone, för att kunna ta emot larmet. </a:t>
            </a:r>
          </a:p>
          <a:p>
            <a:pPr marL="0" indent="0">
              <a:buNone/>
            </a:pPr>
            <a:r>
              <a:rPr lang="sv-SE" sz="1600" dirty="0"/>
              <a:t>-Förskrivare samt närstående/personal ska upprätta en individuell handlingsplan i samband med förskrivning av hjälpmedlet.        </a:t>
            </a:r>
          </a:p>
          <a:p>
            <a:pPr marL="0" indent="0">
              <a:buNone/>
            </a:pPr>
            <a:r>
              <a:rPr lang="sv-SE" sz="1600" dirty="0"/>
              <a:t>-Plan för hur och när </a:t>
            </a:r>
            <a:r>
              <a:rPr lang="sv-SE" sz="1600" dirty="0" smtClean="0"/>
              <a:t>GPS-enheten </a:t>
            </a:r>
            <a:r>
              <a:rPr lang="sv-SE" sz="1600" dirty="0"/>
              <a:t>ska aktiveras ska finnas dokumenterade för varje vårdtagare.</a:t>
            </a:r>
            <a:endParaRPr lang="sv-SE" sz="1600" b="1" dirty="0"/>
          </a:p>
          <a:p>
            <a:pPr marL="0" indent="0">
              <a:buNone/>
            </a:pPr>
            <a:endParaRPr lang="sv-SE" b="1"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18</a:t>
            </a:fld>
            <a:endParaRPr lang="sv-SE" dirty="0"/>
          </a:p>
        </p:txBody>
      </p:sp>
      <p:sp>
        <p:nvSpPr>
          <p:cNvPr id="7" name="Rektangel 6"/>
          <p:cNvSpPr/>
          <p:nvPr/>
        </p:nvSpPr>
        <p:spPr>
          <a:xfrm>
            <a:off x="9911695" y="5807630"/>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19843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smtClean="0">
                <a:solidFill>
                  <a:schemeClr val="tx1"/>
                </a:solidFill>
              </a:rPr>
              <a:t>Del 2.</a:t>
            </a:r>
            <a:r>
              <a:rPr lang="sv-SE" dirty="0" smtClean="0">
                <a:solidFill>
                  <a:schemeClr val="tx1"/>
                </a:solidFill>
              </a:rPr>
              <a:t/>
            </a:r>
            <a:br>
              <a:rPr lang="sv-SE" dirty="0" smtClean="0">
                <a:solidFill>
                  <a:schemeClr val="tx1"/>
                </a:solidFill>
              </a:rPr>
            </a:br>
            <a:r>
              <a:rPr lang="sv-SE" dirty="0" smtClean="0">
                <a:solidFill>
                  <a:schemeClr val="tx1"/>
                </a:solidFill>
              </a:rPr>
              <a:t>Ärendehantering vid arbetsorder för </a:t>
            </a:r>
            <a:r>
              <a:rPr lang="sv-SE" dirty="0">
                <a:solidFill>
                  <a:schemeClr val="tx1"/>
                </a:solidFill>
              </a:rPr>
              <a:t>f</a:t>
            </a:r>
            <a:r>
              <a:rPr lang="sv-SE" dirty="0" smtClean="0">
                <a:solidFill>
                  <a:schemeClr val="tx1"/>
                </a:solidFill>
              </a:rPr>
              <a:t>järrtillsyn med GPS</a:t>
            </a:r>
            <a:endParaRPr lang="sv-SE" dirty="0">
              <a:solidFill>
                <a:schemeClr val="tx1"/>
              </a:solidFill>
            </a:endParaRPr>
          </a:p>
        </p:txBody>
      </p:sp>
      <p:sp>
        <p:nvSpPr>
          <p:cNvPr id="3" name="Platshållare för innehåll 2"/>
          <p:cNvSpPr>
            <a:spLocks noGrp="1"/>
          </p:cNvSpPr>
          <p:nvPr>
            <p:ph idx="1"/>
          </p:nvPr>
        </p:nvSpPr>
        <p:spPr/>
        <p:txBody>
          <a:bodyPr>
            <a:normAutofit/>
          </a:bodyPr>
          <a:lstStyle/>
          <a:p>
            <a:pPr marL="514350" indent="-514350">
              <a:buAutoNum type="arabicPeriod"/>
            </a:pPr>
            <a:r>
              <a:rPr lang="sv-SE" sz="1600" dirty="0" smtClean="0"/>
              <a:t>Arbetsorder </a:t>
            </a:r>
            <a:r>
              <a:rPr lang="sv-SE" sz="1600" dirty="0"/>
              <a:t>av typ konsultation skickas till </a:t>
            </a:r>
            <a:r>
              <a:rPr lang="sv-SE" sz="1600" dirty="0" smtClean="0"/>
              <a:t>DHC </a:t>
            </a:r>
            <a:r>
              <a:rPr lang="sv-SE" sz="1600" dirty="0"/>
              <a:t>tillsammans med ifyllt utprovningsunderlag. Utprovningsunderlaget hittar </a:t>
            </a:r>
            <a:r>
              <a:rPr lang="sv-SE" sz="1600" dirty="0" smtClean="0"/>
              <a:t>du </a:t>
            </a:r>
            <a:r>
              <a:rPr lang="sv-SE" sz="1600" dirty="0"/>
              <a:t>här: </a:t>
            </a:r>
            <a:r>
              <a:rPr lang="sv-SE" sz="1600" dirty="0">
                <a:hlinkClick r:id="rId2"/>
              </a:rPr>
              <a:t>https://</a:t>
            </a:r>
            <a:r>
              <a:rPr lang="sv-SE" sz="1600" dirty="0" smtClean="0">
                <a:hlinkClick r:id="rId2"/>
              </a:rPr>
              <a:t>forms.gle/Honud2tYAuiTEWXUA</a:t>
            </a:r>
            <a:r>
              <a:rPr lang="sv-SE" sz="1600" dirty="0" smtClean="0"/>
              <a:t> </a:t>
            </a:r>
          </a:p>
          <a:p>
            <a:pPr marL="514350" indent="-514350">
              <a:buAutoNum type="arabicPeriod"/>
            </a:pPr>
            <a:r>
              <a:rPr lang="sv-SE" sz="1600" dirty="0" smtClean="0"/>
              <a:t>Konsulent </a:t>
            </a:r>
            <a:r>
              <a:rPr lang="sv-SE" sz="1600" dirty="0"/>
              <a:t>kontaktar förskrivare för kompletterande uppgifter vid </a:t>
            </a:r>
            <a:r>
              <a:rPr lang="sv-SE" sz="1600" dirty="0" smtClean="0"/>
              <a:t>behov. Ett första besök/träff bokas för att tillsammans med förskrivare, </a:t>
            </a:r>
            <a:r>
              <a:rPr lang="sv-SE" sz="1600" dirty="0"/>
              <a:t>patient/brukare</a:t>
            </a:r>
            <a:r>
              <a:rPr lang="sv-SE" sz="1600" dirty="0" smtClean="0"/>
              <a:t>, anhöriga, personal komma fram till lämpligast produkt, vilka inställningar som är aktuella.</a:t>
            </a:r>
            <a:br>
              <a:rPr lang="sv-SE" sz="1600" dirty="0" smtClean="0"/>
            </a:br>
            <a:r>
              <a:rPr lang="sv-SE" sz="1600" dirty="0" smtClean="0"/>
              <a:t>Förskrivare </a:t>
            </a:r>
            <a:r>
              <a:rPr lang="sv-SE" sz="1600" dirty="0"/>
              <a:t>beslutar vilken produkt som ska </a:t>
            </a:r>
            <a:r>
              <a:rPr lang="sv-SE" sz="1600" dirty="0" smtClean="0"/>
              <a:t>beställas.</a:t>
            </a:r>
          </a:p>
          <a:p>
            <a:pPr marL="514350" indent="-514350">
              <a:buAutoNum type="arabicPeriod"/>
            </a:pPr>
            <a:r>
              <a:rPr lang="sv-SE" sz="1600" dirty="0" smtClean="0"/>
              <a:t>Konsulent </a:t>
            </a:r>
            <a:r>
              <a:rPr lang="sv-SE" sz="1600" dirty="0"/>
              <a:t>beställer produkt och </a:t>
            </a:r>
            <a:r>
              <a:rPr lang="sv-SE" sz="1600" dirty="0" smtClean="0"/>
              <a:t>tillsammans med tekniker gör </a:t>
            </a:r>
            <a:r>
              <a:rPr lang="sv-SE" sz="1600" dirty="0"/>
              <a:t>inställningar efter önskemål</a:t>
            </a:r>
            <a:r>
              <a:rPr lang="sv-SE" sz="1600" dirty="0" smtClean="0"/>
              <a:t>. </a:t>
            </a:r>
            <a:endParaRPr lang="sv-SE" sz="1600" dirty="0"/>
          </a:p>
          <a:p>
            <a:pPr marL="514350" indent="-514350">
              <a:buAutoNum type="arabicPeriod"/>
            </a:pPr>
            <a:r>
              <a:rPr lang="sv-SE" sz="1600" dirty="0" smtClean="0"/>
              <a:t>Utprovning/installation </a:t>
            </a:r>
            <a:r>
              <a:rPr lang="sv-SE" sz="1600" dirty="0"/>
              <a:t>i hemmet utförs. Genomgång av hur produkten fungerar mer ingående om inte detta gjorts i steg 2. Viktigt att en eller flera personer som ska ta emot larmet är med utöver förskrivaren.</a:t>
            </a:r>
            <a:r>
              <a:rPr lang="sv-SE" sz="1600" dirty="0" smtClean="0"/>
              <a:t> </a:t>
            </a:r>
          </a:p>
          <a:p>
            <a:pPr marL="514350" indent="-514350">
              <a:buAutoNum type="arabicPeriod"/>
            </a:pPr>
            <a:r>
              <a:rPr lang="sv-SE" sz="1600" dirty="0" smtClean="0"/>
              <a:t>Ärendet avslutas. Uppföljning </a:t>
            </a:r>
            <a:r>
              <a:rPr lang="sv-SE" sz="1600" dirty="0"/>
              <a:t>är förskrivares ansvar. Om behov uppstår skickas ny </a:t>
            </a:r>
            <a:r>
              <a:rPr lang="sv-SE" sz="1600" dirty="0" smtClean="0"/>
              <a:t>arbetsorder in till DHC.</a:t>
            </a:r>
          </a:p>
          <a:p>
            <a:endParaRPr lang="sv-SE" sz="1600" dirty="0"/>
          </a:p>
          <a:p>
            <a:pPr marL="0" indent="0">
              <a:buNone/>
            </a:pPr>
            <a:endParaRPr lang="sv-SE" sz="1600" dirty="0" smtClean="0"/>
          </a:p>
          <a:p>
            <a:pPr marL="0" indent="0">
              <a:buNone/>
            </a:pPr>
            <a:r>
              <a:rPr lang="sv-SE" sz="1600" dirty="0" smtClean="0"/>
              <a:t>OBS</a:t>
            </a:r>
            <a:r>
              <a:rPr lang="sv-SE" sz="1600" dirty="0"/>
              <a:t>! Vid behov av reparation, där </a:t>
            </a:r>
            <a:r>
              <a:rPr lang="sv-SE" sz="1600" dirty="0" smtClean="0"/>
              <a:t>DHC </a:t>
            </a:r>
            <a:r>
              <a:rPr lang="sv-SE" sz="1600" dirty="0"/>
              <a:t>är ansvariga för den tekniska supporten, ska en ny arbetsorder skickas in eller kontakt </a:t>
            </a:r>
            <a:r>
              <a:rPr lang="sv-SE" sz="1600" dirty="0" smtClean="0"/>
              <a:t>någon på avdelningen KLOK.</a:t>
            </a:r>
            <a:endParaRPr lang="sv-SE" sz="16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19</a:t>
            </a:fld>
            <a:endParaRPr lang="sv-SE" dirty="0"/>
          </a:p>
        </p:txBody>
      </p:sp>
      <p:sp>
        <p:nvSpPr>
          <p:cNvPr id="7" name="Rektangel 6"/>
          <p:cNvSpPr/>
          <p:nvPr/>
        </p:nvSpPr>
        <p:spPr>
          <a:xfrm>
            <a:off x="9911695" y="5807630"/>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220700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779933"/>
          </a:xfrm>
        </p:spPr>
        <p:txBody>
          <a:bodyPr/>
          <a:lstStyle/>
          <a:p>
            <a:pPr algn="ctr"/>
            <a:r>
              <a:rPr lang="sv-SE" dirty="0" smtClean="0">
                <a:solidFill>
                  <a:schemeClr val="tx1"/>
                </a:solidFill>
              </a:rPr>
              <a:t>Innehållsförteckning</a:t>
            </a:r>
            <a:endParaRPr lang="sv-SE" dirty="0">
              <a:solidFill>
                <a:schemeClr val="tx1"/>
              </a:solidFill>
            </a:endParaRPr>
          </a:p>
        </p:txBody>
      </p:sp>
      <p:sp>
        <p:nvSpPr>
          <p:cNvPr id="3" name="Platshållare för datum 2"/>
          <p:cNvSpPr>
            <a:spLocks noGrp="1"/>
          </p:cNvSpPr>
          <p:nvPr>
            <p:ph type="dt" sz="half" idx="10"/>
          </p:nvPr>
        </p:nvSpPr>
        <p:spPr/>
        <p:txBody>
          <a:bodyPr/>
          <a:lstStyle/>
          <a:p>
            <a:fld id="{D0905C11-AE40-4DD3-B577-1575C80BAAED}" type="datetime1">
              <a:rPr lang="sv-SE" smtClean="0"/>
              <a:t>2020-03-11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dirty="0"/>
          </a:p>
        </p:txBody>
      </p:sp>
      <p:sp>
        <p:nvSpPr>
          <p:cNvPr id="6" name="textruta 5"/>
          <p:cNvSpPr txBox="1"/>
          <p:nvPr/>
        </p:nvSpPr>
        <p:spPr>
          <a:xfrm>
            <a:off x="724928" y="1309817"/>
            <a:ext cx="3015049" cy="4801314"/>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sv-SE" dirty="0" smtClean="0"/>
              <a:t>Del 1</a:t>
            </a:r>
          </a:p>
          <a:p>
            <a:r>
              <a:rPr lang="sv-SE" sz="1600" dirty="0" smtClean="0"/>
              <a:t>Introduktion till GPS-Mobilt trygghetslarm</a:t>
            </a:r>
            <a:r>
              <a:rPr lang="sv-SE" sz="1400" dirty="0" smtClean="0"/>
              <a:t/>
            </a:r>
            <a:br>
              <a:rPr lang="sv-SE" sz="1400" dirty="0" smtClean="0"/>
            </a:br>
            <a:endParaRPr lang="sv-SE" sz="1400" dirty="0" smtClean="0"/>
          </a:p>
          <a:p>
            <a:pPr marL="285750" indent="-285750">
              <a:buFont typeface="Arial" panose="020B0604020202020204" pitchFamily="34" charset="0"/>
              <a:buChar char="•"/>
            </a:pPr>
            <a:r>
              <a:rPr lang="sv-SE" sz="1200" dirty="0" smtClean="0">
                <a:hlinkClick r:id="rId2" action="ppaction://hlinksldjump"/>
              </a:rPr>
              <a:t>Vad är fjärrtillsyn med GPS?</a:t>
            </a:r>
            <a:r>
              <a:rPr lang="sv-SE" sz="1200" dirty="0" smtClean="0"/>
              <a:t/>
            </a:r>
            <a:br>
              <a:rPr lang="sv-SE" sz="1200" dirty="0" smtClean="0"/>
            </a:br>
            <a:endParaRPr lang="sv-SE" sz="1200" dirty="0" smtClean="0"/>
          </a:p>
          <a:p>
            <a:pPr marL="285750" indent="-285750">
              <a:buFont typeface="Arial" panose="020B0604020202020204" pitchFamily="34" charset="0"/>
              <a:buChar char="•"/>
            </a:pPr>
            <a:r>
              <a:rPr lang="sv-SE" sz="1200" dirty="0" smtClean="0">
                <a:hlinkClick r:id="rId3" action="ppaction://hlinksldjump"/>
              </a:rPr>
              <a:t>Hur fungerar fjärrtillsyn med GPS?</a:t>
            </a:r>
            <a:r>
              <a:rPr lang="sv-SE" sz="1200" dirty="0" smtClean="0"/>
              <a:t/>
            </a:r>
            <a:br>
              <a:rPr lang="sv-SE" sz="1200" dirty="0" smtClean="0"/>
            </a:br>
            <a:endParaRPr lang="sv-SE" sz="1200" dirty="0"/>
          </a:p>
          <a:p>
            <a:pPr marL="285750" indent="-285750">
              <a:buFont typeface="Arial" panose="020B0604020202020204" pitchFamily="34" charset="0"/>
              <a:buChar char="•"/>
            </a:pPr>
            <a:r>
              <a:rPr lang="sv-SE" sz="1200" dirty="0" smtClean="0">
                <a:hlinkClick r:id="rId4" action="ppaction://hlinksldjump"/>
              </a:rPr>
              <a:t>Tre huvudsakliga sätt att använda fjärrtillsyn med GPS</a:t>
            </a:r>
            <a:r>
              <a:rPr lang="sv-SE" sz="1200" dirty="0" smtClean="0"/>
              <a:t/>
            </a:r>
            <a:br>
              <a:rPr lang="sv-SE" sz="1200" dirty="0" smtClean="0"/>
            </a:br>
            <a:endParaRPr lang="sv-SE" sz="1200" dirty="0"/>
          </a:p>
          <a:p>
            <a:pPr marL="285750" indent="-285750">
              <a:buFont typeface="Arial" panose="020B0604020202020204" pitchFamily="34" charset="0"/>
              <a:buChar char="•"/>
            </a:pPr>
            <a:r>
              <a:rPr lang="sv-SE" sz="1200" dirty="0" smtClean="0">
                <a:hlinkClick r:id="rId5" action="ppaction://hlinksldjump"/>
              </a:rPr>
              <a:t>Passiv och aktiv fjärrtillsyn med GPS – vad är skillnaden?</a:t>
            </a:r>
            <a:r>
              <a:rPr lang="sv-SE" sz="1200" dirty="0" smtClean="0"/>
              <a:t/>
            </a:r>
            <a:br>
              <a:rPr lang="sv-SE" sz="1200" dirty="0" smtClean="0"/>
            </a:br>
            <a:endParaRPr lang="sv-SE" sz="1200" dirty="0"/>
          </a:p>
          <a:p>
            <a:pPr marL="285750" indent="-285750">
              <a:buFont typeface="Arial" panose="020B0604020202020204" pitchFamily="34" charset="0"/>
              <a:buChar char="•"/>
            </a:pPr>
            <a:r>
              <a:rPr lang="sv-SE" sz="1200" dirty="0">
                <a:hlinkClick r:id="rId6" action="ppaction://hlinksldjump"/>
              </a:rPr>
              <a:t>Vad är en </a:t>
            </a:r>
            <a:r>
              <a:rPr lang="sv-SE" sz="1200" dirty="0" smtClean="0">
                <a:hlinkClick r:id="rId6" action="ppaction://hlinksldjump"/>
              </a:rPr>
              <a:t>geografisk </a:t>
            </a:r>
            <a:r>
              <a:rPr lang="sv-SE" sz="1200" dirty="0">
                <a:hlinkClick r:id="rId6" action="ppaction://hlinksldjump"/>
              </a:rPr>
              <a:t>trygghetszon och hur fungerar den</a:t>
            </a:r>
            <a:r>
              <a:rPr lang="sv-SE" sz="1200" dirty="0" smtClean="0">
                <a:hlinkClick r:id="rId6" action="ppaction://hlinksldjump"/>
              </a:rPr>
              <a:t>?</a:t>
            </a:r>
            <a:r>
              <a:rPr lang="sv-SE" sz="1200" dirty="0" smtClean="0"/>
              <a:t/>
            </a:r>
            <a:br>
              <a:rPr lang="sv-SE" sz="1200" dirty="0" smtClean="0"/>
            </a:br>
            <a:endParaRPr lang="sv-SE" sz="1200" dirty="0"/>
          </a:p>
          <a:p>
            <a:pPr marL="285750" indent="-285750">
              <a:buFont typeface="Arial" panose="020B0604020202020204" pitchFamily="34" charset="0"/>
              <a:buChar char="•"/>
            </a:pPr>
            <a:r>
              <a:rPr lang="sv-SE" sz="1200" dirty="0" smtClean="0">
                <a:hlinkClick r:id="rId7" action="ppaction://hlinksldjump"/>
              </a:rPr>
              <a:t>Larmkedjan</a:t>
            </a:r>
            <a:endParaRPr lang="sv-SE" sz="1200" dirty="0" smtClean="0"/>
          </a:p>
          <a:p>
            <a:endParaRPr lang="sv-SE" sz="1200" dirty="0"/>
          </a:p>
          <a:p>
            <a:pPr marL="171450" indent="-171450">
              <a:buFont typeface="Arial" panose="020B0604020202020204" pitchFamily="34" charset="0"/>
              <a:buChar char="•"/>
            </a:pPr>
            <a:r>
              <a:rPr lang="sv-SE" sz="1200" dirty="0" smtClean="0"/>
              <a:t>   </a:t>
            </a:r>
            <a:r>
              <a:rPr lang="sv-SE" sz="1200" dirty="0" smtClean="0">
                <a:hlinkClick r:id="rId8" action="ppaction://hlinksldjump"/>
              </a:rPr>
              <a:t>Handlingsplan</a:t>
            </a:r>
            <a:r>
              <a:rPr lang="sv-SE" sz="1200" dirty="0" smtClean="0"/>
              <a:t/>
            </a:r>
            <a:br>
              <a:rPr lang="sv-SE" sz="1200" dirty="0" smtClean="0"/>
            </a:br>
            <a:endParaRPr lang="sv-SE" sz="1200" dirty="0"/>
          </a:p>
          <a:p>
            <a:pPr marL="285750" indent="-285750">
              <a:buFont typeface="Arial" panose="020B0604020202020204" pitchFamily="34" charset="0"/>
              <a:buChar char="•"/>
            </a:pPr>
            <a:r>
              <a:rPr lang="sv-SE" sz="1200" dirty="0">
                <a:hlinkClick r:id="rId9" action="ppaction://hlinksldjump"/>
              </a:rPr>
              <a:t>Konsumentprodukt vs medicintekniskprodukt (MDD)</a:t>
            </a:r>
            <a:r>
              <a:rPr lang="sv-SE" sz="1400" dirty="0"/>
              <a:t/>
            </a:r>
            <a:br>
              <a:rPr lang="sv-SE" sz="1400" dirty="0"/>
            </a:br>
            <a:endParaRPr lang="sv-SE" sz="1400" dirty="0"/>
          </a:p>
        </p:txBody>
      </p:sp>
      <p:sp>
        <p:nvSpPr>
          <p:cNvPr id="8" name="textruta 7"/>
          <p:cNvSpPr txBox="1"/>
          <p:nvPr/>
        </p:nvSpPr>
        <p:spPr>
          <a:xfrm>
            <a:off x="4183013" y="1309817"/>
            <a:ext cx="3554124" cy="3262432"/>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sv-SE" dirty="0" smtClean="0"/>
              <a:t>Del 2</a:t>
            </a:r>
            <a:endParaRPr lang="sv-SE" dirty="0"/>
          </a:p>
          <a:p>
            <a:r>
              <a:rPr lang="sv-SE" sz="1600" dirty="0" smtClean="0"/>
              <a:t>Förskrivning av positioneringslarm</a:t>
            </a:r>
            <a:br>
              <a:rPr lang="sv-SE" sz="1600" dirty="0" smtClean="0"/>
            </a:br>
            <a:endParaRPr lang="sv-SE" sz="1600" dirty="0" smtClean="0"/>
          </a:p>
          <a:p>
            <a:pPr marL="171450" indent="-171450">
              <a:buFont typeface="Arial" panose="020B0604020202020204" pitchFamily="34" charset="0"/>
              <a:buChar char="•"/>
            </a:pPr>
            <a:r>
              <a:rPr lang="sv-SE" sz="1200" dirty="0" smtClean="0">
                <a:hlinkClick r:id="rId10" action="ppaction://hlinksldjump"/>
              </a:rPr>
              <a:t>Förskrivning av konsumentprodukt</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hlinkClick r:id="rId11" action="ppaction://hlinksldjump"/>
              </a:rPr>
              <a:t>Vad består fjärrtillsyn med GPS av vid en förskrivning?</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hlinkClick r:id="rId12" action="ppaction://hlinksldjump"/>
              </a:rPr>
              <a:t>Region Dalarnas riktlinje Fjärrtillsyn med GPS</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hlinkClick r:id="rId13" action="ppaction://hlinksldjump"/>
              </a:rPr>
              <a:t>Ärendehantering vid arbetsorder för fjärrtillsyn med GPS</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hlinkClick r:id="rId14" action="ppaction://hlinksldjump"/>
              </a:rPr>
              <a:t>Samtycke/medgivande</a:t>
            </a:r>
            <a:r>
              <a:rPr lang="sv-SE" sz="1200" dirty="0" smtClean="0"/>
              <a:t> </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smtClean="0">
                <a:hlinkClick r:id="rId15" action="ppaction://hlinksldjump"/>
              </a:rPr>
              <a:t>Begränsningsåtgärd</a:t>
            </a:r>
            <a:endParaRPr lang="sv-SE" sz="1200" dirty="0"/>
          </a:p>
        </p:txBody>
      </p:sp>
      <p:sp>
        <p:nvSpPr>
          <p:cNvPr id="9" name="textruta 8"/>
          <p:cNvSpPr txBox="1"/>
          <p:nvPr/>
        </p:nvSpPr>
        <p:spPr>
          <a:xfrm>
            <a:off x="8180173" y="1309817"/>
            <a:ext cx="3484605" cy="3477875"/>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sv-SE" dirty="0" smtClean="0"/>
              <a:t>Del 3</a:t>
            </a:r>
          </a:p>
          <a:p>
            <a:r>
              <a:rPr lang="sv-SE" sz="1600" dirty="0" smtClean="0"/>
              <a:t>Produktbeskrivning av sortiment</a:t>
            </a:r>
            <a:r>
              <a:rPr lang="sv-SE" dirty="0" smtClean="0"/>
              <a:t/>
            </a:r>
            <a:br>
              <a:rPr lang="sv-SE" dirty="0" smtClean="0"/>
            </a:br>
            <a:endParaRPr lang="sv-SE" dirty="0" smtClean="0"/>
          </a:p>
          <a:p>
            <a:pPr marL="285750" indent="-285750">
              <a:buFont typeface="Arial" panose="020B0604020202020204" pitchFamily="34" charset="0"/>
              <a:buChar char="•"/>
            </a:pPr>
            <a:r>
              <a:rPr lang="sv-SE" sz="1200" dirty="0" smtClean="0">
                <a:hlinkClick r:id="rId16" action="ppaction://hlinksldjump"/>
              </a:rPr>
              <a:t>Allmänt om fjärrtillsyn med GPS i Region Dalarna</a:t>
            </a:r>
            <a:r>
              <a:rPr lang="sv-SE" sz="1200" dirty="0" smtClean="0"/>
              <a:t/>
            </a:r>
            <a:br>
              <a:rPr lang="sv-SE" sz="1200" dirty="0" smtClean="0"/>
            </a:br>
            <a:endParaRPr lang="sv-SE" sz="1200" dirty="0" smtClean="0"/>
          </a:p>
          <a:p>
            <a:pPr marL="285750" indent="-285750">
              <a:buFont typeface="Arial" panose="020B0604020202020204" pitchFamily="34" charset="0"/>
              <a:buChar char="•"/>
            </a:pPr>
            <a:r>
              <a:rPr lang="sv-SE" sz="1200" dirty="0" smtClean="0">
                <a:hlinkClick r:id="rId17" action="ppaction://hlinksldjump"/>
              </a:rPr>
              <a:t>Larmhantering – </a:t>
            </a:r>
            <a:r>
              <a:rPr lang="sv-SE" sz="1200" dirty="0" err="1" smtClean="0">
                <a:hlinkClick r:id="rId17" action="ppaction://hlinksldjump"/>
              </a:rPr>
              <a:t>App</a:t>
            </a:r>
            <a:r>
              <a:rPr lang="sv-SE" sz="1200" dirty="0" smtClean="0"/>
              <a:t/>
            </a:r>
            <a:br>
              <a:rPr lang="sv-SE" sz="1200" dirty="0" smtClean="0"/>
            </a:br>
            <a:endParaRPr lang="sv-SE" sz="1200" dirty="0" smtClean="0"/>
          </a:p>
          <a:p>
            <a:pPr marL="285750" indent="-285750">
              <a:buFont typeface="Arial" panose="020B0604020202020204" pitchFamily="34" charset="0"/>
              <a:buChar char="•"/>
            </a:pPr>
            <a:r>
              <a:rPr lang="sv-SE" sz="1200" dirty="0" smtClean="0">
                <a:hlinkClick r:id="rId18" action="ppaction://hlinksldjump"/>
              </a:rPr>
              <a:t>Larmhantering – webgränssnitt</a:t>
            </a:r>
            <a:r>
              <a:rPr lang="sv-SE" sz="1200" dirty="0" smtClean="0"/>
              <a:t/>
            </a:r>
            <a:br>
              <a:rPr lang="sv-SE" sz="1200" dirty="0" smtClean="0"/>
            </a:br>
            <a:endParaRPr lang="sv-SE" sz="1200" dirty="0" smtClean="0"/>
          </a:p>
          <a:p>
            <a:pPr marL="285750" indent="-285750">
              <a:buFont typeface="Arial" panose="020B0604020202020204" pitchFamily="34" charset="0"/>
              <a:buChar char="•"/>
            </a:pPr>
            <a:r>
              <a:rPr lang="sv-SE" sz="1200" dirty="0" smtClean="0">
                <a:hlinkClick r:id="rId19" action="ppaction://hlinksldjump"/>
              </a:rPr>
              <a:t>Administration - webgränssnitt</a:t>
            </a:r>
            <a:r>
              <a:rPr lang="sv-SE" sz="1200" dirty="0"/>
              <a:t/>
            </a:r>
            <a:br>
              <a:rPr lang="sv-SE" sz="1200" dirty="0"/>
            </a:br>
            <a:endParaRPr lang="sv-SE" sz="1200" dirty="0" smtClean="0"/>
          </a:p>
          <a:p>
            <a:pPr marL="285750" indent="-285750">
              <a:buFont typeface="Arial" panose="020B0604020202020204" pitchFamily="34" charset="0"/>
              <a:buChar char="•"/>
            </a:pPr>
            <a:r>
              <a:rPr lang="sv-SE" sz="1200" dirty="0" smtClean="0">
                <a:hlinkClick r:id="rId20" action="ppaction://hlinksldjump"/>
              </a:rPr>
              <a:t>Beskrivning av GPS produkterna</a:t>
            </a:r>
            <a:r>
              <a:rPr lang="sv-SE" sz="1200" dirty="0" smtClean="0"/>
              <a:t/>
            </a:r>
            <a:br>
              <a:rPr lang="sv-SE" sz="1200" dirty="0" smtClean="0"/>
            </a:br>
            <a:endParaRPr lang="sv-SE" sz="1200" dirty="0" smtClean="0"/>
          </a:p>
          <a:p>
            <a:pPr marL="285750" indent="-285750">
              <a:buFont typeface="Arial" panose="020B0604020202020204" pitchFamily="34" charset="0"/>
              <a:buChar char="•"/>
            </a:pPr>
            <a:r>
              <a:rPr lang="sv-SE" sz="1200" dirty="0" smtClean="0">
                <a:hlinkClick r:id="rId21" action="ppaction://hlinksldjump"/>
              </a:rPr>
              <a:t>Produktöversikt</a:t>
            </a:r>
            <a:r>
              <a:rPr lang="sv-SE" sz="1200" dirty="0" smtClean="0"/>
              <a:t/>
            </a:r>
            <a:br>
              <a:rPr lang="sv-SE" sz="1200" dirty="0" smtClean="0"/>
            </a:br>
            <a:endParaRPr lang="sv-SE" sz="1200" dirty="0" smtClean="0"/>
          </a:p>
          <a:p>
            <a:pPr marL="285750" indent="-285750">
              <a:buFont typeface="Arial" panose="020B0604020202020204" pitchFamily="34" charset="0"/>
              <a:buChar char="•"/>
            </a:pPr>
            <a:r>
              <a:rPr lang="sv-SE" sz="1200" dirty="0" smtClean="0">
                <a:hlinkClick r:id="rId22" action="ppaction://hlinksldjump"/>
              </a:rPr>
              <a:t>Kontakt vid frågor om fjärrtillsyn med GPS</a:t>
            </a:r>
            <a:endParaRPr lang="sv-SE" sz="1200" dirty="0" smtClean="0"/>
          </a:p>
        </p:txBody>
      </p:sp>
    </p:spTree>
    <p:extLst>
      <p:ext uri="{BB962C8B-B14F-4D97-AF65-F5344CB8AC3E}">
        <p14:creationId xmlns:p14="http://schemas.microsoft.com/office/powerpoint/2010/main" val="318598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2.</a:t>
            </a:r>
            <a:r>
              <a:rPr lang="sv-SE" dirty="0" smtClean="0">
                <a:solidFill>
                  <a:schemeClr val="tx1"/>
                </a:solidFill>
              </a:rPr>
              <a:t/>
            </a:r>
            <a:br>
              <a:rPr lang="sv-SE" dirty="0" smtClean="0">
                <a:solidFill>
                  <a:schemeClr val="tx1"/>
                </a:solidFill>
              </a:rPr>
            </a:br>
            <a:r>
              <a:rPr lang="sv-SE" dirty="0" smtClean="0">
                <a:solidFill>
                  <a:schemeClr val="tx1"/>
                </a:solidFill>
              </a:rPr>
              <a:t>Samtycke/medgivande</a:t>
            </a:r>
            <a:endParaRPr lang="sv-SE" dirty="0">
              <a:solidFill>
                <a:schemeClr val="tx1"/>
              </a:solidFill>
            </a:endParaRPr>
          </a:p>
        </p:txBody>
      </p:sp>
      <p:sp>
        <p:nvSpPr>
          <p:cNvPr id="3" name="Platshållare för innehåll 2"/>
          <p:cNvSpPr>
            <a:spLocks noGrp="1"/>
          </p:cNvSpPr>
          <p:nvPr>
            <p:ph idx="1"/>
          </p:nvPr>
        </p:nvSpPr>
        <p:spPr/>
        <p:txBody>
          <a:bodyPr>
            <a:normAutofit/>
          </a:bodyPr>
          <a:lstStyle/>
          <a:p>
            <a:endParaRPr lang="sv-SE" dirty="0"/>
          </a:p>
          <a:p>
            <a:pPr marL="0" indent="0">
              <a:buNone/>
            </a:pPr>
            <a:r>
              <a:rPr lang="sv-SE" sz="1600" dirty="0" smtClean="0"/>
              <a:t>GPS </a:t>
            </a:r>
            <a:r>
              <a:rPr lang="sv-SE" sz="1600" u="sng" dirty="0" smtClean="0"/>
              <a:t>kan</a:t>
            </a:r>
            <a:r>
              <a:rPr lang="sv-SE" sz="1600" dirty="0" smtClean="0"/>
              <a:t> vara </a:t>
            </a:r>
            <a:r>
              <a:rPr lang="sv-SE" sz="1600" dirty="0"/>
              <a:t>en frihetsberövande åtgärd, vilket betyder att medgivande för </a:t>
            </a:r>
            <a:r>
              <a:rPr lang="sv-SE" sz="1600" dirty="0" smtClean="0"/>
              <a:t>spårning av patienten/brukare </a:t>
            </a:r>
            <a:r>
              <a:rPr lang="sv-SE" sz="1600" dirty="0"/>
              <a:t>behövs från </a:t>
            </a:r>
            <a:r>
              <a:rPr lang="sv-SE" sz="1600" dirty="0" smtClean="0"/>
              <a:t>patienten/brukare. </a:t>
            </a:r>
            <a:r>
              <a:rPr lang="sv-SE" sz="1600" dirty="0"/>
              <a:t>Om misstanke finns att </a:t>
            </a:r>
            <a:r>
              <a:rPr lang="sv-SE" sz="1600" dirty="0" smtClean="0"/>
              <a:t>patienten/brukare </a:t>
            </a:r>
            <a:r>
              <a:rPr lang="sv-SE" sz="1600" dirty="0"/>
              <a:t>inte förstår vad ett medgivande innebär måste omgivningen vara lyhörd på hur </a:t>
            </a:r>
            <a:r>
              <a:rPr lang="sv-SE" sz="1600" dirty="0" smtClean="0"/>
              <a:t>personen </a:t>
            </a:r>
            <a:r>
              <a:rPr lang="sv-SE" sz="1600" dirty="0"/>
              <a:t>reagerar i förhållande till hjälpmedlet. </a:t>
            </a:r>
            <a:r>
              <a:rPr lang="sv-SE" sz="1600" dirty="0" smtClean="0"/>
              <a:t>Patientens/brukarens </a:t>
            </a:r>
            <a:r>
              <a:rPr lang="sv-SE" sz="1600" dirty="0"/>
              <a:t>reaktion får vara vägledande för ställningstagandet om samtycke finns eller inte. Om inte samtycke finns, ska hjälpmedlet tas bort. Innan hjälpmedlet tas bort måste den individuella bedömningen ställas i relation till Hälso-och sjukvårdens krav på god vård. Dock får ett hjälpmedel aldrig kompensera brister i verksamheten, t.ex. genom att ersätta personal. </a:t>
            </a:r>
          </a:p>
          <a:p>
            <a:pPr marL="0" indent="0">
              <a:buNone/>
            </a:pPr>
            <a:r>
              <a:rPr lang="sv-SE" sz="1600" dirty="0"/>
              <a:t>Samtycke/medgivande enligt socialstyrelsen: </a:t>
            </a:r>
            <a:r>
              <a:rPr lang="sv-SE" sz="1600" i="1" dirty="0"/>
              <a:t>En åtgärd som larm får inte användas i syfte att frihetsberöva en person, men däremot som hjälpmedel när den enskilde samtycker till åtgärden. </a:t>
            </a:r>
            <a:endParaRPr lang="sv-SE" sz="1600" i="1" dirty="0" smtClean="0"/>
          </a:p>
          <a:p>
            <a:pPr marL="0" indent="0">
              <a:buNone/>
            </a:pPr>
            <a:endParaRPr lang="sv-SE" sz="16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20</a:t>
            </a:fld>
            <a:endParaRPr lang="sv-SE" dirty="0"/>
          </a:p>
        </p:txBody>
      </p:sp>
      <p:sp>
        <p:nvSpPr>
          <p:cNvPr id="7" name="Rektangel 6"/>
          <p:cNvSpPr/>
          <p:nvPr/>
        </p:nvSpPr>
        <p:spPr>
          <a:xfrm>
            <a:off x="9911695" y="5897324"/>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404021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2.</a:t>
            </a:r>
            <a:r>
              <a:rPr lang="sv-SE" dirty="0" smtClean="0">
                <a:solidFill>
                  <a:schemeClr val="tx1"/>
                </a:solidFill>
              </a:rPr>
              <a:t/>
            </a:r>
            <a:br>
              <a:rPr lang="sv-SE" dirty="0" smtClean="0">
                <a:solidFill>
                  <a:schemeClr val="tx1"/>
                </a:solidFill>
              </a:rPr>
            </a:br>
            <a:r>
              <a:rPr lang="sv-SE" dirty="0" smtClean="0">
                <a:solidFill>
                  <a:schemeClr val="tx1"/>
                </a:solidFill>
              </a:rPr>
              <a:t>Samtycke/medgivande</a:t>
            </a:r>
            <a:endParaRPr lang="sv-SE" dirty="0">
              <a:solidFill>
                <a:schemeClr val="tx1"/>
              </a:solidFill>
            </a:endParaRPr>
          </a:p>
        </p:txBody>
      </p:sp>
      <p:sp>
        <p:nvSpPr>
          <p:cNvPr id="3" name="Platshållare för innehåll 2"/>
          <p:cNvSpPr>
            <a:spLocks noGrp="1"/>
          </p:cNvSpPr>
          <p:nvPr>
            <p:ph idx="1"/>
          </p:nvPr>
        </p:nvSpPr>
        <p:spPr>
          <a:xfrm>
            <a:off x="410547" y="1436915"/>
            <a:ext cx="11370906" cy="4740048"/>
          </a:xfrm>
        </p:spPr>
        <p:txBody>
          <a:bodyPr>
            <a:normAutofit fontScale="92500" lnSpcReduction="20000"/>
          </a:bodyPr>
          <a:lstStyle/>
          <a:p>
            <a:pPr marL="0" indent="0">
              <a:buNone/>
            </a:pPr>
            <a:endParaRPr lang="sv-SE" sz="2600" b="1" dirty="0" smtClean="0"/>
          </a:p>
          <a:p>
            <a:pPr marL="0" indent="0">
              <a:buNone/>
            </a:pPr>
            <a:r>
              <a:rPr lang="sv-SE" sz="2600" b="1" dirty="0" smtClean="0"/>
              <a:t>Olika </a:t>
            </a:r>
            <a:r>
              <a:rPr lang="sv-SE" sz="2600" b="1" dirty="0"/>
              <a:t>former för samtycke: </a:t>
            </a:r>
            <a:r>
              <a:rPr lang="sv-SE" sz="2600" b="1" dirty="0" smtClean="0"/>
              <a:t/>
            </a:r>
            <a:br>
              <a:rPr lang="sv-SE" sz="2600" b="1" dirty="0" smtClean="0"/>
            </a:br>
            <a:endParaRPr lang="sv-SE" sz="5600" dirty="0"/>
          </a:p>
          <a:p>
            <a:r>
              <a:rPr lang="sv-SE" sz="1700" i="1" dirty="0"/>
              <a:t>Uttryckligt </a:t>
            </a:r>
            <a:r>
              <a:rPr lang="sv-SE" sz="1700" dirty="0"/>
              <a:t>– </a:t>
            </a:r>
            <a:r>
              <a:rPr lang="sv-SE" sz="1700" dirty="0" smtClean="0"/>
              <a:t>patienten/brukaren ger </a:t>
            </a:r>
            <a:r>
              <a:rPr lang="sv-SE" sz="1700" dirty="0"/>
              <a:t>ett klart och tydligt besked, skriftligt eller muntligt. </a:t>
            </a:r>
            <a:r>
              <a:rPr lang="sv-SE" sz="1700" dirty="0" smtClean="0"/>
              <a:t/>
            </a:r>
            <a:br>
              <a:rPr lang="sv-SE" sz="1700" dirty="0" smtClean="0"/>
            </a:br>
            <a:endParaRPr lang="sv-SE" sz="1700" dirty="0"/>
          </a:p>
          <a:p>
            <a:r>
              <a:rPr lang="sv-SE" sz="1700" i="1" dirty="0"/>
              <a:t>Konkluderat </a:t>
            </a:r>
            <a:r>
              <a:rPr lang="sv-SE" sz="1700" dirty="0"/>
              <a:t>– </a:t>
            </a:r>
            <a:r>
              <a:rPr lang="sv-SE" sz="1700" dirty="0" smtClean="0"/>
              <a:t>patienten/brukaren agerar </a:t>
            </a:r>
            <a:r>
              <a:rPr lang="sv-SE" sz="1700" dirty="0"/>
              <a:t>på ett sätt som underförstått visar att hen samtycker, exempelvis genom att underlätta att personal genomför en åtgärd. Personalen iakttar hur </a:t>
            </a:r>
            <a:r>
              <a:rPr lang="sv-SE" sz="1700" dirty="0" smtClean="0"/>
              <a:t>patienten upplever </a:t>
            </a:r>
            <a:r>
              <a:rPr lang="sv-SE" sz="1700" dirty="0"/>
              <a:t>och reagerar på åtgärden. </a:t>
            </a:r>
            <a:r>
              <a:rPr lang="sv-SE" sz="1700" dirty="0" smtClean="0"/>
              <a:t>Patientens/brukarens reaktion </a:t>
            </a:r>
            <a:r>
              <a:rPr lang="sv-SE" sz="1700" dirty="0"/>
              <a:t>får vara vägledande när personalen tar ställning till om det finns ett samtycke eller inte. </a:t>
            </a:r>
            <a:r>
              <a:rPr lang="sv-SE" sz="1700" dirty="0" smtClean="0"/>
              <a:t/>
            </a:r>
            <a:br>
              <a:rPr lang="sv-SE" sz="1700" dirty="0" smtClean="0"/>
            </a:br>
            <a:endParaRPr lang="sv-SE" sz="1700" dirty="0"/>
          </a:p>
          <a:p>
            <a:r>
              <a:rPr lang="sv-SE" sz="1700" i="1" dirty="0"/>
              <a:t>Presumerat </a:t>
            </a:r>
            <a:r>
              <a:rPr lang="sv-SE" sz="1700" dirty="0"/>
              <a:t>– </a:t>
            </a:r>
            <a:r>
              <a:rPr lang="sv-SE" sz="1700" dirty="0" smtClean="0"/>
              <a:t>den </a:t>
            </a:r>
            <a:r>
              <a:rPr lang="sv-SE" sz="1700" dirty="0"/>
              <a:t>som ansvarar för att förskriva eller sätta in åtgärden har hämtat in kunskap från personal och anhöriga runt </a:t>
            </a:r>
            <a:r>
              <a:rPr lang="sv-SE" sz="1700" dirty="0" smtClean="0"/>
              <a:t>patienten/brukaren om </a:t>
            </a:r>
            <a:r>
              <a:rPr lang="sv-SE" sz="1700" dirty="0"/>
              <a:t>den enskildes tankar och åsikter. Detta underlag ligger till grund för bedömning om det finns ett samtycke till åtgärden eller inte. </a:t>
            </a:r>
            <a:r>
              <a:rPr lang="sv-SE" sz="2100" dirty="0" smtClean="0"/>
              <a:t/>
            </a:r>
            <a:br>
              <a:rPr lang="sv-SE" sz="2100" dirty="0" smtClean="0"/>
            </a:br>
            <a:endParaRPr lang="sv-SE" sz="2100" dirty="0"/>
          </a:p>
          <a:p>
            <a:pPr marL="0" indent="0">
              <a:buNone/>
            </a:pPr>
            <a:r>
              <a:rPr lang="sv-SE" sz="1700" dirty="0"/>
              <a:t>Ett samtycke oavsett form gäller inte för all framtid. I praktiken omprövas samtycket varje gång </a:t>
            </a:r>
            <a:r>
              <a:rPr lang="sv-SE" sz="1700" dirty="0" smtClean="0"/>
              <a:t>åtgärden </a:t>
            </a:r>
            <a:r>
              <a:rPr lang="sv-SE" sz="1700" dirty="0"/>
              <a:t>används. Det gäller att vara lyhörd för </a:t>
            </a:r>
            <a:r>
              <a:rPr lang="sv-SE" sz="1700" dirty="0" smtClean="0"/>
              <a:t>patientens/brukarens signaler </a:t>
            </a:r>
            <a:r>
              <a:rPr lang="sv-SE" sz="1700" dirty="0"/>
              <a:t>och reaktioner på åtgärden om denne har svårt att uttrycka sig. </a:t>
            </a:r>
          </a:p>
          <a:p>
            <a:pPr marL="0" indent="0">
              <a:buNone/>
            </a:pPr>
            <a:r>
              <a:rPr lang="sv-SE" sz="1700" dirty="0"/>
              <a:t>Hjälpmedlet </a:t>
            </a:r>
            <a:r>
              <a:rPr lang="sv-SE" sz="1700" dirty="0" smtClean="0"/>
              <a:t>bör patienten/brukaren </a:t>
            </a:r>
            <a:r>
              <a:rPr lang="sv-SE" sz="1700" dirty="0"/>
              <a:t>själv </a:t>
            </a:r>
            <a:r>
              <a:rPr lang="sv-SE" sz="1700" dirty="0" smtClean="0"/>
              <a:t>kunna ta </a:t>
            </a:r>
            <a:r>
              <a:rPr lang="sv-SE" sz="1700" dirty="0"/>
              <a:t>av sig om denne inte önskar ha det på sig eller inte vilja bli hittad.</a:t>
            </a:r>
            <a:r>
              <a:rPr lang="sv-SE" sz="2600" dirty="0"/>
              <a:t> </a:t>
            </a:r>
            <a:endParaRPr lang="sv-SE" sz="2600" dirty="0" smtClean="0"/>
          </a:p>
          <a:p>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21</a:t>
            </a:fld>
            <a:endParaRPr lang="sv-SE" dirty="0"/>
          </a:p>
        </p:txBody>
      </p:sp>
      <p:sp>
        <p:nvSpPr>
          <p:cNvPr id="7" name="Rektangel 6"/>
          <p:cNvSpPr/>
          <p:nvPr/>
        </p:nvSpPr>
        <p:spPr>
          <a:xfrm>
            <a:off x="9971041" y="5992297"/>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3546179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1"/>
                </a:solidFill>
              </a:rPr>
              <a:t>Begränsningsåtgärder</a:t>
            </a:r>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22</a:t>
            </a:fld>
            <a:endParaRPr lang="sv-SE" dirty="0"/>
          </a:p>
        </p:txBody>
      </p:sp>
      <p:sp>
        <p:nvSpPr>
          <p:cNvPr id="7" name="Rektangel 6"/>
          <p:cNvSpPr/>
          <p:nvPr/>
        </p:nvSpPr>
        <p:spPr>
          <a:xfrm>
            <a:off x="687860" y="1673093"/>
            <a:ext cx="10342090" cy="4031873"/>
          </a:xfrm>
          <a:prstGeom prst="rect">
            <a:avLst/>
          </a:prstGeom>
        </p:spPr>
        <p:txBody>
          <a:bodyPr wrap="square">
            <a:spAutoFit/>
          </a:bodyPr>
          <a:lstStyle/>
          <a:p>
            <a:r>
              <a:rPr lang="sv-SE" sz="1600" b="1" dirty="0"/>
              <a:t>Information om skydds- och begränsningsåtgärder:</a:t>
            </a:r>
          </a:p>
          <a:p>
            <a:r>
              <a:rPr lang="sv-SE" sz="1600" dirty="0">
                <a:hlinkClick r:id="rId2"/>
              </a:rPr>
              <a:t>https://www.regiondalarna.se/contentassets/758899b7f75a498b880a75faca075643/information-om-skydd--</a:t>
            </a:r>
            <a:r>
              <a:rPr lang="sv-SE" sz="1600" dirty="0" smtClean="0">
                <a:hlinkClick r:id="rId2"/>
              </a:rPr>
              <a:t>och-begransningsatgard.pdf</a:t>
            </a:r>
            <a:endParaRPr lang="sv-SE" sz="1600" dirty="0" smtClean="0"/>
          </a:p>
          <a:p>
            <a:endParaRPr lang="sv-SE" sz="1600" b="1" dirty="0"/>
          </a:p>
          <a:p>
            <a:r>
              <a:rPr lang="sv-SE" sz="1600" b="1" dirty="0" smtClean="0"/>
              <a:t>Läsa om tvångs- och begränsningsåtgärder: </a:t>
            </a:r>
            <a:endParaRPr lang="sv-SE" sz="1600" b="1" dirty="0"/>
          </a:p>
          <a:p>
            <a:r>
              <a:rPr lang="sv-SE" sz="1600" dirty="0">
                <a:hlinkClick r:id="rId3"/>
              </a:rPr>
              <a:t>https://</a:t>
            </a:r>
            <a:r>
              <a:rPr lang="sv-SE" sz="1600" dirty="0" smtClean="0">
                <a:hlinkClick r:id="rId3"/>
              </a:rPr>
              <a:t>www.socialstyrelsen.se/globalassets/sharepoint-dokument/artikelkatalog/meddelandeblad/2013-12-34.pdf</a:t>
            </a:r>
            <a:endParaRPr lang="sv-SE" sz="1600" dirty="0" smtClean="0"/>
          </a:p>
          <a:p>
            <a:endParaRPr lang="sv-SE" sz="1600" dirty="0"/>
          </a:p>
          <a:p>
            <a:r>
              <a:rPr lang="sv-SE" sz="1600" dirty="0">
                <a:hlinkClick r:id="rId4"/>
              </a:rPr>
              <a:t>https://</a:t>
            </a:r>
            <a:r>
              <a:rPr lang="sv-SE" sz="1600" dirty="0" smtClean="0">
                <a:hlinkClick r:id="rId4"/>
              </a:rPr>
              <a:t>www.socialstyrelsen.se/globalassets/sharepoint-dokument/artikelkatalog/ovrigt/2015-2-41.pdf</a:t>
            </a:r>
            <a:endParaRPr lang="sv-SE" sz="1600" dirty="0" smtClean="0"/>
          </a:p>
          <a:p>
            <a:endParaRPr lang="sv-SE" sz="1600" dirty="0"/>
          </a:p>
          <a:p>
            <a:r>
              <a:rPr lang="sv-SE" sz="1600" dirty="0">
                <a:hlinkClick r:id="rId5"/>
              </a:rPr>
              <a:t>https://</a:t>
            </a:r>
            <a:r>
              <a:rPr lang="sv-SE" sz="1600" dirty="0" smtClean="0">
                <a:hlinkClick r:id="rId5"/>
              </a:rPr>
              <a:t>www.socialstyrelsen.se/globalassets/sharepoint-dokument/artikelkatalog/ovrigt/2016-1-3.pdf</a:t>
            </a:r>
            <a:endParaRPr lang="sv-SE" sz="1600" dirty="0"/>
          </a:p>
          <a:p>
            <a:endParaRPr lang="sv-SE" sz="1600" dirty="0" smtClean="0"/>
          </a:p>
          <a:p>
            <a:r>
              <a:rPr lang="sv-SE" sz="1600" dirty="0">
                <a:hlinkClick r:id="rId6"/>
              </a:rPr>
              <a:t>https://www.vardhandboken.se/vard-och-behandling/basal-och-preventiv-omvardnad/fallprevention/begransnings--och-skyddsatgarder/</a:t>
            </a:r>
            <a:r>
              <a:rPr lang="sv-SE" sz="1600" dirty="0" smtClean="0"/>
              <a:t/>
            </a:r>
            <a:br>
              <a:rPr lang="sv-SE" sz="1600" dirty="0" smtClean="0"/>
            </a:br>
            <a:r>
              <a:rPr lang="sv-SE" sz="1600" dirty="0" smtClean="0"/>
              <a:t> </a:t>
            </a:r>
            <a:endParaRPr lang="sv-SE" sz="1600" dirty="0"/>
          </a:p>
          <a:p>
            <a:r>
              <a:rPr lang="sv-SE" sz="1600" dirty="0">
                <a:hlinkClick r:id="rId7"/>
              </a:rPr>
              <a:t>https://www.kunskapsguiden.se/aldre/Teman/Tvang-och-begransningar/Sidor/default.aspx</a:t>
            </a:r>
            <a:r>
              <a:rPr lang="sv-SE" sz="1600" dirty="0"/>
              <a:t> </a:t>
            </a:r>
            <a:r>
              <a:rPr lang="sv-SE" sz="1600" dirty="0" smtClean="0"/>
              <a:t/>
            </a:r>
            <a:br>
              <a:rPr lang="sv-SE" sz="1600" dirty="0" smtClean="0"/>
            </a:br>
            <a:endParaRPr lang="sv-SE" sz="1600" dirty="0"/>
          </a:p>
        </p:txBody>
      </p:sp>
      <p:sp>
        <p:nvSpPr>
          <p:cNvPr id="9" name="Rektangel 8"/>
          <p:cNvSpPr/>
          <p:nvPr/>
        </p:nvSpPr>
        <p:spPr>
          <a:xfrm>
            <a:off x="9955490" y="5930568"/>
            <a:ext cx="2236510" cy="369332"/>
          </a:xfrm>
          <a:prstGeom prst="rect">
            <a:avLst/>
          </a:prstGeom>
        </p:spPr>
        <p:txBody>
          <a:bodyPr wrap="none">
            <a:spAutoFit/>
          </a:bodyPr>
          <a:lstStyle/>
          <a:p>
            <a:r>
              <a:rPr lang="sv-SE" dirty="0">
                <a:hlinkClick r:id="rId8" action="ppaction://hlinksldjump"/>
              </a:rPr>
              <a:t>Innehållsförteckning</a:t>
            </a:r>
            <a:endParaRPr lang="sv-SE" dirty="0"/>
          </a:p>
        </p:txBody>
      </p:sp>
    </p:spTree>
    <p:extLst>
      <p:ext uri="{BB962C8B-B14F-4D97-AF65-F5344CB8AC3E}">
        <p14:creationId xmlns:p14="http://schemas.microsoft.com/office/powerpoint/2010/main" val="3749312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solidFill>
                  <a:schemeClr val="tx1"/>
                </a:solidFill>
              </a:rPr>
              <a:t>Del 3</a:t>
            </a:r>
            <a:endParaRPr lang="sv-SE" dirty="0">
              <a:solidFill>
                <a:schemeClr val="tx1"/>
              </a:solidFill>
            </a:endParaRPr>
          </a:p>
        </p:txBody>
      </p:sp>
      <p:sp>
        <p:nvSpPr>
          <p:cNvPr id="3" name="Platshållare för innehåll 2"/>
          <p:cNvSpPr>
            <a:spLocks noGrp="1"/>
          </p:cNvSpPr>
          <p:nvPr>
            <p:ph idx="1"/>
          </p:nvPr>
        </p:nvSpPr>
        <p:spPr/>
        <p:txBody>
          <a:bodyPr>
            <a:normAutofit/>
          </a:bodyPr>
          <a:lstStyle/>
          <a:p>
            <a:pPr marL="0" indent="0" algn="ctr">
              <a:buNone/>
            </a:pPr>
            <a:r>
              <a:rPr lang="sv-SE" sz="1800" b="1" dirty="0" smtClean="0"/>
              <a:t>Förskrivning </a:t>
            </a:r>
            <a:r>
              <a:rPr lang="sv-SE" sz="1800" b="1" dirty="0"/>
              <a:t>av </a:t>
            </a:r>
            <a:r>
              <a:rPr lang="sv-SE" sz="1800" b="1" dirty="0" smtClean="0"/>
              <a:t>fjärrtillsyn med GPS </a:t>
            </a:r>
            <a:r>
              <a:rPr lang="sv-SE" sz="1800" b="1" dirty="0"/>
              <a:t>i Region </a:t>
            </a:r>
            <a:r>
              <a:rPr lang="sv-SE" sz="1800" b="1" dirty="0" smtClean="0"/>
              <a:t>Dalarna</a:t>
            </a:r>
          </a:p>
          <a:p>
            <a:pPr marL="0" indent="0">
              <a:buNone/>
            </a:pPr>
            <a:endParaRPr lang="sv-SE" dirty="0"/>
          </a:p>
          <a:p>
            <a:r>
              <a:rPr lang="sv-SE" sz="1600" dirty="0" smtClean="0"/>
              <a:t>Allmänt om fjärrtillsyn med GPS i Region Dalarna</a:t>
            </a:r>
            <a:endParaRPr lang="sv-SE" sz="1600" dirty="0"/>
          </a:p>
          <a:p>
            <a:r>
              <a:rPr lang="sv-SE" sz="1600" dirty="0" smtClean="0"/>
              <a:t>Beskrivning av GPS produkterna</a:t>
            </a:r>
            <a:endParaRPr lang="sv-SE" sz="1600" dirty="0"/>
          </a:p>
          <a:p>
            <a:r>
              <a:rPr lang="sv-SE" sz="1600" dirty="0" smtClean="0"/>
              <a:t>Produktöversikt</a:t>
            </a:r>
            <a:endParaRPr lang="sv-SE" sz="1600" dirty="0"/>
          </a:p>
          <a:p>
            <a:r>
              <a:rPr lang="sv-SE" sz="1600" dirty="0" smtClean="0"/>
              <a:t>Kontakt vid frågor om GPS – Mobilt trygghetslarm</a:t>
            </a:r>
            <a:endParaRPr lang="sv-SE" sz="1600" dirty="0"/>
          </a:p>
          <a:p>
            <a:pPr marL="0" indent="0">
              <a:buNone/>
            </a:pPr>
            <a:endParaRPr lang="sv-SE" sz="18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23</a:t>
            </a:fld>
            <a:endParaRPr lang="sv-SE" dirty="0"/>
          </a:p>
        </p:txBody>
      </p:sp>
    </p:spTree>
    <p:extLst>
      <p:ext uri="{BB962C8B-B14F-4D97-AF65-F5344CB8AC3E}">
        <p14:creationId xmlns:p14="http://schemas.microsoft.com/office/powerpoint/2010/main" val="2523147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Allmänt om fjärrtillsyn med GPS i Region Dalarna</a:t>
            </a:r>
            <a:endParaRPr lang="sv-SE" dirty="0">
              <a:solidFill>
                <a:schemeClr val="tx1"/>
              </a:solidFill>
            </a:endParaRPr>
          </a:p>
        </p:txBody>
      </p:sp>
      <p:sp>
        <p:nvSpPr>
          <p:cNvPr id="3" name="Platshållare för innehåll 2"/>
          <p:cNvSpPr>
            <a:spLocks noGrp="1"/>
          </p:cNvSpPr>
          <p:nvPr>
            <p:ph idx="1"/>
          </p:nvPr>
        </p:nvSpPr>
        <p:spPr/>
        <p:txBody>
          <a:bodyPr>
            <a:normAutofit/>
          </a:bodyPr>
          <a:lstStyle/>
          <a:p>
            <a:r>
              <a:rPr lang="sv-SE" sz="1600" dirty="0" smtClean="0"/>
              <a:t>I Dalarna </a:t>
            </a:r>
            <a:r>
              <a:rPr lang="sv-SE" sz="1600" dirty="0"/>
              <a:t>finns det ett upphandlat sortiment av </a:t>
            </a:r>
            <a:r>
              <a:rPr lang="sv-SE" sz="1600" dirty="0" smtClean="0"/>
              <a:t>GPS, </a:t>
            </a:r>
            <a:r>
              <a:rPr lang="sv-SE" sz="1600" dirty="0"/>
              <a:t>både aktiva och passiva. Produkterna i sortiment är: </a:t>
            </a:r>
            <a:r>
              <a:rPr lang="sv-SE" sz="1600" b="1" dirty="0" err="1" smtClean="0"/>
              <a:t>Minifinder</a:t>
            </a:r>
            <a:r>
              <a:rPr lang="sv-SE" sz="1600" b="1" dirty="0" smtClean="0"/>
              <a:t> Pico, Active, Nano, </a:t>
            </a:r>
            <a:r>
              <a:rPr lang="sv-SE" sz="1600" b="1" dirty="0" err="1" smtClean="0"/>
              <a:t>Navy</a:t>
            </a:r>
            <a:r>
              <a:rPr lang="sv-SE" sz="1600" b="1" dirty="0" smtClean="0"/>
              <a:t>, </a:t>
            </a:r>
            <a:r>
              <a:rPr lang="sv-SE" sz="1600" b="1" dirty="0" err="1" smtClean="0"/>
              <a:t>Keruve</a:t>
            </a:r>
            <a:r>
              <a:rPr lang="sv-SE" sz="1600" b="1" dirty="0" smtClean="0"/>
              <a:t> </a:t>
            </a:r>
            <a:r>
              <a:rPr lang="sv-SE" sz="1600" dirty="0" smtClean="0"/>
              <a:t>och </a:t>
            </a:r>
            <a:r>
              <a:rPr lang="sv-SE" sz="1600" b="1" dirty="0" err="1"/>
              <a:t>Smartsole</a:t>
            </a:r>
            <a:r>
              <a:rPr lang="sv-SE" sz="1600" b="1" dirty="0" smtClean="0"/>
              <a:t>. </a:t>
            </a:r>
            <a:r>
              <a:rPr lang="sv-SE" sz="1600" dirty="0" smtClean="0"/>
              <a:t>Dessa produkter är </a:t>
            </a:r>
            <a:r>
              <a:rPr lang="sv-SE" sz="1600" u="sng" dirty="0" smtClean="0"/>
              <a:t>inte</a:t>
            </a:r>
            <a:r>
              <a:rPr lang="sv-SE" sz="1600" dirty="0" smtClean="0"/>
              <a:t> medicintekniskt klassade utan är konsumentprodukt. </a:t>
            </a:r>
            <a:endParaRPr lang="sv-SE" sz="1600" b="1" u="sng" dirty="0" smtClean="0"/>
          </a:p>
          <a:p>
            <a:pPr marL="0" indent="0">
              <a:buNone/>
            </a:pPr>
            <a:endParaRPr lang="sv-SE" sz="1600" dirty="0"/>
          </a:p>
          <a:p>
            <a:r>
              <a:rPr lang="sv-SE" sz="1600" dirty="0"/>
              <a:t>Leverantör: </a:t>
            </a:r>
            <a:r>
              <a:rPr lang="sv-SE" sz="1600" dirty="0" err="1" smtClean="0"/>
              <a:t>Posifon</a:t>
            </a:r>
            <a:r>
              <a:rPr lang="sv-SE" sz="1600" dirty="0" smtClean="0"/>
              <a:t> </a:t>
            </a:r>
          </a:p>
          <a:p>
            <a:endParaRPr lang="sv-SE" sz="1600" dirty="0" smtClean="0"/>
          </a:p>
          <a:p>
            <a:r>
              <a:rPr lang="sv-SE" sz="1600" dirty="0" smtClean="0"/>
              <a:t>Portalen som används heter </a:t>
            </a:r>
            <a:r>
              <a:rPr lang="sv-SE" sz="1600" dirty="0" err="1" smtClean="0"/>
              <a:t>PosifonCare</a:t>
            </a:r>
            <a:r>
              <a:rPr lang="sv-SE" sz="1600" dirty="0" smtClean="0"/>
              <a:t> och är </a:t>
            </a:r>
            <a:r>
              <a:rPr lang="sv-SE" sz="1600" dirty="0" err="1" smtClean="0"/>
              <a:t>app</a:t>
            </a:r>
            <a:r>
              <a:rPr lang="sv-SE" sz="1600" dirty="0" smtClean="0"/>
              <a:t> samt webbaserad. </a:t>
            </a:r>
            <a:br>
              <a:rPr lang="sv-SE" sz="1600" dirty="0" smtClean="0"/>
            </a:br>
            <a:endParaRPr lang="sv-SE" sz="1600" dirty="0" smtClean="0"/>
          </a:p>
          <a:p>
            <a:r>
              <a:rPr lang="sv-SE" sz="1600" dirty="0" smtClean="0"/>
              <a:t>Nästföljande tre sidor är kortfattad information om användningsområdet för </a:t>
            </a:r>
            <a:r>
              <a:rPr lang="sv-SE" sz="1600" dirty="0" err="1" smtClean="0"/>
              <a:t>app</a:t>
            </a:r>
            <a:r>
              <a:rPr lang="sv-SE" sz="1600" dirty="0" smtClean="0"/>
              <a:t> samt webgränssnitt.</a:t>
            </a:r>
          </a:p>
          <a:p>
            <a:pPr marL="0" indent="0">
              <a:buNone/>
            </a:pPr>
            <a:endParaRPr lang="sv-SE" dirty="0"/>
          </a:p>
          <a:p>
            <a:pPr marL="0" indent="0">
              <a:buNone/>
            </a:pPr>
            <a:endParaRPr lang="sv-SE" dirty="0"/>
          </a:p>
          <a:p>
            <a:endParaRPr lang="sv-SE" dirty="0" smtClean="0"/>
          </a:p>
          <a:p>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24</a:t>
            </a:fld>
            <a:endParaRPr lang="sv-SE" dirty="0"/>
          </a:p>
        </p:txBody>
      </p:sp>
      <p:pic>
        <p:nvPicPr>
          <p:cNvPr id="7" name="Bildobjekt 6"/>
          <p:cNvPicPr>
            <a:picLocks noChangeAspect="1"/>
          </p:cNvPicPr>
          <p:nvPr/>
        </p:nvPicPr>
        <p:blipFill>
          <a:blip r:embed="rId2"/>
          <a:stretch>
            <a:fillRect/>
          </a:stretch>
        </p:blipFill>
        <p:spPr>
          <a:xfrm>
            <a:off x="2690806" y="2883031"/>
            <a:ext cx="1263556" cy="443589"/>
          </a:xfrm>
          <a:prstGeom prst="rect">
            <a:avLst/>
          </a:prstGeom>
        </p:spPr>
      </p:pic>
      <p:sp>
        <p:nvSpPr>
          <p:cNvPr id="11" name="Rektangel 10"/>
          <p:cNvSpPr/>
          <p:nvPr/>
        </p:nvSpPr>
        <p:spPr>
          <a:xfrm>
            <a:off x="10039512" y="5869402"/>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1177587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Larmmottagning - </a:t>
            </a:r>
            <a:r>
              <a:rPr lang="sv-SE" dirty="0" err="1" smtClean="0">
                <a:solidFill>
                  <a:schemeClr val="tx1"/>
                </a:solidFill>
              </a:rPr>
              <a:t>App</a:t>
            </a:r>
            <a:endParaRPr lang="sv-SE" dirty="0">
              <a:solidFill>
                <a:schemeClr val="tx1"/>
              </a:solidFill>
            </a:endParaRPr>
          </a:p>
        </p:txBody>
      </p:sp>
      <p:sp>
        <p:nvSpPr>
          <p:cNvPr id="3" name="Platshållare för innehåll 2"/>
          <p:cNvSpPr>
            <a:spLocks noGrp="1"/>
          </p:cNvSpPr>
          <p:nvPr>
            <p:ph idx="1"/>
          </p:nvPr>
        </p:nvSpPr>
        <p:spPr/>
        <p:txBody>
          <a:bodyPr>
            <a:normAutofit/>
          </a:bodyPr>
          <a:lstStyle/>
          <a:p>
            <a:r>
              <a:rPr lang="sv-SE" sz="1600" dirty="0" smtClean="0"/>
              <a:t>Larmmottagningen sker i </a:t>
            </a:r>
            <a:r>
              <a:rPr lang="sv-SE" sz="1600" dirty="0" err="1" smtClean="0"/>
              <a:t>appen</a:t>
            </a:r>
            <a:r>
              <a:rPr lang="sv-SE" sz="1600" dirty="0" smtClean="0"/>
              <a:t> </a:t>
            </a:r>
            <a:r>
              <a:rPr lang="sv-SE" sz="1600" dirty="0" err="1" smtClean="0"/>
              <a:t>PosifonCare</a:t>
            </a:r>
            <a:r>
              <a:rPr lang="sv-SE" sz="1600" dirty="0" smtClean="0"/>
              <a:t>. Här kan endast larmmottagning hanteras.</a:t>
            </a:r>
            <a:br>
              <a:rPr lang="sv-SE" sz="1600" dirty="0" smtClean="0"/>
            </a:br>
            <a:r>
              <a:rPr lang="sv-SE" sz="1600" dirty="0" smtClean="0"/>
              <a:t>Inga administrativa uppgifter kan hanteras i </a:t>
            </a:r>
            <a:r>
              <a:rPr lang="sv-SE" sz="1600" dirty="0" err="1" smtClean="0"/>
              <a:t>appen</a:t>
            </a:r>
            <a:r>
              <a:rPr lang="sv-SE" sz="1600" dirty="0" smtClean="0"/>
              <a:t>. </a:t>
            </a:r>
          </a:p>
          <a:p>
            <a:endParaRPr lang="sv-SE" sz="1600" dirty="0"/>
          </a:p>
          <a:p>
            <a:pPr marL="0" indent="0">
              <a:buNone/>
            </a:pPr>
            <a:endParaRPr lang="sv-SE" dirty="0"/>
          </a:p>
          <a:p>
            <a:endParaRPr lang="sv-SE" dirty="0"/>
          </a:p>
          <a:p>
            <a:endParaRPr lang="sv-SE" dirty="0" smtClean="0"/>
          </a:p>
          <a:p>
            <a:pPr marL="0" indent="0">
              <a:buNone/>
            </a:pPr>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25</a:t>
            </a:fld>
            <a:endParaRPr lang="sv-SE" dirty="0"/>
          </a:p>
        </p:txBody>
      </p:sp>
      <p:pic>
        <p:nvPicPr>
          <p:cNvPr id="9" name="Bildobjekt 8"/>
          <p:cNvPicPr>
            <a:picLocks noChangeAspect="1"/>
          </p:cNvPicPr>
          <p:nvPr/>
        </p:nvPicPr>
        <p:blipFill>
          <a:blip r:embed="rId2"/>
          <a:stretch>
            <a:fillRect/>
          </a:stretch>
        </p:blipFill>
        <p:spPr>
          <a:xfrm>
            <a:off x="700740" y="2490472"/>
            <a:ext cx="2162813" cy="3563596"/>
          </a:xfrm>
          <a:prstGeom prst="rect">
            <a:avLst/>
          </a:prstGeom>
        </p:spPr>
      </p:pic>
      <p:sp>
        <p:nvSpPr>
          <p:cNvPr id="11" name="Rektangel 10"/>
          <p:cNvSpPr/>
          <p:nvPr/>
        </p:nvSpPr>
        <p:spPr>
          <a:xfrm>
            <a:off x="10039512" y="5869402"/>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pic>
        <p:nvPicPr>
          <p:cNvPr id="16" name="Bildobjekt 15"/>
          <p:cNvPicPr>
            <a:picLocks noChangeAspect="1"/>
          </p:cNvPicPr>
          <p:nvPr/>
        </p:nvPicPr>
        <p:blipFill>
          <a:blip r:embed="rId4"/>
          <a:stretch>
            <a:fillRect/>
          </a:stretch>
        </p:blipFill>
        <p:spPr>
          <a:xfrm>
            <a:off x="3723402" y="2490472"/>
            <a:ext cx="3993694" cy="3571003"/>
          </a:xfrm>
          <a:prstGeom prst="rect">
            <a:avLst/>
          </a:prstGeom>
        </p:spPr>
      </p:pic>
      <p:pic>
        <p:nvPicPr>
          <p:cNvPr id="17" name="Bildobjekt 16"/>
          <p:cNvPicPr>
            <a:picLocks noChangeAspect="1"/>
          </p:cNvPicPr>
          <p:nvPr/>
        </p:nvPicPr>
        <p:blipFill>
          <a:blip r:embed="rId5"/>
          <a:stretch>
            <a:fillRect/>
          </a:stretch>
        </p:blipFill>
        <p:spPr>
          <a:xfrm>
            <a:off x="8120855" y="2490472"/>
            <a:ext cx="1834795" cy="3553403"/>
          </a:xfrm>
          <a:prstGeom prst="rect">
            <a:avLst/>
          </a:prstGeom>
        </p:spPr>
      </p:pic>
    </p:spTree>
    <p:extLst>
      <p:ext uri="{BB962C8B-B14F-4D97-AF65-F5344CB8AC3E}">
        <p14:creationId xmlns:p14="http://schemas.microsoft.com/office/powerpoint/2010/main" val="356000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Larmmottagning - webgränssnitt</a:t>
            </a:r>
            <a:endParaRPr lang="sv-SE" dirty="0">
              <a:solidFill>
                <a:schemeClr val="tx1"/>
              </a:solidFill>
            </a:endParaRPr>
          </a:p>
        </p:txBody>
      </p:sp>
      <p:sp>
        <p:nvSpPr>
          <p:cNvPr id="3" name="Platshållare för innehåll 2"/>
          <p:cNvSpPr>
            <a:spLocks noGrp="1"/>
          </p:cNvSpPr>
          <p:nvPr>
            <p:ph idx="1"/>
          </p:nvPr>
        </p:nvSpPr>
        <p:spPr/>
        <p:txBody>
          <a:bodyPr>
            <a:normAutofit/>
          </a:bodyPr>
          <a:lstStyle/>
          <a:p>
            <a:r>
              <a:rPr lang="sv-SE" sz="1600" dirty="0" smtClean="0"/>
              <a:t>Larmmottagningen kan också hanteras i webgränssnittet.</a:t>
            </a:r>
          </a:p>
          <a:p>
            <a:endParaRPr lang="sv-SE" sz="1600" dirty="0"/>
          </a:p>
          <a:p>
            <a:pPr marL="0" indent="0">
              <a:buNone/>
            </a:pPr>
            <a:endParaRPr lang="sv-SE" dirty="0"/>
          </a:p>
          <a:p>
            <a:endParaRPr lang="sv-SE" dirty="0"/>
          </a:p>
          <a:p>
            <a:endParaRPr lang="sv-SE" dirty="0" smtClean="0"/>
          </a:p>
          <a:p>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26</a:t>
            </a:fld>
            <a:endParaRPr lang="sv-SE" dirty="0"/>
          </a:p>
        </p:txBody>
      </p:sp>
      <p:pic>
        <p:nvPicPr>
          <p:cNvPr id="8" name="Bildobjekt 7"/>
          <p:cNvPicPr>
            <a:picLocks noChangeAspect="1"/>
          </p:cNvPicPr>
          <p:nvPr/>
        </p:nvPicPr>
        <p:blipFill>
          <a:blip r:embed="rId2"/>
          <a:stretch>
            <a:fillRect/>
          </a:stretch>
        </p:blipFill>
        <p:spPr>
          <a:xfrm>
            <a:off x="6193244" y="3597465"/>
            <a:ext cx="4113863" cy="2338894"/>
          </a:xfrm>
          <a:prstGeom prst="rect">
            <a:avLst/>
          </a:prstGeom>
        </p:spPr>
      </p:pic>
      <p:sp>
        <p:nvSpPr>
          <p:cNvPr id="11" name="Rektangel 10"/>
          <p:cNvSpPr/>
          <p:nvPr/>
        </p:nvSpPr>
        <p:spPr>
          <a:xfrm>
            <a:off x="10039512" y="5869402"/>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pic>
        <p:nvPicPr>
          <p:cNvPr id="7" name="Bildobjekt 6"/>
          <p:cNvPicPr>
            <a:picLocks noChangeAspect="1"/>
          </p:cNvPicPr>
          <p:nvPr/>
        </p:nvPicPr>
        <p:blipFill>
          <a:blip r:embed="rId4"/>
          <a:stretch>
            <a:fillRect/>
          </a:stretch>
        </p:blipFill>
        <p:spPr>
          <a:xfrm>
            <a:off x="7232454" y="1415225"/>
            <a:ext cx="4625780" cy="2135515"/>
          </a:xfrm>
          <a:prstGeom prst="rect">
            <a:avLst/>
          </a:prstGeom>
        </p:spPr>
      </p:pic>
      <p:pic>
        <p:nvPicPr>
          <p:cNvPr id="10" name="Bildobjekt 9"/>
          <p:cNvPicPr>
            <a:picLocks noChangeAspect="1"/>
          </p:cNvPicPr>
          <p:nvPr/>
        </p:nvPicPr>
        <p:blipFill>
          <a:blip r:embed="rId5"/>
          <a:stretch>
            <a:fillRect/>
          </a:stretch>
        </p:blipFill>
        <p:spPr>
          <a:xfrm>
            <a:off x="114249" y="2393288"/>
            <a:ext cx="6078995" cy="2408355"/>
          </a:xfrm>
          <a:prstGeom prst="rect">
            <a:avLst/>
          </a:prstGeom>
        </p:spPr>
      </p:pic>
    </p:spTree>
    <p:extLst>
      <p:ext uri="{BB962C8B-B14F-4D97-AF65-F5344CB8AC3E}">
        <p14:creationId xmlns:p14="http://schemas.microsoft.com/office/powerpoint/2010/main" val="3765294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Administration - webgränssnitt</a:t>
            </a:r>
            <a:endParaRPr lang="sv-SE" dirty="0">
              <a:solidFill>
                <a:schemeClr val="tx1"/>
              </a:solidFill>
            </a:endParaRPr>
          </a:p>
        </p:txBody>
      </p:sp>
      <p:sp>
        <p:nvSpPr>
          <p:cNvPr id="3" name="Platshållare för innehåll 2"/>
          <p:cNvSpPr>
            <a:spLocks noGrp="1"/>
          </p:cNvSpPr>
          <p:nvPr>
            <p:ph idx="1"/>
          </p:nvPr>
        </p:nvSpPr>
        <p:spPr/>
        <p:txBody>
          <a:bodyPr>
            <a:normAutofit/>
          </a:bodyPr>
          <a:lstStyle/>
          <a:p>
            <a:r>
              <a:rPr lang="sv-SE" sz="1600" dirty="0" smtClean="0"/>
              <a:t>I webgränssnittet sköts all administration så som hantera personal, brukare, handlingsplan, inställningar för avdelning samt GPS-enhet.</a:t>
            </a:r>
            <a:endParaRPr lang="sv-SE" sz="1600" dirty="0"/>
          </a:p>
          <a:p>
            <a:pPr marL="0" indent="0">
              <a:buNone/>
            </a:pPr>
            <a:endParaRPr lang="sv-SE" dirty="0"/>
          </a:p>
          <a:p>
            <a:endParaRPr lang="sv-SE" dirty="0"/>
          </a:p>
          <a:p>
            <a:endParaRPr lang="sv-SE" dirty="0" smtClean="0"/>
          </a:p>
          <a:p>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27</a:t>
            </a:fld>
            <a:endParaRPr lang="sv-SE" dirty="0"/>
          </a:p>
        </p:txBody>
      </p:sp>
      <p:sp>
        <p:nvSpPr>
          <p:cNvPr id="11" name="Rektangel 10"/>
          <p:cNvSpPr/>
          <p:nvPr/>
        </p:nvSpPr>
        <p:spPr>
          <a:xfrm>
            <a:off x="10039512" y="5869402"/>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pic>
        <p:nvPicPr>
          <p:cNvPr id="9" name="Bildobjekt 8"/>
          <p:cNvPicPr>
            <a:picLocks noChangeAspect="1"/>
          </p:cNvPicPr>
          <p:nvPr/>
        </p:nvPicPr>
        <p:blipFill>
          <a:blip r:embed="rId3"/>
          <a:stretch>
            <a:fillRect/>
          </a:stretch>
        </p:blipFill>
        <p:spPr>
          <a:xfrm>
            <a:off x="410548" y="2477927"/>
            <a:ext cx="3759800" cy="2721693"/>
          </a:xfrm>
          <a:prstGeom prst="rect">
            <a:avLst/>
          </a:prstGeom>
        </p:spPr>
      </p:pic>
      <p:pic>
        <p:nvPicPr>
          <p:cNvPr id="12" name="Bildobjekt 11"/>
          <p:cNvPicPr>
            <a:picLocks noChangeAspect="1"/>
          </p:cNvPicPr>
          <p:nvPr/>
        </p:nvPicPr>
        <p:blipFill>
          <a:blip r:embed="rId4"/>
          <a:stretch>
            <a:fillRect/>
          </a:stretch>
        </p:blipFill>
        <p:spPr>
          <a:xfrm>
            <a:off x="4460911" y="2477927"/>
            <a:ext cx="3462127" cy="2721693"/>
          </a:xfrm>
          <a:prstGeom prst="rect">
            <a:avLst/>
          </a:prstGeom>
        </p:spPr>
      </p:pic>
      <p:pic>
        <p:nvPicPr>
          <p:cNvPr id="10" name="Bildobjekt 9"/>
          <p:cNvPicPr>
            <a:picLocks noChangeAspect="1"/>
          </p:cNvPicPr>
          <p:nvPr/>
        </p:nvPicPr>
        <p:blipFill>
          <a:blip r:embed="rId5"/>
          <a:stretch>
            <a:fillRect/>
          </a:stretch>
        </p:blipFill>
        <p:spPr>
          <a:xfrm>
            <a:off x="8213601" y="2477230"/>
            <a:ext cx="3388918" cy="2722390"/>
          </a:xfrm>
          <a:prstGeom prst="rect">
            <a:avLst/>
          </a:prstGeom>
        </p:spPr>
      </p:pic>
    </p:spTree>
    <p:extLst>
      <p:ext uri="{BB962C8B-B14F-4D97-AF65-F5344CB8AC3E}">
        <p14:creationId xmlns:p14="http://schemas.microsoft.com/office/powerpoint/2010/main" val="3498648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Beskrivning av GPS produkterna</a:t>
            </a:r>
            <a:endParaRPr lang="sv-SE" dirty="0">
              <a:solidFill>
                <a:schemeClr val="tx1"/>
              </a:solidFill>
            </a:endParaRPr>
          </a:p>
        </p:txBody>
      </p:sp>
      <p:sp>
        <p:nvSpPr>
          <p:cNvPr id="3" name="Platshållare för innehåll 2"/>
          <p:cNvSpPr>
            <a:spLocks noGrp="1"/>
          </p:cNvSpPr>
          <p:nvPr>
            <p:ph idx="1"/>
          </p:nvPr>
        </p:nvSpPr>
        <p:spPr>
          <a:xfrm>
            <a:off x="401216" y="1825625"/>
            <a:ext cx="11370906" cy="4351337"/>
          </a:xfrm>
        </p:spPr>
        <p:txBody>
          <a:bodyPr>
            <a:normAutofit fontScale="25000" lnSpcReduction="20000"/>
          </a:bodyPr>
          <a:lstStyle/>
          <a:p>
            <a:r>
              <a:rPr lang="sv-SE" sz="6400" b="1" dirty="0" err="1" smtClean="0"/>
              <a:t>Minifinder</a:t>
            </a:r>
            <a:r>
              <a:rPr lang="sv-SE" sz="6400" b="1" dirty="0" smtClean="0"/>
              <a:t> Pico</a:t>
            </a:r>
            <a:r>
              <a:rPr lang="sv-SE" sz="6400" dirty="0" smtClean="0"/>
              <a:t>: </a:t>
            </a:r>
            <a:r>
              <a:rPr lang="sv-SE" sz="6400" dirty="0"/>
              <a:t>Denna produkt kan bäras i fickan, på </a:t>
            </a:r>
            <a:r>
              <a:rPr lang="sv-SE" sz="6400" dirty="0" smtClean="0"/>
              <a:t>nyckelknippan eller </a:t>
            </a:r>
            <a:r>
              <a:rPr lang="sv-SE" sz="6400" dirty="0"/>
              <a:t>runt halsen och har både aktiva och passiva larmfunktioner. Den har en </a:t>
            </a:r>
            <a:r>
              <a:rPr lang="sv-SE" sz="6400" dirty="0" err="1" smtClean="0"/>
              <a:t>larmknapp</a:t>
            </a:r>
            <a:r>
              <a:rPr lang="sv-SE" sz="6400" dirty="0" smtClean="0"/>
              <a:t> och </a:t>
            </a:r>
            <a:r>
              <a:rPr lang="sv-SE" sz="6400" dirty="0"/>
              <a:t>en knapp för telefonsamtal. Det går därmed att ringa både till och från den. Batteritid och sök-och uppdateringsegenskaper. Produkten innehåller även en fallsensor som kan detektera fall. </a:t>
            </a:r>
          </a:p>
          <a:p>
            <a:r>
              <a:rPr lang="sv-SE" sz="6400" b="1" dirty="0"/>
              <a:t>Active</a:t>
            </a:r>
            <a:r>
              <a:rPr lang="sv-SE" sz="6400" dirty="0"/>
              <a:t>: Produkten bärs på handleden och har även den aktiva och passiva larmfunktioner. Active har </a:t>
            </a:r>
            <a:r>
              <a:rPr lang="sv-SE" sz="6400" dirty="0" err="1"/>
              <a:t>larmknappen</a:t>
            </a:r>
            <a:r>
              <a:rPr lang="sv-SE" sz="6400" dirty="0"/>
              <a:t> inbyggd i enhetens display. Genom att trycka på enhetens ovansida blir den digitala klockan synbar, klickar man en gång till syns batterinivån. Trycker man i mer än 5 sek så aktiveras larmknappsfunktionen, som sedan har tvåvägs kommunikation. När larm aktiveras ger enheten ifrån sig både ljud och ljussignal</a:t>
            </a:r>
            <a:r>
              <a:rPr lang="sv-SE" sz="6400" dirty="0" smtClean="0"/>
              <a:t>.</a:t>
            </a:r>
          </a:p>
          <a:p>
            <a:r>
              <a:rPr lang="sv-SE" sz="6400" b="1" dirty="0" err="1"/>
              <a:t>Navy</a:t>
            </a:r>
            <a:r>
              <a:rPr lang="sv-SE" sz="6400" dirty="0" smtClean="0"/>
              <a:t>: Klocka som bärs på handleden, Har aktiva och passiva larmfunktioner. Analog </a:t>
            </a:r>
            <a:r>
              <a:rPr lang="sv-SE" sz="6400" dirty="0"/>
              <a:t>urtavla och via klockans </a:t>
            </a:r>
            <a:r>
              <a:rPr lang="sv-SE" sz="6400" dirty="0" smtClean="0"/>
              <a:t>krona (</a:t>
            </a:r>
            <a:r>
              <a:rPr lang="sv-SE" sz="6400" dirty="0" err="1" smtClean="0"/>
              <a:t>larmknapp</a:t>
            </a:r>
            <a:r>
              <a:rPr lang="sv-SE" sz="6400" dirty="0" smtClean="0"/>
              <a:t>) aktiverar personen larm. Möjlighet att ringa till och från klockan finns, via kronan aktiverar man uppringning till förprogrammerade telefonnummer.</a:t>
            </a:r>
            <a:endParaRPr lang="sv-SE" sz="6400" dirty="0"/>
          </a:p>
          <a:p>
            <a:r>
              <a:rPr lang="sv-SE" sz="6400" b="1" dirty="0" smtClean="0"/>
              <a:t>Nano</a:t>
            </a:r>
            <a:r>
              <a:rPr lang="sv-SE" sz="6400" dirty="0" smtClean="0"/>
              <a:t>: Ej i sortiment ännu, men snart</a:t>
            </a:r>
          </a:p>
          <a:p>
            <a:r>
              <a:rPr lang="sv-SE" sz="6400" b="1" dirty="0" err="1" smtClean="0"/>
              <a:t>Keruve</a:t>
            </a:r>
            <a:r>
              <a:rPr lang="sv-SE" sz="6400" dirty="0" smtClean="0"/>
              <a:t>: Kan bäras på handleden med sin egen urtavla om så önskas, i fickan eller på bältet. Detta är enbart ett </a:t>
            </a:r>
            <a:r>
              <a:rPr lang="sv-SE" sz="6400" dirty="0" err="1" smtClean="0"/>
              <a:t>passivtlarm</a:t>
            </a:r>
            <a:r>
              <a:rPr lang="sv-SE" sz="6400" dirty="0" smtClean="0"/>
              <a:t>, går ej att ringa till eller från produkten. Möjlighet finns att få en specialanpassad platta till denna enhet som larmmottagaren använder om denne inte har tekniken som behövs, dator, platta eller smartphone. </a:t>
            </a:r>
            <a:endParaRPr lang="sv-SE" sz="6400" b="1" dirty="0"/>
          </a:p>
          <a:p>
            <a:r>
              <a:rPr lang="sv-SE" sz="6400" b="1" dirty="0" err="1"/>
              <a:t>Smartsole</a:t>
            </a:r>
            <a:r>
              <a:rPr lang="sv-SE" sz="6400" dirty="0"/>
              <a:t>: Bärs i skon, har all elektronik inkapslad i sulan och använder sig av passiv larmfunktion genom att larma när enheten lämnar en geografisk trygghetszon. Enheten </a:t>
            </a:r>
            <a:r>
              <a:rPr lang="sv-SE" sz="6400" dirty="0" err="1"/>
              <a:t>ärvattentät</a:t>
            </a:r>
            <a:r>
              <a:rPr lang="sv-SE" sz="6400" dirty="0"/>
              <a:t> och gjord för att klara alla de miljöer som skor vanligtvis utsätts för och finns i olika storlekar. Bra att tänka på är att den bygger upp ca 1.5 cm i skon så det är att rekommendera att ha en sko med hög hälkappa till denna </a:t>
            </a:r>
            <a:r>
              <a:rPr lang="sv-SE" sz="6400" dirty="0" smtClean="0"/>
              <a:t>produkt.</a:t>
            </a:r>
            <a:endParaRPr lang="sv-SE" sz="3200" dirty="0"/>
          </a:p>
          <a:p>
            <a:endParaRPr lang="sv-SE" dirty="0" smtClean="0"/>
          </a:p>
          <a:p>
            <a:pPr marL="0" indent="0">
              <a:buNone/>
            </a:pPr>
            <a:r>
              <a:rPr lang="sv-SE" sz="5600" dirty="0" smtClean="0">
                <a:hlinkClick r:id="rId2"/>
              </a:rPr>
              <a:t>Här finner du en länk till produkterna</a:t>
            </a:r>
            <a:endParaRPr lang="sv-SE" sz="56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28</a:t>
            </a:fld>
            <a:endParaRPr lang="sv-SE" dirty="0"/>
          </a:p>
        </p:txBody>
      </p:sp>
      <p:sp>
        <p:nvSpPr>
          <p:cNvPr id="7" name="Rektangel 6"/>
          <p:cNvSpPr/>
          <p:nvPr/>
        </p:nvSpPr>
        <p:spPr>
          <a:xfrm>
            <a:off x="9911695" y="5897324"/>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689244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Produktöversikt</a:t>
            </a:r>
            <a:endParaRPr lang="sv-SE" dirty="0">
              <a:solidFill>
                <a:schemeClr val="tx1"/>
              </a:solidFill>
            </a:endParaRPr>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29</a:t>
            </a:fld>
            <a:endParaRPr lang="sv-SE" dirty="0"/>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1698019971"/>
              </p:ext>
            </p:extLst>
          </p:nvPr>
        </p:nvGraphicFramePr>
        <p:xfrm>
          <a:off x="303552" y="1575707"/>
          <a:ext cx="11584895" cy="4338320"/>
        </p:xfrm>
        <a:graphic>
          <a:graphicData uri="http://schemas.openxmlformats.org/drawingml/2006/table">
            <a:tbl>
              <a:tblPr firstRow="1" bandRow="1">
                <a:tableStyleId>{5C22544A-7EE6-4342-B048-85BDC9FD1C3A}</a:tableStyleId>
              </a:tblPr>
              <a:tblGrid>
                <a:gridCol w="1654985">
                  <a:extLst>
                    <a:ext uri="{9D8B030D-6E8A-4147-A177-3AD203B41FA5}">
                      <a16:colId xmlns:a16="http://schemas.microsoft.com/office/drawing/2014/main" val="1742128577"/>
                    </a:ext>
                  </a:extLst>
                </a:gridCol>
                <a:gridCol w="1654985">
                  <a:extLst>
                    <a:ext uri="{9D8B030D-6E8A-4147-A177-3AD203B41FA5}">
                      <a16:colId xmlns:a16="http://schemas.microsoft.com/office/drawing/2014/main" val="3314211144"/>
                    </a:ext>
                  </a:extLst>
                </a:gridCol>
                <a:gridCol w="1654985">
                  <a:extLst>
                    <a:ext uri="{9D8B030D-6E8A-4147-A177-3AD203B41FA5}">
                      <a16:colId xmlns:a16="http://schemas.microsoft.com/office/drawing/2014/main" val="1432068368"/>
                    </a:ext>
                  </a:extLst>
                </a:gridCol>
                <a:gridCol w="1654985">
                  <a:extLst>
                    <a:ext uri="{9D8B030D-6E8A-4147-A177-3AD203B41FA5}">
                      <a16:colId xmlns:a16="http://schemas.microsoft.com/office/drawing/2014/main" val="4248323589"/>
                    </a:ext>
                  </a:extLst>
                </a:gridCol>
                <a:gridCol w="1654985">
                  <a:extLst>
                    <a:ext uri="{9D8B030D-6E8A-4147-A177-3AD203B41FA5}">
                      <a16:colId xmlns:a16="http://schemas.microsoft.com/office/drawing/2014/main" val="2787416986"/>
                    </a:ext>
                  </a:extLst>
                </a:gridCol>
                <a:gridCol w="1654985">
                  <a:extLst>
                    <a:ext uri="{9D8B030D-6E8A-4147-A177-3AD203B41FA5}">
                      <a16:colId xmlns:a16="http://schemas.microsoft.com/office/drawing/2014/main" val="3090252195"/>
                    </a:ext>
                  </a:extLst>
                </a:gridCol>
                <a:gridCol w="1654985">
                  <a:extLst>
                    <a:ext uri="{9D8B030D-6E8A-4147-A177-3AD203B41FA5}">
                      <a16:colId xmlns:a16="http://schemas.microsoft.com/office/drawing/2014/main" val="3757398011"/>
                    </a:ext>
                  </a:extLst>
                </a:gridCol>
              </a:tblGrid>
              <a:tr h="370840">
                <a:tc>
                  <a:txBody>
                    <a:bodyPr/>
                    <a:lstStyle/>
                    <a:p>
                      <a:r>
                        <a:rPr lang="sv-SE" sz="1200" dirty="0" smtClean="0"/>
                        <a:t>Modell</a:t>
                      </a:r>
                      <a:endParaRPr lang="sv-SE" sz="1200" dirty="0"/>
                    </a:p>
                  </a:txBody>
                  <a:tcPr>
                    <a:solidFill>
                      <a:srgbClr val="0070C0"/>
                    </a:solidFill>
                  </a:tcPr>
                </a:tc>
                <a:tc>
                  <a:txBody>
                    <a:bodyPr/>
                    <a:lstStyle/>
                    <a:p>
                      <a:r>
                        <a:rPr lang="sv-SE" sz="1200" dirty="0" err="1" smtClean="0"/>
                        <a:t>Minifinder</a:t>
                      </a:r>
                      <a:r>
                        <a:rPr lang="sv-SE" sz="1200" dirty="0" smtClean="0"/>
                        <a:t> Pico</a:t>
                      </a:r>
                      <a:endParaRPr lang="sv-SE" sz="1200" dirty="0"/>
                    </a:p>
                  </a:txBody>
                  <a:tcPr>
                    <a:solidFill>
                      <a:srgbClr val="0070C0"/>
                    </a:solidFill>
                  </a:tcPr>
                </a:tc>
                <a:tc>
                  <a:txBody>
                    <a:bodyPr/>
                    <a:lstStyle/>
                    <a:p>
                      <a:r>
                        <a:rPr lang="sv-SE" sz="1200" dirty="0" smtClean="0"/>
                        <a:t>Active</a:t>
                      </a:r>
                      <a:endParaRPr lang="sv-SE" sz="1200" dirty="0"/>
                    </a:p>
                  </a:txBody>
                  <a:tcPr>
                    <a:solidFill>
                      <a:srgbClr val="0070C0"/>
                    </a:solidFill>
                  </a:tcPr>
                </a:tc>
                <a:tc>
                  <a:txBody>
                    <a:bodyPr/>
                    <a:lstStyle/>
                    <a:p>
                      <a:r>
                        <a:rPr lang="sv-SE" sz="1200" dirty="0" err="1" smtClean="0"/>
                        <a:t>Navy</a:t>
                      </a:r>
                      <a:endParaRPr lang="sv-SE" sz="1200" dirty="0"/>
                    </a:p>
                  </a:txBody>
                  <a:tcPr>
                    <a:solidFill>
                      <a:srgbClr val="0070C0"/>
                    </a:solidFill>
                  </a:tcPr>
                </a:tc>
                <a:tc>
                  <a:txBody>
                    <a:bodyPr/>
                    <a:lstStyle/>
                    <a:p>
                      <a:r>
                        <a:rPr lang="sv-SE" sz="1200" dirty="0" smtClean="0"/>
                        <a:t>Nano</a:t>
                      </a:r>
                      <a:endParaRPr lang="sv-SE" sz="1200" dirty="0"/>
                    </a:p>
                  </a:txBody>
                  <a:tcPr>
                    <a:solidFill>
                      <a:srgbClr val="0070C0"/>
                    </a:solidFill>
                  </a:tcPr>
                </a:tc>
                <a:tc>
                  <a:txBody>
                    <a:bodyPr/>
                    <a:lstStyle/>
                    <a:p>
                      <a:r>
                        <a:rPr lang="sv-SE" sz="1200" dirty="0" err="1" smtClean="0"/>
                        <a:t>Keruve</a:t>
                      </a:r>
                      <a:endParaRPr lang="sv-SE" sz="1200" dirty="0"/>
                    </a:p>
                  </a:txBody>
                  <a:tcPr>
                    <a:solidFill>
                      <a:srgbClr val="0070C0"/>
                    </a:solidFill>
                  </a:tcPr>
                </a:tc>
                <a:tc>
                  <a:txBody>
                    <a:bodyPr/>
                    <a:lstStyle/>
                    <a:p>
                      <a:r>
                        <a:rPr lang="sv-SE" sz="1200" dirty="0" err="1" smtClean="0"/>
                        <a:t>SmartSole</a:t>
                      </a:r>
                      <a:endParaRPr lang="sv-SE" sz="1200" dirty="0"/>
                    </a:p>
                  </a:txBody>
                  <a:tcPr>
                    <a:solidFill>
                      <a:srgbClr val="0070C0"/>
                    </a:solidFill>
                  </a:tcPr>
                </a:tc>
                <a:extLst>
                  <a:ext uri="{0D108BD9-81ED-4DB2-BD59-A6C34878D82A}">
                    <a16:rowId xmlns:a16="http://schemas.microsoft.com/office/drawing/2014/main" val="4250869050"/>
                  </a:ext>
                </a:extLst>
              </a:tr>
              <a:tr h="370840">
                <a:tc>
                  <a:txBody>
                    <a:bodyPr/>
                    <a:lstStyle/>
                    <a:p>
                      <a:r>
                        <a:rPr lang="sv-SE" sz="1200" dirty="0" smtClean="0"/>
                        <a:t>Batteritid</a:t>
                      </a:r>
                      <a:r>
                        <a:rPr lang="sv-SE" sz="1200" baseline="0" dirty="0" smtClean="0"/>
                        <a:t> Standby:</a:t>
                      </a:r>
                      <a:endParaRPr lang="sv-SE" sz="1200" dirty="0"/>
                    </a:p>
                  </a:txBody>
                  <a:tcPr/>
                </a:tc>
                <a:tc>
                  <a:txBody>
                    <a:bodyPr/>
                    <a:lstStyle/>
                    <a:p>
                      <a:r>
                        <a:rPr lang="sv-SE" sz="1200" dirty="0" smtClean="0"/>
                        <a:t>3-10 dagar</a:t>
                      </a:r>
                      <a:endParaRPr lang="sv-SE" sz="1200" dirty="0"/>
                    </a:p>
                  </a:txBody>
                  <a:tcPr/>
                </a:tc>
                <a:tc>
                  <a:txBody>
                    <a:bodyPr/>
                    <a:lstStyle/>
                    <a:p>
                      <a:r>
                        <a:rPr lang="sv-SE" sz="1200" dirty="0" smtClean="0"/>
                        <a:t>2 veckor</a:t>
                      </a:r>
                      <a:endParaRPr lang="sv-SE" sz="1200" dirty="0"/>
                    </a:p>
                  </a:txBody>
                  <a:tcPr/>
                </a:tc>
                <a:tc>
                  <a:txBody>
                    <a:bodyPr/>
                    <a:lstStyle/>
                    <a:p>
                      <a:r>
                        <a:rPr lang="sv-SE" sz="1200" dirty="0" smtClean="0"/>
                        <a:t>2-7 dagar</a:t>
                      </a:r>
                      <a:endParaRPr lang="sv-SE" sz="1200" dirty="0"/>
                    </a:p>
                  </a:txBody>
                  <a:tcPr/>
                </a:tc>
                <a:tc>
                  <a:txBody>
                    <a:bodyPr/>
                    <a:lstStyle/>
                    <a:p>
                      <a:endParaRPr lang="sv-SE" sz="1200" dirty="0"/>
                    </a:p>
                  </a:txBody>
                  <a:tcPr/>
                </a:tc>
                <a:tc>
                  <a:txBody>
                    <a:bodyPr/>
                    <a:lstStyle/>
                    <a:p>
                      <a:r>
                        <a:rPr lang="sv-SE" sz="1200" dirty="0" smtClean="0"/>
                        <a:t>5 dagar</a:t>
                      </a:r>
                      <a:endParaRPr lang="sv-SE" sz="1200" dirty="0"/>
                    </a:p>
                  </a:txBody>
                  <a:tcPr/>
                </a:tc>
                <a:tc>
                  <a:txBody>
                    <a:bodyPr/>
                    <a:lstStyle/>
                    <a:p>
                      <a:r>
                        <a:rPr lang="sv-SE" sz="1200" dirty="0" smtClean="0"/>
                        <a:t>2 veckor</a:t>
                      </a:r>
                      <a:endParaRPr lang="sv-SE" sz="1200" dirty="0"/>
                    </a:p>
                  </a:txBody>
                  <a:tcPr/>
                </a:tc>
                <a:extLst>
                  <a:ext uri="{0D108BD9-81ED-4DB2-BD59-A6C34878D82A}">
                    <a16:rowId xmlns:a16="http://schemas.microsoft.com/office/drawing/2014/main" val="3778279133"/>
                  </a:ext>
                </a:extLst>
              </a:tr>
              <a:tr h="370840">
                <a:tc>
                  <a:txBody>
                    <a:bodyPr/>
                    <a:lstStyle/>
                    <a:p>
                      <a:r>
                        <a:rPr lang="sv-SE" sz="1200" dirty="0" smtClean="0"/>
                        <a:t>Batteritid med trygghetszon:</a:t>
                      </a:r>
                      <a:endParaRPr lang="sv-SE" sz="1200" dirty="0"/>
                    </a:p>
                  </a:txBody>
                  <a:tcPr/>
                </a:tc>
                <a:tc>
                  <a:txBody>
                    <a:bodyPr/>
                    <a:lstStyle/>
                    <a:p>
                      <a:r>
                        <a:rPr lang="sv-SE" sz="1200" dirty="0" smtClean="0"/>
                        <a:t>1-10 dagar</a:t>
                      </a:r>
                      <a:endParaRPr lang="sv-SE" sz="1200" dirty="0"/>
                    </a:p>
                  </a:txBody>
                  <a:tcPr/>
                </a:tc>
                <a:tc>
                  <a:txBody>
                    <a:bodyPr/>
                    <a:lstStyle/>
                    <a:p>
                      <a:r>
                        <a:rPr lang="sv-SE" sz="1200" dirty="0" smtClean="0"/>
                        <a:t>1-6 dagar</a:t>
                      </a:r>
                      <a:endParaRPr lang="sv-SE" sz="1200" dirty="0"/>
                    </a:p>
                  </a:txBody>
                  <a:tcPr/>
                </a:tc>
                <a:tc>
                  <a:txBody>
                    <a:bodyPr/>
                    <a:lstStyle/>
                    <a:p>
                      <a:r>
                        <a:rPr lang="sv-SE" sz="1200" dirty="0" smtClean="0"/>
                        <a:t>2-7 dagar</a:t>
                      </a:r>
                      <a:endParaRPr lang="sv-SE" sz="1200" dirty="0"/>
                    </a:p>
                  </a:txBody>
                  <a:tcPr/>
                </a:tc>
                <a:tc>
                  <a:txBody>
                    <a:bodyPr/>
                    <a:lstStyle/>
                    <a:p>
                      <a:endParaRPr lang="sv-SE" sz="1200" dirty="0"/>
                    </a:p>
                  </a:txBody>
                  <a:tcPr/>
                </a:tc>
                <a:tc>
                  <a:txBody>
                    <a:bodyPr/>
                    <a:lstStyle/>
                    <a:p>
                      <a:r>
                        <a:rPr lang="sv-SE" sz="1200" dirty="0" smtClean="0"/>
                        <a:t>1-2 dagar</a:t>
                      </a:r>
                      <a:endParaRPr lang="sv-SE" sz="1200" dirty="0"/>
                    </a:p>
                  </a:txBody>
                  <a:tcPr/>
                </a:tc>
                <a:tc>
                  <a:txBody>
                    <a:bodyPr/>
                    <a:lstStyle/>
                    <a:p>
                      <a:r>
                        <a:rPr lang="sv-SE" sz="1200" dirty="0" smtClean="0"/>
                        <a:t>1-7dygn</a:t>
                      </a:r>
                      <a:endParaRPr lang="sv-SE" sz="1200" dirty="0"/>
                    </a:p>
                  </a:txBody>
                  <a:tcPr/>
                </a:tc>
                <a:extLst>
                  <a:ext uri="{0D108BD9-81ED-4DB2-BD59-A6C34878D82A}">
                    <a16:rowId xmlns:a16="http://schemas.microsoft.com/office/drawing/2014/main" val="158082758"/>
                  </a:ext>
                </a:extLst>
              </a:tr>
              <a:tr h="370840">
                <a:tc>
                  <a:txBody>
                    <a:bodyPr/>
                    <a:lstStyle/>
                    <a:p>
                      <a:r>
                        <a:rPr lang="sv-SE" sz="1200" dirty="0" err="1" smtClean="0"/>
                        <a:t>Larmknapp</a:t>
                      </a:r>
                      <a:r>
                        <a:rPr lang="sv-SE" sz="1200" dirty="0" smtClean="0"/>
                        <a:t>:</a:t>
                      </a:r>
                      <a:endParaRPr lang="sv-SE" sz="1200" dirty="0"/>
                    </a:p>
                  </a:txBody>
                  <a:tcPr/>
                </a:tc>
                <a:tc>
                  <a:txBody>
                    <a:bodyPr/>
                    <a:lstStyle/>
                    <a:p>
                      <a:r>
                        <a:rPr lang="sv-SE" sz="1200" dirty="0" smtClean="0"/>
                        <a:t>Ja</a:t>
                      </a:r>
                      <a:endParaRPr lang="sv-SE" sz="1200" dirty="0"/>
                    </a:p>
                  </a:txBody>
                  <a:tcPr/>
                </a:tc>
                <a:tc>
                  <a:txBody>
                    <a:bodyPr/>
                    <a:lstStyle/>
                    <a:p>
                      <a:r>
                        <a:rPr lang="sv-SE" sz="1200" dirty="0" smtClean="0"/>
                        <a:t>Ja</a:t>
                      </a:r>
                      <a:endParaRPr lang="sv-SE" sz="1200" dirty="0"/>
                    </a:p>
                  </a:txBody>
                  <a:tcPr/>
                </a:tc>
                <a:tc>
                  <a:txBody>
                    <a:bodyPr/>
                    <a:lstStyle/>
                    <a:p>
                      <a:r>
                        <a:rPr lang="sv-SE" sz="1200" dirty="0" smtClean="0"/>
                        <a:t>Ja</a:t>
                      </a:r>
                      <a:endParaRPr lang="sv-SE" sz="1200" dirty="0"/>
                    </a:p>
                  </a:txBody>
                  <a:tcPr/>
                </a:tc>
                <a:tc>
                  <a:txBody>
                    <a:bodyPr/>
                    <a:lstStyle/>
                    <a:p>
                      <a:endParaRPr lang="sv-SE" sz="1200" dirty="0"/>
                    </a:p>
                  </a:txBody>
                  <a:tcPr/>
                </a:tc>
                <a:tc>
                  <a:txBody>
                    <a:bodyPr/>
                    <a:lstStyle/>
                    <a:p>
                      <a:r>
                        <a:rPr lang="sv-SE" sz="1200" dirty="0" smtClean="0"/>
                        <a:t>Nej</a:t>
                      </a:r>
                      <a:endParaRPr lang="sv-SE" sz="1200" dirty="0"/>
                    </a:p>
                  </a:txBody>
                  <a:tcPr/>
                </a:tc>
                <a:tc>
                  <a:txBody>
                    <a:bodyPr/>
                    <a:lstStyle/>
                    <a:p>
                      <a:r>
                        <a:rPr lang="sv-SE" sz="1200" dirty="0" smtClean="0"/>
                        <a:t>Nej</a:t>
                      </a:r>
                      <a:endParaRPr lang="sv-SE" sz="1200" dirty="0"/>
                    </a:p>
                  </a:txBody>
                  <a:tcPr/>
                </a:tc>
                <a:extLst>
                  <a:ext uri="{0D108BD9-81ED-4DB2-BD59-A6C34878D82A}">
                    <a16:rowId xmlns:a16="http://schemas.microsoft.com/office/drawing/2014/main" val="3408897753"/>
                  </a:ext>
                </a:extLst>
              </a:tr>
              <a:tr h="370840">
                <a:tc>
                  <a:txBody>
                    <a:bodyPr/>
                    <a:lstStyle/>
                    <a:p>
                      <a:r>
                        <a:rPr lang="sv-SE" sz="1200" dirty="0" smtClean="0"/>
                        <a:t>Samtal till/från:</a:t>
                      </a:r>
                      <a:endParaRPr lang="sv-SE" sz="1200" dirty="0"/>
                    </a:p>
                  </a:txBody>
                  <a:tcPr/>
                </a:tc>
                <a:tc>
                  <a:txBody>
                    <a:bodyPr/>
                    <a:lstStyle/>
                    <a:p>
                      <a:r>
                        <a:rPr lang="sv-SE" sz="1200" dirty="0" smtClean="0"/>
                        <a:t>Ja</a:t>
                      </a:r>
                      <a:endParaRPr lang="sv-SE" sz="1200" dirty="0"/>
                    </a:p>
                  </a:txBody>
                  <a:tcPr/>
                </a:tc>
                <a:tc>
                  <a:txBody>
                    <a:bodyPr/>
                    <a:lstStyle/>
                    <a:p>
                      <a:r>
                        <a:rPr lang="sv-SE" sz="1200" dirty="0" smtClean="0"/>
                        <a:t>Till (i larmsituation)</a:t>
                      </a:r>
                      <a:endParaRPr lang="sv-SE" sz="1200" dirty="0"/>
                    </a:p>
                  </a:txBody>
                  <a:tcPr/>
                </a:tc>
                <a:tc>
                  <a:txBody>
                    <a:bodyPr/>
                    <a:lstStyle/>
                    <a:p>
                      <a:r>
                        <a:rPr lang="sv-SE" sz="1200" dirty="0" smtClean="0"/>
                        <a:t>Ja</a:t>
                      </a:r>
                      <a:endParaRPr lang="sv-SE" sz="1200" dirty="0"/>
                    </a:p>
                  </a:txBody>
                  <a:tcPr/>
                </a:tc>
                <a:tc>
                  <a:txBody>
                    <a:bodyPr/>
                    <a:lstStyle/>
                    <a:p>
                      <a:endParaRPr lang="sv-SE" sz="1200"/>
                    </a:p>
                  </a:txBody>
                  <a:tcPr/>
                </a:tc>
                <a:tc>
                  <a:txBody>
                    <a:bodyPr/>
                    <a:lstStyle/>
                    <a:p>
                      <a:r>
                        <a:rPr lang="sv-SE" sz="1200" dirty="0" smtClean="0"/>
                        <a:t>Nej</a:t>
                      </a:r>
                      <a:endParaRPr lang="sv-SE" sz="1200" dirty="0"/>
                    </a:p>
                  </a:txBody>
                  <a:tcPr/>
                </a:tc>
                <a:tc>
                  <a:txBody>
                    <a:bodyPr/>
                    <a:lstStyle/>
                    <a:p>
                      <a:r>
                        <a:rPr lang="sv-SE" sz="1200" dirty="0" smtClean="0"/>
                        <a:t>Nej</a:t>
                      </a:r>
                      <a:endParaRPr lang="sv-SE" sz="1200" dirty="0"/>
                    </a:p>
                  </a:txBody>
                  <a:tcPr/>
                </a:tc>
                <a:extLst>
                  <a:ext uri="{0D108BD9-81ED-4DB2-BD59-A6C34878D82A}">
                    <a16:rowId xmlns:a16="http://schemas.microsoft.com/office/drawing/2014/main" val="1125261396"/>
                  </a:ext>
                </a:extLst>
              </a:tr>
              <a:tr h="370840">
                <a:tc>
                  <a:txBody>
                    <a:bodyPr/>
                    <a:lstStyle/>
                    <a:p>
                      <a:r>
                        <a:rPr lang="sv-SE" sz="1200" dirty="0" err="1" smtClean="0"/>
                        <a:t>Fallarm</a:t>
                      </a:r>
                      <a:r>
                        <a:rPr lang="sv-SE" sz="1200" dirty="0" smtClean="0"/>
                        <a:t>:</a:t>
                      </a:r>
                      <a:endParaRPr lang="sv-SE" sz="1200" dirty="0"/>
                    </a:p>
                  </a:txBody>
                  <a:tcPr/>
                </a:tc>
                <a:tc>
                  <a:txBody>
                    <a:bodyPr/>
                    <a:lstStyle/>
                    <a:p>
                      <a:r>
                        <a:rPr lang="sv-SE" sz="1200" dirty="0" smtClean="0"/>
                        <a:t>Ja</a:t>
                      </a:r>
                      <a:endParaRPr lang="sv-SE" sz="1200" dirty="0"/>
                    </a:p>
                  </a:txBody>
                  <a:tcPr/>
                </a:tc>
                <a:tc>
                  <a:txBody>
                    <a:bodyPr/>
                    <a:lstStyle/>
                    <a:p>
                      <a:r>
                        <a:rPr lang="sv-SE" sz="1200" dirty="0" smtClean="0"/>
                        <a:t>Nej</a:t>
                      </a:r>
                      <a:endParaRPr lang="sv-SE" sz="1200" dirty="0"/>
                    </a:p>
                  </a:txBody>
                  <a:tcPr/>
                </a:tc>
                <a:tc>
                  <a:txBody>
                    <a:bodyPr/>
                    <a:lstStyle/>
                    <a:p>
                      <a:r>
                        <a:rPr lang="sv-SE" sz="1200" dirty="0" smtClean="0"/>
                        <a:t>Nej</a:t>
                      </a:r>
                      <a:endParaRPr lang="sv-SE" sz="1200" dirty="0"/>
                    </a:p>
                  </a:txBody>
                  <a:tcPr/>
                </a:tc>
                <a:tc>
                  <a:txBody>
                    <a:bodyPr/>
                    <a:lstStyle/>
                    <a:p>
                      <a:endParaRPr lang="sv-SE" sz="1200"/>
                    </a:p>
                  </a:txBody>
                  <a:tcPr/>
                </a:tc>
                <a:tc>
                  <a:txBody>
                    <a:bodyPr/>
                    <a:lstStyle/>
                    <a:p>
                      <a:r>
                        <a:rPr lang="sv-SE" sz="1200" dirty="0" smtClean="0"/>
                        <a:t>Nej</a:t>
                      </a:r>
                      <a:endParaRPr lang="sv-SE" sz="1200" dirty="0"/>
                    </a:p>
                  </a:txBody>
                  <a:tcPr/>
                </a:tc>
                <a:tc>
                  <a:txBody>
                    <a:bodyPr/>
                    <a:lstStyle/>
                    <a:p>
                      <a:r>
                        <a:rPr lang="sv-SE" sz="1200" dirty="0" smtClean="0"/>
                        <a:t>Nej</a:t>
                      </a:r>
                      <a:endParaRPr lang="sv-SE" sz="1200" dirty="0"/>
                    </a:p>
                  </a:txBody>
                  <a:tcPr/>
                </a:tc>
                <a:extLst>
                  <a:ext uri="{0D108BD9-81ED-4DB2-BD59-A6C34878D82A}">
                    <a16:rowId xmlns:a16="http://schemas.microsoft.com/office/drawing/2014/main" val="4146386505"/>
                  </a:ext>
                </a:extLst>
              </a:tr>
              <a:tr h="370840">
                <a:tc>
                  <a:txBody>
                    <a:bodyPr/>
                    <a:lstStyle/>
                    <a:p>
                      <a:r>
                        <a:rPr lang="sv-SE" sz="1200" dirty="0" smtClean="0"/>
                        <a:t>Vattentäthet:</a:t>
                      </a:r>
                      <a:endParaRPr lang="sv-SE" sz="1200" dirty="0"/>
                    </a:p>
                  </a:txBody>
                  <a:tcPr/>
                </a:tc>
                <a:tc>
                  <a:txBody>
                    <a:bodyPr/>
                    <a:lstStyle/>
                    <a:p>
                      <a:r>
                        <a:rPr lang="sv-SE" sz="1200" dirty="0" smtClean="0"/>
                        <a:t>IP55</a:t>
                      </a:r>
                      <a:endParaRPr lang="sv-SE" sz="1200" dirty="0"/>
                    </a:p>
                  </a:txBody>
                  <a:tcPr/>
                </a:tc>
                <a:tc>
                  <a:txBody>
                    <a:bodyPr/>
                    <a:lstStyle/>
                    <a:p>
                      <a:r>
                        <a:rPr lang="sv-SE" sz="1200" dirty="0" smtClean="0"/>
                        <a:t>IP67</a:t>
                      </a:r>
                      <a:endParaRPr lang="sv-SE" sz="1200" dirty="0"/>
                    </a:p>
                  </a:txBody>
                  <a:tcPr/>
                </a:tc>
                <a:tc>
                  <a:txBody>
                    <a:bodyPr/>
                    <a:lstStyle/>
                    <a:p>
                      <a:r>
                        <a:rPr lang="sv-SE" sz="1200" dirty="0" smtClean="0"/>
                        <a:t>IP67</a:t>
                      </a:r>
                      <a:endParaRPr lang="sv-SE" sz="1200" dirty="0"/>
                    </a:p>
                  </a:txBody>
                  <a:tcPr/>
                </a:tc>
                <a:tc>
                  <a:txBody>
                    <a:bodyPr/>
                    <a:lstStyle/>
                    <a:p>
                      <a:endParaRPr lang="sv-SE" sz="1200"/>
                    </a:p>
                  </a:txBody>
                  <a:tcPr/>
                </a:tc>
                <a:tc>
                  <a:txBody>
                    <a:bodyPr/>
                    <a:lstStyle/>
                    <a:p>
                      <a:r>
                        <a:rPr lang="sv-SE" sz="1200" dirty="0" smtClean="0"/>
                        <a:t>IP67</a:t>
                      </a:r>
                      <a:endParaRPr lang="sv-SE" sz="1200" dirty="0"/>
                    </a:p>
                  </a:txBody>
                  <a:tcPr/>
                </a:tc>
                <a:tc>
                  <a:txBody>
                    <a:bodyPr/>
                    <a:lstStyle/>
                    <a:p>
                      <a:r>
                        <a:rPr lang="sv-SE" sz="1200" dirty="0" smtClean="0"/>
                        <a:t>IP67</a:t>
                      </a:r>
                      <a:endParaRPr lang="sv-SE" sz="1200" dirty="0"/>
                    </a:p>
                  </a:txBody>
                  <a:tcPr/>
                </a:tc>
                <a:extLst>
                  <a:ext uri="{0D108BD9-81ED-4DB2-BD59-A6C34878D82A}">
                    <a16:rowId xmlns:a16="http://schemas.microsoft.com/office/drawing/2014/main" val="3909237518"/>
                  </a:ext>
                </a:extLst>
              </a:tr>
              <a:tr h="370840">
                <a:tc>
                  <a:txBody>
                    <a:bodyPr/>
                    <a:lstStyle/>
                    <a:p>
                      <a:r>
                        <a:rPr lang="sv-SE" sz="1200" dirty="0" smtClean="0"/>
                        <a:t>Design/sätt att bära:</a:t>
                      </a:r>
                      <a:endParaRPr lang="sv-SE" sz="1200" dirty="0"/>
                    </a:p>
                  </a:txBody>
                  <a:tcPr/>
                </a:tc>
                <a:tc>
                  <a:txBody>
                    <a:bodyPr/>
                    <a:lstStyle/>
                    <a:p>
                      <a:r>
                        <a:rPr lang="sv-SE" sz="1200" dirty="0" smtClean="0"/>
                        <a:t>Bälte, halsrem, nyckelknippa</a:t>
                      </a:r>
                      <a:endParaRPr lang="sv-SE" sz="1200" dirty="0"/>
                    </a:p>
                  </a:txBody>
                  <a:tcPr/>
                </a:tc>
                <a:tc>
                  <a:txBody>
                    <a:bodyPr/>
                    <a:lstStyle/>
                    <a:p>
                      <a:r>
                        <a:rPr lang="sv-SE" sz="1200" dirty="0" smtClean="0"/>
                        <a:t>Aktivitetsarmband (klocka)</a:t>
                      </a:r>
                      <a:endParaRPr lang="sv-SE" sz="1200" dirty="0"/>
                    </a:p>
                  </a:txBody>
                  <a:tcPr/>
                </a:tc>
                <a:tc>
                  <a:txBody>
                    <a:bodyPr/>
                    <a:lstStyle/>
                    <a:p>
                      <a:r>
                        <a:rPr lang="sv-SE" sz="1200" dirty="0" smtClean="0"/>
                        <a:t>Klocka</a:t>
                      </a:r>
                      <a:endParaRPr lang="sv-SE" sz="1200" dirty="0"/>
                    </a:p>
                  </a:txBody>
                  <a:tcPr/>
                </a:tc>
                <a:tc>
                  <a:txBody>
                    <a:bodyPr/>
                    <a:lstStyle/>
                    <a:p>
                      <a:endParaRPr lang="sv-SE" sz="1200"/>
                    </a:p>
                  </a:txBody>
                  <a:tcPr/>
                </a:tc>
                <a:tc>
                  <a:txBody>
                    <a:bodyPr/>
                    <a:lstStyle/>
                    <a:p>
                      <a:r>
                        <a:rPr lang="sv-SE" sz="1200" dirty="0" smtClean="0"/>
                        <a:t>Klockarmband, bälte, i halsrem</a:t>
                      </a:r>
                      <a:endParaRPr lang="sv-SE" sz="1200" dirty="0"/>
                    </a:p>
                  </a:txBody>
                  <a:tcPr/>
                </a:tc>
                <a:tc>
                  <a:txBody>
                    <a:bodyPr/>
                    <a:lstStyle/>
                    <a:p>
                      <a:r>
                        <a:rPr lang="sv-SE" sz="1200" dirty="0" smtClean="0"/>
                        <a:t>Sula i sko (ett par)</a:t>
                      </a:r>
                      <a:endParaRPr lang="sv-SE" sz="1200" dirty="0"/>
                    </a:p>
                  </a:txBody>
                  <a:tcPr/>
                </a:tc>
                <a:extLst>
                  <a:ext uri="{0D108BD9-81ED-4DB2-BD59-A6C34878D82A}">
                    <a16:rowId xmlns:a16="http://schemas.microsoft.com/office/drawing/2014/main" val="3636983057"/>
                  </a:ext>
                </a:extLst>
              </a:tr>
              <a:tr h="370840">
                <a:tc>
                  <a:txBody>
                    <a:bodyPr/>
                    <a:lstStyle/>
                    <a:p>
                      <a:r>
                        <a:rPr lang="sv-SE" sz="1200" dirty="0" err="1" smtClean="0"/>
                        <a:t>Laddtid</a:t>
                      </a:r>
                      <a:r>
                        <a:rPr lang="sv-SE" sz="1200" dirty="0" smtClean="0"/>
                        <a:t>:</a:t>
                      </a:r>
                      <a:endParaRPr lang="sv-SE" sz="1200" dirty="0"/>
                    </a:p>
                  </a:txBody>
                  <a:tcPr/>
                </a:tc>
                <a:tc>
                  <a:txBody>
                    <a:bodyPr/>
                    <a:lstStyle/>
                    <a:p>
                      <a:r>
                        <a:rPr lang="sv-SE" sz="1200" dirty="0" smtClean="0"/>
                        <a:t>3h</a:t>
                      </a:r>
                      <a:endParaRPr lang="sv-SE" sz="1200" dirty="0"/>
                    </a:p>
                  </a:txBody>
                  <a:tcPr/>
                </a:tc>
                <a:tc>
                  <a:txBody>
                    <a:bodyPr/>
                    <a:lstStyle/>
                    <a:p>
                      <a:r>
                        <a:rPr lang="sv-SE" sz="1200" dirty="0" smtClean="0"/>
                        <a:t>2h</a:t>
                      </a:r>
                      <a:endParaRPr lang="sv-SE" sz="1200" dirty="0"/>
                    </a:p>
                  </a:txBody>
                  <a:tcPr/>
                </a:tc>
                <a:tc>
                  <a:txBody>
                    <a:bodyPr/>
                    <a:lstStyle/>
                    <a:p>
                      <a:r>
                        <a:rPr lang="sv-SE" sz="1200" dirty="0" smtClean="0"/>
                        <a:t>2h</a:t>
                      </a:r>
                      <a:endParaRPr lang="sv-SE" sz="1200" dirty="0"/>
                    </a:p>
                  </a:txBody>
                  <a:tcPr/>
                </a:tc>
                <a:tc>
                  <a:txBody>
                    <a:bodyPr/>
                    <a:lstStyle/>
                    <a:p>
                      <a:endParaRPr lang="sv-SE" sz="1200"/>
                    </a:p>
                  </a:txBody>
                  <a:tcPr/>
                </a:tc>
                <a:tc>
                  <a:txBody>
                    <a:bodyPr/>
                    <a:lstStyle/>
                    <a:p>
                      <a:r>
                        <a:rPr lang="sv-SE" sz="1200" dirty="0" smtClean="0"/>
                        <a:t>5h</a:t>
                      </a:r>
                      <a:endParaRPr lang="sv-SE" sz="1200" dirty="0"/>
                    </a:p>
                  </a:txBody>
                  <a:tcPr/>
                </a:tc>
                <a:tc>
                  <a:txBody>
                    <a:bodyPr/>
                    <a:lstStyle/>
                    <a:p>
                      <a:r>
                        <a:rPr lang="sv-SE" sz="1200" dirty="0" smtClean="0"/>
                        <a:t>4h</a:t>
                      </a:r>
                      <a:endParaRPr lang="sv-SE" sz="1200" dirty="0"/>
                    </a:p>
                  </a:txBody>
                  <a:tcPr/>
                </a:tc>
                <a:extLst>
                  <a:ext uri="{0D108BD9-81ED-4DB2-BD59-A6C34878D82A}">
                    <a16:rowId xmlns:a16="http://schemas.microsoft.com/office/drawing/2014/main" val="2322764035"/>
                  </a:ext>
                </a:extLst>
              </a:tr>
              <a:tr h="370840">
                <a:tc>
                  <a:txBody>
                    <a:bodyPr/>
                    <a:lstStyle/>
                    <a:p>
                      <a:r>
                        <a:rPr lang="sv-SE" sz="1200" dirty="0" smtClean="0"/>
                        <a:t>Uppdateringsintervall standard (min):</a:t>
                      </a:r>
                      <a:endParaRPr lang="sv-SE" sz="1200" dirty="0"/>
                    </a:p>
                  </a:txBody>
                  <a:tcPr/>
                </a:tc>
                <a:tc>
                  <a:txBody>
                    <a:bodyPr/>
                    <a:lstStyle/>
                    <a:p>
                      <a:r>
                        <a:rPr lang="sv-SE" sz="1200" dirty="0" smtClean="0"/>
                        <a:t>3</a:t>
                      </a:r>
                      <a:endParaRPr lang="sv-SE" sz="1200" dirty="0"/>
                    </a:p>
                  </a:txBody>
                  <a:tcPr/>
                </a:tc>
                <a:tc>
                  <a:txBody>
                    <a:bodyPr/>
                    <a:lstStyle/>
                    <a:p>
                      <a:r>
                        <a:rPr lang="sv-SE" sz="1200" dirty="0" smtClean="0"/>
                        <a:t>10</a:t>
                      </a:r>
                      <a:endParaRPr lang="sv-SE" sz="1200" dirty="0"/>
                    </a:p>
                  </a:txBody>
                  <a:tcPr/>
                </a:tc>
                <a:tc>
                  <a:txBody>
                    <a:bodyPr/>
                    <a:lstStyle/>
                    <a:p>
                      <a:r>
                        <a:rPr lang="sv-SE" sz="1200" dirty="0" smtClean="0"/>
                        <a:t>4</a:t>
                      </a:r>
                      <a:endParaRPr lang="sv-SE" sz="1200" dirty="0"/>
                    </a:p>
                  </a:txBody>
                  <a:tcPr/>
                </a:tc>
                <a:tc>
                  <a:txBody>
                    <a:bodyPr/>
                    <a:lstStyle/>
                    <a:p>
                      <a:endParaRPr lang="sv-SE" sz="1200" dirty="0"/>
                    </a:p>
                  </a:txBody>
                  <a:tcPr/>
                </a:tc>
                <a:tc>
                  <a:txBody>
                    <a:bodyPr/>
                    <a:lstStyle/>
                    <a:p>
                      <a:r>
                        <a:rPr lang="sv-SE" sz="1200" dirty="0" smtClean="0"/>
                        <a:t>5</a:t>
                      </a:r>
                      <a:endParaRPr lang="sv-SE" sz="1200" dirty="0"/>
                    </a:p>
                  </a:txBody>
                  <a:tcPr/>
                </a:tc>
                <a:tc>
                  <a:txBody>
                    <a:bodyPr/>
                    <a:lstStyle/>
                    <a:p>
                      <a:r>
                        <a:rPr lang="sv-SE" sz="1200" dirty="0" smtClean="0"/>
                        <a:t>3</a:t>
                      </a:r>
                      <a:endParaRPr lang="sv-SE" sz="1200" dirty="0"/>
                    </a:p>
                  </a:txBody>
                  <a:tcPr/>
                </a:tc>
                <a:extLst>
                  <a:ext uri="{0D108BD9-81ED-4DB2-BD59-A6C34878D82A}">
                    <a16:rowId xmlns:a16="http://schemas.microsoft.com/office/drawing/2014/main" val="614303459"/>
                  </a:ext>
                </a:extLst>
              </a:tr>
              <a:tr h="370840">
                <a:tc>
                  <a:txBody>
                    <a:bodyPr/>
                    <a:lstStyle/>
                    <a:p>
                      <a:r>
                        <a:rPr lang="sv-SE" sz="1200" dirty="0" smtClean="0"/>
                        <a:t>Antal trygghetszoner:</a:t>
                      </a:r>
                      <a:endParaRPr lang="sv-SE" sz="1200" dirty="0"/>
                    </a:p>
                  </a:txBody>
                  <a:tcPr/>
                </a:tc>
                <a:tc>
                  <a:txBody>
                    <a:bodyPr/>
                    <a:lstStyle/>
                    <a:p>
                      <a:r>
                        <a:rPr lang="sv-SE" sz="1200" dirty="0" smtClean="0"/>
                        <a:t>Obegränsat</a:t>
                      </a:r>
                      <a:endParaRPr lang="sv-SE" sz="1200" dirty="0"/>
                    </a:p>
                  </a:txBody>
                  <a:tcPr/>
                </a:tc>
                <a:tc>
                  <a:txBody>
                    <a:bodyPr/>
                    <a:lstStyle/>
                    <a:p>
                      <a:r>
                        <a:rPr lang="sv-SE" sz="1200" dirty="0" smtClean="0"/>
                        <a:t>9st</a:t>
                      </a:r>
                      <a:endParaRPr lang="sv-SE" sz="1200" dirty="0"/>
                    </a:p>
                  </a:txBody>
                  <a:tcPr/>
                </a:tc>
                <a:tc>
                  <a:txBody>
                    <a:bodyPr/>
                    <a:lstStyle/>
                    <a:p>
                      <a:r>
                        <a:rPr lang="sv-SE" sz="1200" dirty="0" smtClean="0"/>
                        <a:t>Obegränsat</a:t>
                      </a:r>
                      <a:endParaRPr lang="sv-SE" sz="1200" dirty="0"/>
                    </a:p>
                  </a:txBody>
                  <a:tcPr/>
                </a:tc>
                <a:tc>
                  <a:txBody>
                    <a:bodyPr/>
                    <a:lstStyle/>
                    <a:p>
                      <a:endParaRPr lang="sv-SE" sz="1200"/>
                    </a:p>
                  </a:txBody>
                  <a:tcPr/>
                </a:tc>
                <a:tc>
                  <a:txBody>
                    <a:bodyPr/>
                    <a:lstStyle/>
                    <a:p>
                      <a:r>
                        <a:rPr lang="sv-SE" sz="1200" dirty="0" smtClean="0"/>
                        <a:t>1</a:t>
                      </a:r>
                      <a:endParaRPr lang="sv-SE" sz="1200" dirty="0"/>
                    </a:p>
                  </a:txBody>
                  <a:tcPr/>
                </a:tc>
                <a:tc>
                  <a:txBody>
                    <a:bodyPr/>
                    <a:lstStyle/>
                    <a:p>
                      <a:r>
                        <a:rPr lang="sv-SE" sz="1200" dirty="0" smtClean="0"/>
                        <a:t>Obegränsat</a:t>
                      </a:r>
                      <a:endParaRPr lang="sv-SE" sz="1200" dirty="0"/>
                    </a:p>
                  </a:txBody>
                  <a:tcPr/>
                </a:tc>
                <a:extLst>
                  <a:ext uri="{0D108BD9-81ED-4DB2-BD59-A6C34878D82A}">
                    <a16:rowId xmlns:a16="http://schemas.microsoft.com/office/drawing/2014/main" val="3773954580"/>
                  </a:ext>
                </a:extLst>
              </a:tr>
            </a:tbl>
          </a:graphicData>
        </a:graphic>
      </p:graphicFrame>
      <p:sp>
        <p:nvSpPr>
          <p:cNvPr id="3" name="Rektangel 2"/>
          <p:cNvSpPr/>
          <p:nvPr/>
        </p:nvSpPr>
        <p:spPr>
          <a:xfrm>
            <a:off x="9955490" y="5950522"/>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359850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An exciting lesson exploring GPS and geo-tagging. – EDTECH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153" y="4264964"/>
            <a:ext cx="2593263" cy="1838808"/>
          </a:xfrm>
          <a:prstGeom prst="rect">
            <a:avLst/>
          </a:prstGeom>
        </p:spPr>
      </p:pic>
      <p:sp>
        <p:nvSpPr>
          <p:cNvPr id="2" name="Rubrik 1"/>
          <p:cNvSpPr>
            <a:spLocks noGrp="1"/>
          </p:cNvSpPr>
          <p:nvPr>
            <p:ph type="title"/>
          </p:nvPr>
        </p:nvSpPr>
        <p:spPr/>
        <p:txBody>
          <a:bodyPr>
            <a:normAutofit/>
          </a:bodyPr>
          <a:lstStyle/>
          <a:p>
            <a:r>
              <a:rPr lang="sv-SE" sz="2000" dirty="0" smtClean="0">
                <a:solidFill>
                  <a:schemeClr val="tx1"/>
                </a:solidFill>
              </a:rPr>
              <a:t>Del 1.</a:t>
            </a:r>
            <a:r>
              <a:rPr lang="sv-SE" dirty="0" smtClean="0">
                <a:solidFill>
                  <a:schemeClr val="tx1"/>
                </a:solidFill>
              </a:rPr>
              <a:t/>
            </a:r>
            <a:br>
              <a:rPr lang="sv-SE" dirty="0" smtClean="0">
                <a:solidFill>
                  <a:schemeClr val="tx1"/>
                </a:solidFill>
              </a:rPr>
            </a:br>
            <a:r>
              <a:rPr lang="sv-SE" sz="4000" dirty="0" smtClean="0">
                <a:solidFill>
                  <a:schemeClr val="tx1"/>
                </a:solidFill>
              </a:rPr>
              <a:t>Vad är fjärrtillsyn med GPS?</a:t>
            </a:r>
            <a:endParaRPr lang="sv-SE" sz="4000" dirty="0">
              <a:solidFill>
                <a:schemeClr val="tx1"/>
              </a:solidFill>
            </a:endParaRPr>
          </a:p>
        </p:txBody>
      </p:sp>
      <p:sp>
        <p:nvSpPr>
          <p:cNvPr id="3" name="Platshållare för innehåll 2"/>
          <p:cNvSpPr>
            <a:spLocks noGrp="1"/>
          </p:cNvSpPr>
          <p:nvPr>
            <p:ph idx="1"/>
          </p:nvPr>
        </p:nvSpPr>
        <p:spPr/>
        <p:txBody>
          <a:bodyPr>
            <a:normAutofit/>
          </a:bodyPr>
          <a:lstStyle/>
          <a:p>
            <a:pPr marL="0" indent="0">
              <a:buNone/>
            </a:pPr>
            <a:r>
              <a:rPr lang="sv-SE" sz="1600" dirty="0" smtClean="0"/>
              <a:t>GPS </a:t>
            </a:r>
            <a:r>
              <a:rPr lang="sv-SE" sz="1600" dirty="0"/>
              <a:t>betyder Global </a:t>
            </a:r>
            <a:r>
              <a:rPr lang="sv-SE" sz="1600" dirty="0" err="1"/>
              <a:t>Positioning</a:t>
            </a:r>
            <a:r>
              <a:rPr lang="sv-SE" sz="1600" dirty="0"/>
              <a:t> System, det är ett system för satellitnavigering och består av 32 satelliter (31 används) som kretsar kring Jorden. </a:t>
            </a:r>
          </a:p>
          <a:p>
            <a:pPr marL="0" indent="0">
              <a:buNone/>
            </a:pPr>
            <a:r>
              <a:rPr lang="sv-SE" sz="1600" dirty="0"/>
              <a:t>Med signaler från minst 3 satelliter kan man bestämma positionen. Ett larm med GPS-funktion fungerar utanför bostaden vilket ett traditionellt trygghetslarm eller andra larm förskrivna som hjälpmedel inte gör</a:t>
            </a:r>
            <a:r>
              <a:rPr lang="sv-SE" sz="1600" dirty="0" smtClean="0"/>
              <a:t>. </a:t>
            </a:r>
            <a:r>
              <a:rPr lang="sv-SE" sz="1600" dirty="0" err="1" smtClean="0"/>
              <a:t>GPS:enheten</a:t>
            </a:r>
            <a:r>
              <a:rPr lang="sv-SE" sz="1600" dirty="0" smtClean="0"/>
              <a:t> kan </a:t>
            </a:r>
            <a:r>
              <a:rPr lang="sv-SE" sz="1600" dirty="0"/>
              <a:t>inte garantera position inomhus </a:t>
            </a:r>
            <a:r>
              <a:rPr lang="sv-SE" sz="1600" dirty="0" smtClean="0"/>
              <a:t>utan </a:t>
            </a:r>
            <a:r>
              <a:rPr lang="sv-SE" sz="1600" dirty="0"/>
              <a:t>extra tillbehör. </a:t>
            </a:r>
            <a:endParaRPr lang="sv-SE" sz="1600" dirty="0" smtClean="0"/>
          </a:p>
          <a:p>
            <a:pPr marL="0" indent="0">
              <a:buNone/>
            </a:pPr>
            <a:r>
              <a:rPr lang="sv-SE" sz="1600" dirty="0"/>
              <a:t>Larmet bäres av </a:t>
            </a:r>
            <a:r>
              <a:rPr lang="sv-SE" sz="1600" dirty="0" smtClean="0"/>
              <a:t>patienten/brukaren </a:t>
            </a:r>
            <a:r>
              <a:rPr lang="sv-SE" sz="1600" dirty="0"/>
              <a:t>som behöver kunna nås eller hittas. Det går att se på en karta via dator, surfplatta eller </a:t>
            </a:r>
            <a:r>
              <a:rPr lang="sv-SE" sz="1600" dirty="0" smtClean="0"/>
              <a:t>smarttelefon </a:t>
            </a:r>
            <a:r>
              <a:rPr lang="sv-SE" sz="1600" dirty="0"/>
              <a:t>var </a:t>
            </a:r>
            <a:r>
              <a:rPr lang="sv-SE" sz="1600" dirty="0" smtClean="0"/>
              <a:t>patienten/brukaren </a:t>
            </a:r>
            <a:r>
              <a:rPr lang="sv-SE" sz="1600" dirty="0"/>
              <a:t>befinner sig. Vid behov går det att ringa till larmet och prata med </a:t>
            </a:r>
            <a:r>
              <a:rPr lang="sv-SE" sz="1600" dirty="0" smtClean="0"/>
              <a:t>patienten/brukaren (specifika produkter). Patienten/brukaren </a:t>
            </a:r>
            <a:r>
              <a:rPr lang="sv-SE" sz="1600" dirty="0"/>
              <a:t>kan också själv påkalla hjälp genom en knapptryckning på </a:t>
            </a:r>
            <a:r>
              <a:rPr lang="sv-SE" sz="1600" dirty="0" err="1" smtClean="0"/>
              <a:t>GPS:enheten</a:t>
            </a:r>
            <a:r>
              <a:rPr lang="sv-SE" sz="1600" dirty="0" smtClean="0"/>
              <a:t>.</a:t>
            </a:r>
            <a:endParaRPr lang="sv-SE" sz="1600" dirty="0"/>
          </a:p>
          <a:p>
            <a:pPr marL="0" indent="0">
              <a:buNone/>
            </a:pPr>
            <a:endParaRPr lang="sv-SE" sz="16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a:t>
            </a:fld>
            <a:endParaRPr lang="sv-SE" dirty="0"/>
          </a:p>
        </p:txBody>
      </p:sp>
      <p:pic>
        <p:nvPicPr>
          <p:cNvPr id="11" name="Bildobjekt 10" descr="Gps Color Locator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022" y="3941856"/>
            <a:ext cx="2485024" cy="2485024"/>
          </a:xfrm>
          <a:prstGeom prst="rect">
            <a:avLst/>
          </a:prstGeom>
        </p:spPr>
      </p:pic>
      <p:sp>
        <p:nvSpPr>
          <p:cNvPr id="7" name="textruta 6"/>
          <p:cNvSpPr txBox="1"/>
          <p:nvPr/>
        </p:nvSpPr>
        <p:spPr>
          <a:xfrm>
            <a:off x="9955427" y="5758825"/>
            <a:ext cx="2236573" cy="338554"/>
          </a:xfrm>
          <a:prstGeom prst="rect">
            <a:avLst/>
          </a:prstGeom>
          <a:noFill/>
        </p:spPr>
        <p:txBody>
          <a:bodyPr wrap="square" rtlCol="0">
            <a:spAutoFit/>
          </a:bodyPr>
          <a:lstStyle/>
          <a:p>
            <a:r>
              <a:rPr lang="sv-SE" sz="1600" dirty="0" smtClean="0">
                <a:hlinkClick r:id="rId4" action="ppaction://hlinksldjump"/>
              </a:rPr>
              <a:t>Innehållsförteckning</a:t>
            </a:r>
            <a:endParaRPr lang="sv-SE" dirty="0"/>
          </a:p>
        </p:txBody>
      </p:sp>
    </p:spTree>
    <p:extLst>
      <p:ext uri="{BB962C8B-B14F-4D97-AF65-F5344CB8AC3E}">
        <p14:creationId xmlns:p14="http://schemas.microsoft.com/office/powerpoint/2010/main" val="225683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smtClean="0">
                <a:solidFill>
                  <a:schemeClr val="tx1"/>
                </a:solidFill>
              </a:rPr>
              <a:t>Del 3.</a:t>
            </a:r>
            <a:r>
              <a:rPr lang="sv-SE" dirty="0" smtClean="0">
                <a:solidFill>
                  <a:schemeClr val="tx1"/>
                </a:solidFill>
              </a:rPr>
              <a:t/>
            </a:r>
            <a:br>
              <a:rPr lang="sv-SE" dirty="0" smtClean="0">
                <a:solidFill>
                  <a:schemeClr val="tx1"/>
                </a:solidFill>
              </a:rPr>
            </a:br>
            <a:r>
              <a:rPr lang="sv-SE" dirty="0" smtClean="0">
                <a:solidFill>
                  <a:schemeClr val="tx1"/>
                </a:solidFill>
              </a:rPr>
              <a:t>Kontakt vid frågor om fjärrtillsyn med GPS</a:t>
            </a:r>
            <a:endParaRPr lang="sv-SE" dirty="0">
              <a:solidFill>
                <a:schemeClr val="tx1"/>
              </a:solidFill>
            </a:endParaRPr>
          </a:p>
        </p:txBody>
      </p:sp>
      <p:sp>
        <p:nvSpPr>
          <p:cNvPr id="3" name="Platshållare för innehåll 2"/>
          <p:cNvSpPr>
            <a:spLocks noGrp="1"/>
          </p:cNvSpPr>
          <p:nvPr>
            <p:ph idx="1"/>
          </p:nvPr>
        </p:nvSpPr>
        <p:spPr>
          <a:xfrm>
            <a:off x="410547" y="1825625"/>
            <a:ext cx="4460033" cy="4351337"/>
          </a:xfrm>
        </p:spPr>
        <p:txBody>
          <a:bodyPr>
            <a:normAutofit/>
          </a:bodyPr>
          <a:lstStyle/>
          <a:p>
            <a:pPr marL="0" indent="0">
              <a:buNone/>
            </a:pPr>
            <a:r>
              <a:rPr lang="sv-SE" sz="1600" dirty="0" smtClean="0"/>
              <a:t>Har du frågor kring GPS? </a:t>
            </a:r>
            <a:r>
              <a:rPr lang="sv-SE" sz="1600" dirty="0"/>
              <a:t>K</a:t>
            </a:r>
            <a:r>
              <a:rPr lang="sv-SE" sz="1600" dirty="0" smtClean="0"/>
              <a:t>ontakta gärna någon konsulent inom området:</a:t>
            </a:r>
          </a:p>
          <a:p>
            <a:pPr marL="0" indent="0">
              <a:buNone/>
            </a:pPr>
            <a:endParaRPr lang="sv-SE" sz="1600" dirty="0"/>
          </a:p>
          <a:p>
            <a:pPr marL="0" indent="0">
              <a:buNone/>
            </a:pPr>
            <a:r>
              <a:rPr lang="sv-SE" sz="1600" b="1" dirty="0" smtClean="0"/>
              <a:t>Tobias Egerth</a:t>
            </a:r>
          </a:p>
          <a:p>
            <a:pPr marL="0" indent="0">
              <a:buNone/>
            </a:pPr>
            <a:r>
              <a:rPr lang="sv-SE" sz="1600" dirty="0" smtClean="0"/>
              <a:t>Mail: </a:t>
            </a:r>
            <a:r>
              <a:rPr lang="sv-SE" sz="1600" dirty="0" smtClean="0">
                <a:hlinkClick r:id="rId2"/>
              </a:rPr>
              <a:t>Tobias.egerth@regiondalarna.se</a:t>
            </a:r>
            <a:endParaRPr lang="sv-SE" sz="1600" dirty="0" smtClean="0"/>
          </a:p>
          <a:p>
            <a:pPr marL="0" indent="0">
              <a:buNone/>
            </a:pPr>
            <a:r>
              <a:rPr lang="sv-SE" sz="1600" b="1" dirty="0" smtClean="0"/>
              <a:t>Jenny Jansson</a:t>
            </a:r>
          </a:p>
          <a:p>
            <a:pPr marL="0" indent="0">
              <a:buNone/>
            </a:pPr>
            <a:r>
              <a:rPr lang="sv-SE" sz="1600" dirty="0" smtClean="0"/>
              <a:t>Mail: </a:t>
            </a:r>
            <a:r>
              <a:rPr lang="sv-SE" sz="1600" dirty="0" smtClean="0">
                <a:hlinkClick r:id="rId3"/>
              </a:rPr>
              <a:t>Jenny.a.jansson@regiondalarna.se</a:t>
            </a:r>
            <a:endParaRPr lang="sv-SE" sz="1600" dirty="0" smtClean="0"/>
          </a:p>
          <a:p>
            <a:pPr marL="0" indent="0">
              <a:buNone/>
            </a:pPr>
            <a:r>
              <a:rPr lang="sv-SE" sz="1600" b="1" dirty="0" smtClean="0"/>
              <a:t>Agneta </a:t>
            </a:r>
            <a:r>
              <a:rPr lang="sv-SE" sz="1600" b="1" dirty="0" err="1" smtClean="0"/>
              <a:t>Lindvåg</a:t>
            </a:r>
            <a:r>
              <a:rPr lang="sv-SE" sz="1600" b="1" dirty="0" smtClean="0"/>
              <a:t> Lantz</a:t>
            </a:r>
          </a:p>
          <a:p>
            <a:pPr marL="0" indent="0">
              <a:buNone/>
            </a:pPr>
            <a:r>
              <a:rPr lang="sv-SE" sz="1600" dirty="0" smtClean="0"/>
              <a:t>Mail: </a:t>
            </a:r>
            <a:r>
              <a:rPr lang="sv-SE" sz="1600" dirty="0" smtClean="0">
                <a:hlinkClick r:id="rId4"/>
              </a:rPr>
              <a:t>agneta.lindvåg@regiondalarna.se</a:t>
            </a:r>
            <a:endParaRPr lang="sv-SE" sz="1600" dirty="0" smtClean="0"/>
          </a:p>
          <a:p>
            <a:pPr marL="0" indent="0">
              <a:buNone/>
            </a:pPr>
            <a:r>
              <a:rPr lang="sv-SE" sz="1600" b="1" dirty="0" smtClean="0"/>
              <a:t>Ida Bergh</a:t>
            </a:r>
          </a:p>
          <a:p>
            <a:pPr marL="0" indent="0">
              <a:buNone/>
            </a:pPr>
            <a:r>
              <a:rPr lang="sv-SE" sz="1600" dirty="0" smtClean="0"/>
              <a:t>Mail: </a:t>
            </a:r>
            <a:r>
              <a:rPr lang="sv-SE" sz="1600" dirty="0" smtClean="0">
                <a:hlinkClick r:id="rId5"/>
              </a:rPr>
              <a:t>Ida.bergh@regindalarna.se</a:t>
            </a:r>
            <a:endParaRPr lang="sv-SE" sz="1600" dirty="0" smtClean="0"/>
          </a:p>
          <a:p>
            <a:pPr marL="0" indent="0">
              <a:buNone/>
            </a:pPr>
            <a:endParaRPr lang="sv-SE" dirty="0" smtClean="0"/>
          </a:p>
          <a:p>
            <a:pPr marL="0" indent="0">
              <a:buNone/>
            </a:pPr>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30</a:t>
            </a:fld>
            <a:endParaRPr lang="sv-SE" dirty="0"/>
          </a:p>
        </p:txBody>
      </p:sp>
      <p:sp>
        <p:nvSpPr>
          <p:cNvPr id="8" name="textruta 7"/>
          <p:cNvSpPr txBox="1"/>
          <p:nvPr/>
        </p:nvSpPr>
        <p:spPr>
          <a:xfrm>
            <a:off x="6326155" y="2696547"/>
            <a:ext cx="5234474" cy="2554545"/>
          </a:xfrm>
          <a:prstGeom prst="rect">
            <a:avLst/>
          </a:prstGeom>
          <a:noFill/>
        </p:spPr>
        <p:txBody>
          <a:bodyPr wrap="square" rtlCol="0">
            <a:spAutoFit/>
          </a:bodyPr>
          <a:lstStyle/>
          <a:p>
            <a:r>
              <a:rPr lang="sv-SE" sz="1600" dirty="0" smtClean="0"/>
              <a:t>Telefontider konsulenter:</a:t>
            </a:r>
          </a:p>
          <a:p>
            <a:r>
              <a:rPr lang="sv-SE" sz="1600" dirty="0" smtClean="0"/>
              <a:t>Måndag, Onsdag, Fredag 8:30-9:30</a:t>
            </a:r>
          </a:p>
          <a:p>
            <a:r>
              <a:rPr lang="sv-SE" sz="1600" dirty="0" smtClean="0"/>
              <a:t>0243-49 78 40</a:t>
            </a:r>
          </a:p>
          <a:p>
            <a:endParaRPr lang="sv-SE" sz="1600" dirty="0"/>
          </a:p>
          <a:p>
            <a:r>
              <a:rPr lang="sv-SE" sz="1600" dirty="0" smtClean="0"/>
              <a:t>Tekniker:</a:t>
            </a:r>
          </a:p>
          <a:p>
            <a:r>
              <a:rPr lang="sv-SE" sz="1600" dirty="0" err="1" smtClean="0"/>
              <a:t>Måndag-Fredag</a:t>
            </a:r>
            <a:r>
              <a:rPr lang="sv-SE" sz="1600" dirty="0" smtClean="0"/>
              <a:t> 9:00-12:00 13:00-15:00</a:t>
            </a:r>
          </a:p>
          <a:p>
            <a:r>
              <a:rPr lang="sv-SE" sz="1600" dirty="0" smtClean="0"/>
              <a:t>0243- 49 78 64 </a:t>
            </a:r>
          </a:p>
          <a:p>
            <a:endParaRPr lang="sv-SE" sz="1600" dirty="0"/>
          </a:p>
          <a:p>
            <a:r>
              <a:rPr lang="sv-SE" sz="1600" dirty="0" smtClean="0"/>
              <a:t>Gemensam E-post:</a:t>
            </a:r>
          </a:p>
          <a:p>
            <a:r>
              <a:rPr lang="sv-SE" sz="1600" dirty="0"/>
              <a:t>klok.hjalpmedelscenter@regiondalarna.se</a:t>
            </a:r>
          </a:p>
        </p:txBody>
      </p:sp>
      <p:sp>
        <p:nvSpPr>
          <p:cNvPr id="7" name="Rektangel 6"/>
          <p:cNvSpPr/>
          <p:nvPr/>
        </p:nvSpPr>
        <p:spPr>
          <a:xfrm>
            <a:off x="9955490" y="5879490"/>
            <a:ext cx="2236510" cy="369332"/>
          </a:xfrm>
          <a:prstGeom prst="rect">
            <a:avLst/>
          </a:prstGeom>
        </p:spPr>
        <p:txBody>
          <a:bodyPr wrap="none">
            <a:spAutoFit/>
          </a:bodyPr>
          <a:lstStyle/>
          <a:p>
            <a:r>
              <a:rPr lang="sv-SE" dirty="0">
                <a:hlinkClick r:id="rId6" action="ppaction://hlinksldjump"/>
              </a:rPr>
              <a:t>Innehållsförteckning</a:t>
            </a:r>
            <a:endParaRPr lang="sv-SE" dirty="0"/>
          </a:p>
        </p:txBody>
      </p:sp>
    </p:spTree>
    <p:extLst>
      <p:ext uri="{BB962C8B-B14F-4D97-AF65-F5344CB8AC3E}">
        <p14:creationId xmlns:p14="http://schemas.microsoft.com/office/powerpoint/2010/main" val="3259191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a:solidFill>
                  <a:schemeClr val="tx1"/>
                </a:solidFill>
              </a:rPr>
              <a:t>Del 1.</a:t>
            </a:r>
            <a:r>
              <a:rPr lang="sv-SE" dirty="0" smtClean="0">
                <a:solidFill>
                  <a:schemeClr val="tx1"/>
                </a:solidFill>
              </a:rPr>
              <a:t/>
            </a:r>
            <a:br>
              <a:rPr lang="sv-SE" dirty="0" smtClean="0">
                <a:solidFill>
                  <a:schemeClr val="tx1"/>
                </a:solidFill>
              </a:rPr>
            </a:br>
            <a:r>
              <a:rPr lang="sv-SE" sz="4000" dirty="0" smtClean="0">
                <a:solidFill>
                  <a:schemeClr val="tx1"/>
                </a:solidFill>
              </a:rPr>
              <a:t>Hur fungerar fjärrtillsyn med GPS?</a:t>
            </a:r>
            <a:endParaRPr lang="sv-SE" sz="4000" dirty="0">
              <a:solidFill>
                <a:schemeClr val="tx1"/>
              </a:solidFill>
            </a:endParaRPr>
          </a:p>
        </p:txBody>
      </p:sp>
      <p:sp>
        <p:nvSpPr>
          <p:cNvPr id="3" name="Platshållare för innehåll 2"/>
          <p:cNvSpPr>
            <a:spLocks noGrp="1"/>
          </p:cNvSpPr>
          <p:nvPr>
            <p:ph idx="1"/>
          </p:nvPr>
        </p:nvSpPr>
        <p:spPr/>
        <p:txBody>
          <a:bodyPr>
            <a:normAutofit/>
          </a:bodyPr>
          <a:lstStyle/>
          <a:p>
            <a:pPr marL="0" indent="0">
              <a:buNone/>
            </a:pPr>
            <a:r>
              <a:rPr lang="sv-SE" sz="1600" b="1" dirty="0" smtClean="0"/>
              <a:t>Sändaren – GPS</a:t>
            </a:r>
            <a:br>
              <a:rPr lang="sv-SE" sz="1600" b="1" dirty="0" smtClean="0"/>
            </a:br>
            <a:r>
              <a:rPr lang="sv-SE" sz="1600" dirty="0" smtClean="0"/>
              <a:t>Patienten/brukaren </a:t>
            </a:r>
            <a:r>
              <a:rPr lang="sv-SE" sz="1600" dirty="0"/>
              <a:t>bär med sig </a:t>
            </a:r>
            <a:r>
              <a:rPr lang="sv-SE" sz="1600" dirty="0" err="1" smtClean="0"/>
              <a:t>GPS:enheten</a:t>
            </a:r>
            <a:r>
              <a:rPr lang="sv-SE" sz="1600" dirty="0" smtClean="0"/>
              <a:t> som </a:t>
            </a:r>
            <a:r>
              <a:rPr lang="sv-SE" sz="1600" dirty="0"/>
              <a:t>kan sända en signal (ett larm) till </a:t>
            </a:r>
            <a:r>
              <a:rPr lang="sv-SE" sz="1600" dirty="0" smtClean="0"/>
              <a:t>en eller flera </a:t>
            </a:r>
            <a:r>
              <a:rPr lang="sv-SE" sz="1600" dirty="0"/>
              <a:t>mottagare vid behov. Aktivering av larmet kan ske genom att p</a:t>
            </a:r>
            <a:r>
              <a:rPr lang="sv-SE" sz="1600" dirty="0" smtClean="0"/>
              <a:t>atienten </a:t>
            </a:r>
            <a:r>
              <a:rPr lang="sv-SE" sz="1600" dirty="0"/>
              <a:t>trycker på en knapp eller att </a:t>
            </a:r>
            <a:r>
              <a:rPr lang="sv-SE" sz="1600" dirty="0" smtClean="0"/>
              <a:t>patienten/brukaren </a:t>
            </a:r>
            <a:r>
              <a:rPr lang="sv-SE" sz="1600" dirty="0"/>
              <a:t>lämnar ett </a:t>
            </a:r>
            <a:r>
              <a:rPr lang="sv-SE" sz="1600" dirty="0" smtClean="0"/>
              <a:t>förbestämt </a:t>
            </a:r>
            <a:r>
              <a:rPr lang="sv-SE" sz="1600" dirty="0"/>
              <a:t>område (geografisk trygghetszon). </a:t>
            </a:r>
          </a:p>
          <a:p>
            <a:pPr marL="0" indent="0">
              <a:buNone/>
            </a:pPr>
            <a:r>
              <a:rPr lang="sv-SE" sz="1600" dirty="0" err="1" smtClean="0"/>
              <a:t>GPS:enheten</a:t>
            </a:r>
            <a:r>
              <a:rPr lang="sv-SE" sz="1600" dirty="0" smtClean="0"/>
              <a:t> fungerar </a:t>
            </a:r>
            <a:r>
              <a:rPr lang="sv-SE" sz="1600" dirty="0"/>
              <a:t>som bäst vid fri sikt till himlen. Byggnader, höga berg eller träd kan störa signalen och påverka positioneringens exakthet. Positionering kan ske med ett tiotal meters exakthet vid bra täckning och skilja på flera hundra meter vid sämre täckning eller störningar. Om täckningen i ett område är dålig så är det alltså svårare att få en exakt position av </a:t>
            </a:r>
            <a:r>
              <a:rPr lang="sv-SE" sz="1600" dirty="0" smtClean="0"/>
              <a:t>patienten/brukaren. </a:t>
            </a:r>
            <a:r>
              <a:rPr lang="sv-SE" sz="1600" dirty="0"/>
              <a:t>Dålig täckning kan även orsaka falsklarm vid användning av geografisk trygghetszon eftersom positionen som </a:t>
            </a:r>
            <a:r>
              <a:rPr lang="sv-SE" sz="1600" dirty="0" smtClean="0"/>
              <a:t>fås </a:t>
            </a:r>
            <a:r>
              <a:rPr lang="sv-SE" sz="1600" dirty="0"/>
              <a:t>kan variera på flera hundra meter och tillfälligt hamna utanför </a:t>
            </a:r>
            <a:r>
              <a:rPr lang="sv-SE" sz="1600" dirty="0" smtClean="0"/>
              <a:t>trygghetszonen.</a:t>
            </a:r>
          </a:p>
          <a:p>
            <a:pPr marL="0" indent="0">
              <a:buNone/>
            </a:pPr>
            <a:endParaRPr lang="sv-SE" sz="1400" b="1" dirty="0"/>
          </a:p>
          <a:p>
            <a:pPr marL="0" indent="0">
              <a:buNone/>
            </a:pPr>
            <a:r>
              <a:rPr lang="sv-SE" sz="1600" b="1" dirty="0" smtClean="0"/>
              <a:t>Mottagaren </a:t>
            </a:r>
            <a:r>
              <a:rPr lang="sv-SE" sz="1600" b="1" dirty="0"/>
              <a:t>– Person med </a:t>
            </a:r>
            <a:r>
              <a:rPr lang="sv-SE" sz="1600" b="1" dirty="0" smtClean="0"/>
              <a:t>dator/smartphone/surfplatta</a:t>
            </a:r>
            <a:r>
              <a:rPr lang="sv-SE" sz="1800" b="1" dirty="0"/>
              <a:t/>
            </a:r>
            <a:br>
              <a:rPr lang="sv-SE" sz="1800" b="1" dirty="0"/>
            </a:br>
            <a:r>
              <a:rPr lang="sv-SE" sz="1600" dirty="0" smtClean="0"/>
              <a:t>För </a:t>
            </a:r>
            <a:r>
              <a:rPr lang="sv-SE" sz="1600" dirty="0"/>
              <a:t>att larmet som </a:t>
            </a:r>
            <a:r>
              <a:rPr lang="sv-SE" sz="1600" dirty="0" err="1" smtClean="0"/>
              <a:t>GPS:enheten</a:t>
            </a:r>
            <a:r>
              <a:rPr lang="sv-SE" sz="1600" dirty="0" smtClean="0"/>
              <a:t> skickar </a:t>
            </a:r>
            <a:r>
              <a:rPr lang="sv-SE" sz="1600" dirty="0"/>
              <a:t>ska komma fram behövs en mottagare (person som tar emot larmet). Larmet som skickas till mottagaren kan vara i form av ett telefonsamtal från sändaren, ett mail, sms och/eller </a:t>
            </a:r>
            <a:r>
              <a:rPr lang="sv-SE" sz="1600" dirty="0" err="1" smtClean="0"/>
              <a:t>puschnotis</a:t>
            </a:r>
            <a:r>
              <a:rPr lang="sv-SE" sz="1600" dirty="0" smtClean="0"/>
              <a:t> i </a:t>
            </a:r>
            <a:r>
              <a:rPr lang="sv-SE" sz="1600" dirty="0"/>
              <a:t>app</a:t>
            </a:r>
            <a:r>
              <a:rPr lang="sv-SE" sz="1600" dirty="0" smtClean="0"/>
              <a:t>. För att få en notis om att ett larm har inkommit behövs en smarttelefon eller surfplatta med internetuppkoppling.</a:t>
            </a:r>
          </a:p>
          <a:p>
            <a:pPr marL="0" indent="0">
              <a:buNone/>
            </a:pPr>
            <a:endParaRPr lang="sv-SE" sz="1400" b="1"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a:t>
            </a:fld>
            <a:endParaRPr lang="sv-SE" dirty="0"/>
          </a:p>
        </p:txBody>
      </p:sp>
      <p:sp>
        <p:nvSpPr>
          <p:cNvPr id="7" name="Rektangel 6"/>
          <p:cNvSpPr/>
          <p:nvPr/>
        </p:nvSpPr>
        <p:spPr>
          <a:xfrm>
            <a:off x="9911695" y="5712658"/>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128589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a:solidFill>
                  <a:schemeClr val="tx1"/>
                </a:solidFill>
              </a:rPr>
              <a:t>Del 1.</a:t>
            </a:r>
            <a:r>
              <a:rPr lang="sv-SE" dirty="0" smtClean="0">
                <a:solidFill>
                  <a:schemeClr val="tx1"/>
                </a:solidFill>
              </a:rPr>
              <a:t/>
            </a:r>
            <a:br>
              <a:rPr lang="sv-SE" dirty="0" smtClean="0">
                <a:solidFill>
                  <a:schemeClr val="tx1"/>
                </a:solidFill>
              </a:rPr>
            </a:br>
            <a:r>
              <a:rPr lang="sv-SE" sz="4000" dirty="0" smtClean="0">
                <a:solidFill>
                  <a:schemeClr val="tx1"/>
                </a:solidFill>
              </a:rPr>
              <a:t>Hur fungerar </a:t>
            </a:r>
            <a:r>
              <a:rPr lang="sv-SE" sz="4000" dirty="0" err="1" smtClean="0">
                <a:solidFill>
                  <a:schemeClr val="tx1"/>
                </a:solidFill>
              </a:rPr>
              <a:t>fjärrtillstn</a:t>
            </a:r>
            <a:r>
              <a:rPr lang="sv-SE" sz="4000" dirty="0" smtClean="0">
                <a:solidFill>
                  <a:schemeClr val="tx1"/>
                </a:solidFill>
              </a:rPr>
              <a:t> med GPS?</a:t>
            </a:r>
            <a:endParaRPr lang="sv-SE" sz="4000" dirty="0">
              <a:solidFill>
                <a:schemeClr val="tx1"/>
              </a:solidFill>
            </a:endParaRPr>
          </a:p>
        </p:txBody>
      </p:sp>
      <p:sp>
        <p:nvSpPr>
          <p:cNvPr id="3" name="Platshållare för innehåll 2"/>
          <p:cNvSpPr>
            <a:spLocks noGrp="1"/>
          </p:cNvSpPr>
          <p:nvPr>
            <p:ph idx="1"/>
          </p:nvPr>
        </p:nvSpPr>
        <p:spPr/>
        <p:txBody>
          <a:bodyPr>
            <a:normAutofit/>
          </a:bodyPr>
          <a:lstStyle/>
          <a:p>
            <a:pPr marL="0" indent="0">
              <a:buNone/>
            </a:pPr>
            <a:r>
              <a:rPr lang="sv-SE" sz="1600" b="1" dirty="0" smtClean="0"/>
              <a:t>Mottagaren – Person med dator/smarttelefon/surfplatta</a:t>
            </a:r>
            <a:br>
              <a:rPr lang="sv-SE" sz="1600" b="1" dirty="0" smtClean="0"/>
            </a:br>
            <a:r>
              <a:rPr lang="sv-SE" sz="1600" dirty="0" smtClean="0"/>
              <a:t>För att hantera ett </a:t>
            </a:r>
            <a:r>
              <a:rPr lang="sv-SE" sz="1600" dirty="0" err="1" smtClean="0"/>
              <a:t>inkommet</a:t>
            </a:r>
            <a:r>
              <a:rPr lang="sv-SE" sz="1600" dirty="0" smtClean="0"/>
              <a:t> larm behöver larmmottagaren logga in på webgränssnittet www.posifoncare.se i en dator eller i </a:t>
            </a:r>
            <a:r>
              <a:rPr lang="sv-SE" sz="1600" dirty="0" err="1" smtClean="0"/>
              <a:t>appen</a:t>
            </a:r>
            <a:r>
              <a:rPr lang="sv-SE" sz="1600" dirty="0" smtClean="0"/>
              <a:t> </a:t>
            </a:r>
            <a:r>
              <a:rPr lang="sv-SE" sz="1600" dirty="0" err="1" smtClean="0"/>
              <a:t>PosifonCare</a:t>
            </a:r>
            <a:r>
              <a:rPr lang="sv-SE" sz="1600" dirty="0" smtClean="0"/>
              <a:t>. </a:t>
            </a:r>
          </a:p>
          <a:p>
            <a:pPr marL="0" indent="0">
              <a:buNone/>
            </a:pPr>
            <a:r>
              <a:rPr lang="sv-SE" sz="1600" dirty="0" smtClean="0"/>
              <a:t>I </a:t>
            </a:r>
            <a:r>
              <a:rPr lang="sv-SE" sz="1600" dirty="0" err="1" smtClean="0"/>
              <a:t>appen</a:t>
            </a:r>
            <a:r>
              <a:rPr lang="sv-SE" sz="1600" dirty="0" smtClean="0"/>
              <a:t> får larmmottagaren notiser om att ett larm har skickats från </a:t>
            </a:r>
            <a:r>
              <a:rPr lang="sv-SE" sz="1600" dirty="0" err="1" smtClean="0"/>
              <a:t>GPS:enheten</a:t>
            </a:r>
            <a:r>
              <a:rPr lang="sv-SE" sz="1600" dirty="0" smtClean="0"/>
              <a:t>, det får inte larmmottagaren via dator. För att se att ett larm har inkommit via dator behöver larmmottagaren vara inloggad i webgränssnittet. </a:t>
            </a:r>
          </a:p>
          <a:p>
            <a:pPr marL="0" indent="0">
              <a:buNone/>
            </a:pPr>
            <a:r>
              <a:rPr lang="sv-SE" sz="1600" dirty="0" smtClean="0"/>
              <a:t>Larmmottagaren har endast tillgång till larmhantering av larm för de </a:t>
            </a:r>
            <a:r>
              <a:rPr lang="sv-SE" sz="1600" dirty="0" err="1" smtClean="0"/>
              <a:t>GPS:enheter</a:t>
            </a:r>
            <a:r>
              <a:rPr lang="sv-SE" sz="1600" dirty="0" smtClean="0"/>
              <a:t> som denne är betrodd att hantera. </a:t>
            </a:r>
          </a:p>
          <a:p>
            <a:pPr marL="0" indent="0">
              <a:buNone/>
            </a:pPr>
            <a:endParaRPr lang="sv-SE" sz="1600" dirty="0"/>
          </a:p>
          <a:p>
            <a:pPr marL="0" indent="0">
              <a:buNone/>
            </a:pPr>
            <a:r>
              <a:rPr lang="sv-SE" sz="1600" b="1" dirty="0" smtClean="0"/>
              <a:t>Administration:</a:t>
            </a:r>
          </a:p>
          <a:p>
            <a:pPr marL="0" indent="0">
              <a:buNone/>
            </a:pPr>
            <a:r>
              <a:rPr lang="sv-SE" sz="1600" dirty="0" smtClean="0"/>
              <a:t>Administration av GPS tjänsten görs i webgränssnittet av betrodd person som fått behörighet att administrera. Att administrera handlar om att skapa/ta bort patienter/brukare, ändra/ta bort de personliga inställningarna på </a:t>
            </a:r>
            <a:r>
              <a:rPr lang="sv-SE" sz="1600" dirty="0" err="1" smtClean="0"/>
              <a:t>GPS:enhet</a:t>
            </a:r>
            <a:r>
              <a:rPr lang="sv-SE" sz="1600" dirty="0" smtClean="0"/>
              <a:t>, att hantera betrodda personers roller, så som larmmottagare samt vara en support mot patienten och larmmottagare. Administratören har utöver administrationsbehörighet även behörighet att eftersöka patienten/brukare vid behov, samt besvara inkommande larm.</a:t>
            </a:r>
            <a:endParaRPr lang="sv-SE" sz="1600"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a:t>
            </a:fld>
            <a:endParaRPr lang="sv-SE" dirty="0"/>
          </a:p>
        </p:txBody>
      </p:sp>
      <p:sp>
        <p:nvSpPr>
          <p:cNvPr id="7" name="Rektangel 6"/>
          <p:cNvSpPr/>
          <p:nvPr/>
        </p:nvSpPr>
        <p:spPr>
          <a:xfrm>
            <a:off x="9911695" y="5712658"/>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240572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Tre huvudsakliga sätt att använda fjärrtillsyn med GPS.</a:t>
            </a:r>
            <a:endParaRPr lang="sv-SE" dirty="0">
              <a:solidFill>
                <a:schemeClr val="tx1"/>
              </a:solidFill>
            </a:endParaRPr>
          </a:p>
        </p:txBody>
      </p:sp>
      <p:sp>
        <p:nvSpPr>
          <p:cNvPr id="3" name="Platshållare för innehåll 2"/>
          <p:cNvSpPr>
            <a:spLocks noGrp="1"/>
          </p:cNvSpPr>
          <p:nvPr>
            <p:ph idx="1"/>
          </p:nvPr>
        </p:nvSpPr>
        <p:spPr/>
        <p:txBody>
          <a:bodyPr/>
          <a:lstStyle/>
          <a:p>
            <a:pPr marL="0" indent="0">
              <a:buNone/>
            </a:pPr>
            <a:r>
              <a:rPr lang="sv-SE" sz="1600" dirty="0" smtClean="0"/>
              <a:t>Utifrån syfte och behov finns det i huvudsak tre sätt att använda sig av GPS:</a:t>
            </a:r>
          </a:p>
          <a:p>
            <a:pPr marL="0" indent="0">
              <a:buNone/>
            </a:pPr>
            <a:endParaRPr lang="sv-SE" sz="1600" dirty="0"/>
          </a:p>
          <a:p>
            <a:pPr marL="342900" indent="-342900">
              <a:buFont typeface="+mj-lt"/>
              <a:buAutoNum type="arabicPeriod"/>
            </a:pPr>
            <a:r>
              <a:rPr lang="sv-SE" sz="1600" dirty="0" smtClean="0"/>
              <a:t>Patienten/brukaren larmar aktivt själv genom att trycka på en knapp på </a:t>
            </a:r>
            <a:r>
              <a:rPr lang="sv-SE" sz="1600" dirty="0" err="1" smtClean="0"/>
              <a:t>GPS:enheten</a:t>
            </a:r>
            <a:r>
              <a:rPr lang="sv-SE" sz="1600" dirty="0" smtClean="0"/>
              <a:t>.</a:t>
            </a:r>
          </a:p>
          <a:p>
            <a:pPr marL="342900" indent="-342900">
              <a:buFont typeface="+mj-lt"/>
              <a:buAutoNum type="arabicPeriod"/>
            </a:pPr>
            <a:r>
              <a:rPr lang="sv-SE" sz="1600" dirty="0" smtClean="0"/>
              <a:t>Patienten/brukaren går utanför ett förbestämt område (geografisk trygghetszon) med </a:t>
            </a:r>
            <a:r>
              <a:rPr lang="sv-SE" sz="1600" dirty="0" err="1" smtClean="0"/>
              <a:t>GPS:enheten</a:t>
            </a:r>
            <a:r>
              <a:rPr lang="sv-SE" sz="1600" dirty="0" smtClean="0"/>
              <a:t>, vilket automatiskt genererar ett larm till en eller flera valda mottagare.</a:t>
            </a:r>
          </a:p>
          <a:p>
            <a:pPr marL="342900" indent="-342900">
              <a:buFont typeface="+mj-lt"/>
              <a:buAutoNum type="arabicPeriod"/>
            </a:pPr>
            <a:r>
              <a:rPr lang="sv-SE" sz="1600" dirty="0" smtClean="0"/>
              <a:t>Larmmottagare positionerar patienten/brukaren (söker efter personens position med hjälp av dator, smarttelefon eller surfplatta) utan att ett larm utlösts aktivt eller passivt. Exempelvis om patienten/brukaren inte återvänt till sitt hem efter ett visst klockslag.</a:t>
            </a:r>
          </a:p>
          <a:p>
            <a:pPr marL="514350" indent="-514350">
              <a:buFont typeface="+mj-lt"/>
              <a:buAutoNum type="arabicPeriod"/>
            </a:pPr>
            <a:endParaRPr lang="sv-SE" dirty="0"/>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a:t>
            </a:fld>
            <a:endParaRPr lang="sv-SE" dirty="0"/>
          </a:p>
        </p:txBody>
      </p:sp>
      <p:sp>
        <p:nvSpPr>
          <p:cNvPr id="7" name="Rektangel 6"/>
          <p:cNvSpPr/>
          <p:nvPr/>
        </p:nvSpPr>
        <p:spPr>
          <a:xfrm>
            <a:off x="9544943" y="5712658"/>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2274428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Passiv och aktiv Fjärrtillsyn med GPS– vad är skillnaden?</a:t>
            </a:r>
            <a:endParaRPr lang="sv-SE" dirty="0">
              <a:solidFill>
                <a:schemeClr val="tx1"/>
              </a:solidFill>
            </a:endParaRPr>
          </a:p>
        </p:txBody>
      </p:sp>
      <p:sp>
        <p:nvSpPr>
          <p:cNvPr id="4" name="Platshållare för datum 3"/>
          <p:cNvSpPr>
            <a:spLocks noGrp="1"/>
          </p:cNvSpPr>
          <p:nvPr>
            <p:ph type="dt" sz="half" idx="10"/>
          </p:nvPr>
        </p:nvSpPr>
        <p:spPr/>
        <p:txBody>
          <a:bodyPr/>
          <a:lstStyle/>
          <a:p>
            <a:fld id="{A36EF070-D4A1-4BBC-95E2-C540A084EC01}" type="datetime1">
              <a:rPr lang="sv-SE" smtClean="0"/>
              <a:t>2020-03-11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a:t>
            </a:fld>
            <a:endParaRPr lang="sv-SE" dirty="0"/>
          </a:p>
        </p:txBody>
      </p:sp>
      <p:sp>
        <p:nvSpPr>
          <p:cNvPr id="9" name="Rektangel 8"/>
          <p:cNvSpPr/>
          <p:nvPr/>
        </p:nvSpPr>
        <p:spPr>
          <a:xfrm>
            <a:off x="531844" y="1709141"/>
            <a:ext cx="9608933" cy="4278094"/>
          </a:xfrm>
          <a:prstGeom prst="rect">
            <a:avLst/>
          </a:prstGeom>
        </p:spPr>
        <p:txBody>
          <a:bodyPr wrap="square">
            <a:spAutoFit/>
          </a:bodyPr>
          <a:lstStyle/>
          <a:p>
            <a:pPr marL="285750" indent="-285750">
              <a:buFont typeface="Arial" panose="020B0604020202020204" pitchFamily="34" charset="0"/>
              <a:buChar char="•"/>
            </a:pPr>
            <a:endParaRPr lang="sv-SE" sz="1600" b="1" dirty="0" smtClean="0">
              <a:latin typeface="Arial" panose="020B0604020202020204" pitchFamily="34" charset="0"/>
            </a:endParaRPr>
          </a:p>
          <a:p>
            <a:pPr marL="285750" indent="-285750">
              <a:buFont typeface="Arial" panose="020B0604020202020204" pitchFamily="34" charset="0"/>
              <a:buChar char="•"/>
            </a:pPr>
            <a:r>
              <a:rPr lang="sv-SE" sz="1600" b="1" dirty="0" smtClean="0">
                <a:latin typeface="Arial" panose="020B0604020202020204" pitchFamily="34" charset="0"/>
              </a:rPr>
              <a:t>Aktiva </a:t>
            </a:r>
            <a:r>
              <a:rPr lang="sv-SE" sz="1600" b="1" dirty="0" err="1" smtClean="0">
                <a:latin typeface="Arial" panose="020B0604020202020204" pitchFamily="34" charset="0"/>
              </a:rPr>
              <a:t>GPS:er</a:t>
            </a:r>
            <a:r>
              <a:rPr lang="sv-SE" sz="1600" b="1" dirty="0" smtClean="0">
                <a:latin typeface="Arial" panose="020B0604020202020204" pitchFamily="34" charset="0"/>
              </a:rPr>
              <a:t> </a:t>
            </a:r>
            <a:r>
              <a:rPr lang="sv-SE" sz="1600" dirty="0" smtClean="0">
                <a:latin typeface="Arial" panose="020B0604020202020204" pitchFamily="34" charset="0"/>
              </a:rPr>
              <a:t>ger patienten/brukaren </a:t>
            </a:r>
            <a:r>
              <a:rPr lang="sv-SE" sz="1600" dirty="0">
                <a:latin typeface="Arial" panose="020B0604020202020204" pitchFamily="34" charset="0"/>
              </a:rPr>
              <a:t>möjlighet att själv larma vid behov genom att trycka på en knapp på </a:t>
            </a:r>
            <a:r>
              <a:rPr lang="sv-SE" sz="1600" dirty="0" smtClean="0">
                <a:latin typeface="Arial" panose="020B0604020202020204" pitchFamily="34" charset="0"/>
              </a:rPr>
              <a:t>det GPS-enheten. Patienten/brukaren </a:t>
            </a:r>
            <a:r>
              <a:rPr lang="sv-SE" sz="1600" dirty="0">
                <a:latin typeface="Arial" panose="020B0604020202020204" pitchFamily="34" charset="0"/>
              </a:rPr>
              <a:t>behöver då förstå larmets funktion och klara av att aktivera larmet genom att trycka på knappen. </a:t>
            </a:r>
            <a:endParaRPr lang="sv-SE" sz="1600" dirty="0"/>
          </a:p>
          <a:p>
            <a:endParaRPr lang="sv-SE" sz="1600" dirty="0"/>
          </a:p>
          <a:p>
            <a:pPr marL="285750" indent="-285750">
              <a:buFont typeface="Arial" panose="020B0604020202020204" pitchFamily="34" charset="0"/>
              <a:buChar char="•"/>
            </a:pPr>
            <a:r>
              <a:rPr lang="sv-SE" sz="1600" b="1" dirty="0" smtClean="0">
                <a:latin typeface="Arial" panose="020B0604020202020204" pitchFamily="34" charset="0"/>
              </a:rPr>
              <a:t>Passiva </a:t>
            </a:r>
            <a:r>
              <a:rPr lang="sv-SE" sz="1600" b="1" dirty="0" err="1" smtClean="0">
                <a:latin typeface="Arial" panose="020B0604020202020204" pitchFamily="34" charset="0"/>
              </a:rPr>
              <a:t>GPS:er</a:t>
            </a:r>
            <a:r>
              <a:rPr lang="sv-SE" sz="1600" b="1" dirty="0" smtClean="0">
                <a:latin typeface="Arial" panose="020B0604020202020204" pitchFamily="34" charset="0"/>
              </a:rPr>
              <a:t> </a:t>
            </a:r>
            <a:r>
              <a:rPr lang="sv-SE" sz="1600" dirty="0" smtClean="0">
                <a:latin typeface="Arial" panose="020B0604020202020204" pitchFamily="34" charset="0"/>
              </a:rPr>
              <a:t>larmar </a:t>
            </a:r>
            <a:r>
              <a:rPr lang="sv-SE" sz="1600" dirty="0">
                <a:latin typeface="Arial" panose="020B0604020202020204" pitchFamily="34" charset="0"/>
              </a:rPr>
              <a:t>utan att </a:t>
            </a:r>
            <a:r>
              <a:rPr lang="sv-SE" sz="1600" dirty="0" smtClean="0">
                <a:latin typeface="Arial" panose="020B0604020202020204" pitchFamily="34" charset="0"/>
              </a:rPr>
              <a:t>patienten/brukaren </a:t>
            </a:r>
            <a:r>
              <a:rPr lang="sv-SE" sz="1600" dirty="0">
                <a:latin typeface="Arial" panose="020B0604020202020204" pitchFamily="34" charset="0"/>
              </a:rPr>
              <a:t>trycker på någon knapp. Detta sker exempelvis när </a:t>
            </a:r>
            <a:r>
              <a:rPr lang="sv-SE" sz="1600" dirty="0" smtClean="0">
                <a:latin typeface="Arial" panose="020B0604020202020204" pitchFamily="34" charset="0"/>
              </a:rPr>
              <a:t>GPS-enheten känner </a:t>
            </a:r>
            <a:r>
              <a:rPr lang="sv-SE" sz="1600" dirty="0">
                <a:latin typeface="Arial" panose="020B0604020202020204" pitchFamily="34" charset="0"/>
              </a:rPr>
              <a:t>av att </a:t>
            </a:r>
            <a:r>
              <a:rPr lang="sv-SE" sz="1600" dirty="0" smtClean="0">
                <a:latin typeface="Arial" panose="020B0604020202020204" pitchFamily="34" charset="0"/>
              </a:rPr>
              <a:t>patientens/brukarens </a:t>
            </a:r>
            <a:r>
              <a:rPr lang="sv-SE" sz="1600" dirty="0">
                <a:latin typeface="Arial" panose="020B0604020202020204" pitchFamily="34" charset="0"/>
              </a:rPr>
              <a:t>position är utanför ett specifikt område, en geografisk trygghetszon. </a:t>
            </a:r>
            <a:r>
              <a:rPr lang="sv-SE" sz="1600" dirty="0" smtClean="0">
                <a:latin typeface="Arial" panose="020B0604020202020204" pitchFamily="34" charset="0"/>
              </a:rPr>
              <a:t>Området ställs </a:t>
            </a:r>
            <a:r>
              <a:rPr lang="sv-SE" sz="1600" dirty="0">
                <a:latin typeface="Arial" panose="020B0604020202020204" pitchFamily="34" charset="0"/>
              </a:rPr>
              <a:t>in </a:t>
            </a:r>
            <a:r>
              <a:rPr lang="sv-SE" sz="1600" dirty="0" smtClean="0">
                <a:latin typeface="Arial" panose="020B0604020202020204" pitchFamily="34" charset="0"/>
              </a:rPr>
              <a:t>i GPS-enhetens inställningar i tillhörande system. </a:t>
            </a:r>
            <a:endParaRPr lang="sv-SE" sz="1600" dirty="0">
              <a:latin typeface="Arial" panose="020B0604020202020204" pitchFamily="34" charset="0"/>
            </a:endParaRPr>
          </a:p>
          <a:p>
            <a:endParaRPr lang="sv-SE" dirty="0" smtClean="0"/>
          </a:p>
          <a:p>
            <a:endParaRPr lang="sv-SE" dirty="0"/>
          </a:p>
          <a:p>
            <a:endParaRPr lang="sv-SE" dirty="0" smtClean="0"/>
          </a:p>
          <a:p>
            <a:endParaRPr lang="sv-SE" dirty="0"/>
          </a:p>
          <a:p>
            <a:endParaRPr lang="sv-SE" dirty="0"/>
          </a:p>
          <a:p>
            <a:endParaRPr lang="sv-SE" dirty="0"/>
          </a:p>
          <a:p>
            <a:r>
              <a:rPr lang="sv-SE" sz="1200" i="1" dirty="0"/>
              <a:t>Obs. Aktiva </a:t>
            </a:r>
            <a:r>
              <a:rPr lang="sv-SE" sz="1200" i="1" dirty="0" smtClean="0"/>
              <a:t>GPS-enheter kan </a:t>
            </a:r>
            <a:r>
              <a:rPr lang="sv-SE" sz="1200" i="1" dirty="0"/>
              <a:t>även ställas in att använda geografiska trygghetszoner för att skicka larm utan att </a:t>
            </a:r>
            <a:r>
              <a:rPr lang="sv-SE" sz="1200" i="1" dirty="0" smtClean="0"/>
              <a:t>patienten/brukaren </a:t>
            </a:r>
            <a:r>
              <a:rPr lang="sv-SE" sz="1200" i="1" dirty="0"/>
              <a:t>behöver trycka på någon knapp. De kan alltså fungera både aktivt genom att trycka på </a:t>
            </a:r>
            <a:r>
              <a:rPr lang="sv-SE" sz="1200" i="1" dirty="0" smtClean="0"/>
              <a:t>det GPS-enhetens larm knapp </a:t>
            </a:r>
            <a:r>
              <a:rPr lang="sv-SE" sz="1200" i="1" dirty="0"/>
              <a:t>och passivt via geografisk trygghetszon om behovet finns. Utgångspunkten är </a:t>
            </a:r>
            <a:r>
              <a:rPr lang="sv-SE" sz="1200" i="1" dirty="0" smtClean="0"/>
              <a:t>patientens/brukarens behov vid val av produkt och funktioner.</a:t>
            </a:r>
            <a:endParaRPr lang="sv-SE" sz="1400" dirty="0">
              <a:latin typeface="Arial" panose="020B0604020202020204" pitchFamily="34" charset="0"/>
            </a:endParaRPr>
          </a:p>
        </p:txBody>
      </p:sp>
      <p:sp>
        <p:nvSpPr>
          <p:cNvPr id="3" name="Rektangel 2"/>
          <p:cNvSpPr/>
          <p:nvPr/>
        </p:nvSpPr>
        <p:spPr>
          <a:xfrm>
            <a:off x="9911695" y="5797504"/>
            <a:ext cx="2236510" cy="369332"/>
          </a:xfrm>
          <a:prstGeom prst="rect">
            <a:avLst/>
          </a:prstGeom>
        </p:spPr>
        <p:txBody>
          <a:bodyPr wrap="none">
            <a:spAutoFit/>
          </a:bodyPr>
          <a:lstStyle/>
          <a:p>
            <a:r>
              <a:rPr lang="sv-SE" dirty="0">
                <a:hlinkClick r:id="rId2" action="ppaction://hlinksldjump"/>
              </a:rPr>
              <a:t>Innehållsförteckning</a:t>
            </a:r>
            <a:endParaRPr lang="sv-SE" dirty="0"/>
          </a:p>
        </p:txBody>
      </p:sp>
    </p:spTree>
    <p:extLst>
      <p:ext uri="{BB962C8B-B14F-4D97-AF65-F5344CB8AC3E}">
        <p14:creationId xmlns:p14="http://schemas.microsoft.com/office/powerpoint/2010/main" val="4002836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Vad är en geografisk trygghetszon och hur fungerar den?</a:t>
            </a:r>
            <a:endParaRPr lang="sv-SE" dirty="0">
              <a:solidFill>
                <a:schemeClr val="tx1"/>
              </a:solidFill>
            </a:endParaRPr>
          </a:p>
        </p:txBody>
      </p:sp>
      <p:sp>
        <p:nvSpPr>
          <p:cNvPr id="3" name="Platshållare för innehåll 2"/>
          <p:cNvSpPr>
            <a:spLocks noGrp="1"/>
          </p:cNvSpPr>
          <p:nvPr>
            <p:ph sz="half" idx="1"/>
          </p:nvPr>
        </p:nvSpPr>
        <p:spPr/>
        <p:txBody>
          <a:bodyPr>
            <a:normAutofit/>
          </a:bodyPr>
          <a:lstStyle/>
          <a:p>
            <a:pPr marL="457200" lvl="1" indent="0">
              <a:buNone/>
            </a:pPr>
            <a:endParaRPr lang="sv-SE" sz="1400" dirty="0" smtClean="0"/>
          </a:p>
          <a:p>
            <a:pPr marL="457200" lvl="1" indent="0">
              <a:buNone/>
            </a:pPr>
            <a:r>
              <a:rPr lang="sv-SE" sz="1600" dirty="0" smtClean="0"/>
              <a:t>En </a:t>
            </a:r>
            <a:r>
              <a:rPr lang="sv-SE" sz="1600" dirty="0"/>
              <a:t>geografisk trygghetszon, även kallat staket eller </a:t>
            </a:r>
            <a:r>
              <a:rPr lang="sv-SE" sz="1600" dirty="0" err="1"/>
              <a:t>Geofence</a:t>
            </a:r>
            <a:r>
              <a:rPr lang="sv-SE" sz="1600" dirty="0"/>
              <a:t>, är ett eller flera områden som </a:t>
            </a:r>
            <a:r>
              <a:rPr lang="sv-SE" sz="1600" dirty="0" smtClean="0"/>
              <a:t>patienten/brukaren </a:t>
            </a:r>
            <a:r>
              <a:rPr lang="sv-SE" sz="1600" dirty="0"/>
              <a:t>kan vistas inom utan att ett larm skickas. Detta kan t.ex. vara kvarteret runt bostaden. Se bild.</a:t>
            </a:r>
          </a:p>
          <a:p>
            <a:pPr marL="457200" lvl="1" indent="0">
              <a:buNone/>
            </a:pPr>
            <a:r>
              <a:rPr lang="sv-SE" sz="1600" dirty="0" smtClean="0"/>
              <a:t>Om </a:t>
            </a:r>
            <a:r>
              <a:rPr lang="sv-SE" sz="1600" dirty="0"/>
              <a:t>trygghetszonen överträds av </a:t>
            </a:r>
            <a:r>
              <a:rPr lang="sv-SE" sz="1600" dirty="0" smtClean="0"/>
              <a:t>patienten/brukaren </a:t>
            </a:r>
            <a:r>
              <a:rPr lang="sv-SE" sz="1600" dirty="0"/>
              <a:t>skickas ett larm per automatik till larmmottagaren</a:t>
            </a:r>
            <a:r>
              <a:rPr lang="sv-SE" sz="1600" dirty="0" smtClean="0"/>
              <a:t>.</a:t>
            </a:r>
          </a:p>
          <a:p>
            <a:pPr marL="457200" lvl="1" indent="0">
              <a:buNone/>
            </a:pPr>
            <a:endParaRPr lang="sv-SE" sz="1600" dirty="0" smtClean="0"/>
          </a:p>
          <a:p>
            <a:pPr marL="457200" lvl="1" indent="0">
              <a:buNone/>
            </a:pPr>
            <a:r>
              <a:rPr lang="sv-SE" sz="1600" dirty="0" smtClean="0"/>
              <a:t>Trygghetszonen skapas av administratören i </a:t>
            </a:r>
            <a:r>
              <a:rPr lang="sv-SE" sz="1600" dirty="0"/>
              <a:t>tillhörande system för </a:t>
            </a:r>
            <a:r>
              <a:rPr lang="sv-SE" sz="1600" dirty="0" smtClean="0"/>
              <a:t>GPS-enheten. </a:t>
            </a:r>
            <a:br>
              <a:rPr lang="sv-SE" sz="1600" dirty="0" smtClean="0"/>
            </a:br>
            <a:endParaRPr lang="sv-SE" sz="1600" dirty="0" smtClean="0"/>
          </a:p>
          <a:p>
            <a:pPr marL="457200" lvl="1" indent="0">
              <a:buNone/>
            </a:pPr>
            <a:r>
              <a:rPr lang="sv-SE" sz="1600" dirty="0" smtClean="0"/>
              <a:t>Anledningen </a:t>
            </a:r>
            <a:r>
              <a:rPr lang="sv-SE" sz="1600" dirty="0"/>
              <a:t>till att </a:t>
            </a:r>
            <a:r>
              <a:rPr lang="sv-SE" sz="1600" dirty="0" smtClean="0"/>
              <a:t>använda </a:t>
            </a:r>
            <a:r>
              <a:rPr lang="sv-SE" sz="1600" dirty="0"/>
              <a:t>en geografisk trygghetszon kan vara att mottagaren vill veta när </a:t>
            </a:r>
            <a:r>
              <a:rPr lang="sv-SE" sz="1600" dirty="0" smtClean="0"/>
              <a:t>patienten/brukaren </a:t>
            </a:r>
            <a:r>
              <a:rPr lang="sv-SE" sz="1600" dirty="0"/>
              <a:t>lämnar hemmet, går utanför närområdet eller är på väg till en plats som inte </a:t>
            </a:r>
            <a:r>
              <a:rPr lang="sv-SE" sz="1600" dirty="0" smtClean="0"/>
              <a:t>anses säker (t.ex. motorväg, sjö etc.).</a:t>
            </a:r>
            <a:endParaRPr lang="sv-SE" sz="1600" dirty="0"/>
          </a:p>
          <a:p>
            <a:endParaRPr lang="sv-SE" dirty="0"/>
          </a:p>
        </p:txBody>
      </p:sp>
      <p:sp>
        <p:nvSpPr>
          <p:cNvPr id="5" name="Platshållare för datum 4"/>
          <p:cNvSpPr>
            <a:spLocks noGrp="1"/>
          </p:cNvSpPr>
          <p:nvPr>
            <p:ph type="dt" sz="half" idx="10"/>
          </p:nvPr>
        </p:nvSpPr>
        <p:spPr/>
        <p:txBody>
          <a:bodyPr/>
          <a:lstStyle/>
          <a:p>
            <a:fld id="{21684484-201B-44CD-9746-00FED4EFCD5B}" type="datetime1">
              <a:rPr lang="sv-SE" smtClean="0"/>
              <a:t>2020-03-11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0DDE8C-17E0-4539-9C15-C1E9D231907F}" type="slidenum">
              <a:rPr lang="sv-SE" smtClean="0"/>
              <a:pPr/>
              <a:t>8</a:t>
            </a:fld>
            <a:endParaRPr lang="sv-SE" dirty="0"/>
          </a:p>
        </p:txBody>
      </p:sp>
      <p:pic>
        <p:nvPicPr>
          <p:cNvPr id="11" name="Bildobjekt 10"/>
          <p:cNvPicPr>
            <a:picLocks noChangeAspect="1"/>
          </p:cNvPicPr>
          <p:nvPr/>
        </p:nvPicPr>
        <p:blipFill>
          <a:blip r:embed="rId2"/>
          <a:stretch>
            <a:fillRect/>
          </a:stretch>
        </p:blipFill>
        <p:spPr>
          <a:xfrm>
            <a:off x="7197629" y="2084172"/>
            <a:ext cx="3681248" cy="2538334"/>
          </a:xfrm>
          <a:prstGeom prst="rect">
            <a:avLst/>
          </a:prstGeom>
        </p:spPr>
      </p:pic>
      <p:sp>
        <p:nvSpPr>
          <p:cNvPr id="12" name="textruta 11"/>
          <p:cNvSpPr txBox="1"/>
          <p:nvPr/>
        </p:nvSpPr>
        <p:spPr>
          <a:xfrm>
            <a:off x="7197630" y="4769708"/>
            <a:ext cx="3626890" cy="430887"/>
          </a:xfrm>
          <a:prstGeom prst="rect">
            <a:avLst/>
          </a:prstGeom>
          <a:noFill/>
        </p:spPr>
        <p:txBody>
          <a:bodyPr wrap="square" rtlCol="0">
            <a:spAutoFit/>
          </a:bodyPr>
          <a:lstStyle/>
          <a:p>
            <a:r>
              <a:rPr lang="sv-SE" sz="1100" i="1" dirty="0" smtClean="0"/>
              <a:t>Exempel </a:t>
            </a:r>
            <a:r>
              <a:rPr lang="sv-SE" sz="1100" i="1" dirty="0"/>
              <a:t>på hur en Geografisk trygghetszon </a:t>
            </a:r>
            <a:r>
              <a:rPr lang="sv-SE" sz="1100" i="1" dirty="0" smtClean="0"/>
              <a:t>(blå </a:t>
            </a:r>
            <a:r>
              <a:rPr lang="sv-SE" sz="1100" i="1" dirty="0"/>
              <a:t>markering) kan se ut på en karta</a:t>
            </a:r>
            <a:endParaRPr lang="sv-SE" sz="1100" dirty="0"/>
          </a:p>
        </p:txBody>
      </p:sp>
      <p:sp>
        <p:nvSpPr>
          <p:cNvPr id="4" name="Rektangel 3"/>
          <p:cNvSpPr/>
          <p:nvPr/>
        </p:nvSpPr>
        <p:spPr>
          <a:xfrm>
            <a:off x="9895367" y="5807631"/>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201327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dirty="0">
                <a:solidFill>
                  <a:schemeClr val="tx1"/>
                </a:solidFill>
              </a:rPr>
              <a:t>Del 1.</a:t>
            </a:r>
            <a:r>
              <a:rPr lang="sv-SE" dirty="0" smtClean="0">
                <a:solidFill>
                  <a:schemeClr val="tx1"/>
                </a:solidFill>
              </a:rPr>
              <a:t/>
            </a:r>
            <a:br>
              <a:rPr lang="sv-SE" dirty="0" smtClean="0">
                <a:solidFill>
                  <a:schemeClr val="tx1"/>
                </a:solidFill>
              </a:rPr>
            </a:br>
            <a:r>
              <a:rPr lang="sv-SE" dirty="0" smtClean="0">
                <a:solidFill>
                  <a:schemeClr val="tx1"/>
                </a:solidFill>
              </a:rPr>
              <a:t>Larmkedja – från larm till återförande av patienten</a:t>
            </a:r>
            <a:endParaRPr lang="sv-SE" dirty="0">
              <a:solidFill>
                <a:schemeClr val="tx1"/>
              </a:solidFill>
            </a:endParaRPr>
          </a:p>
        </p:txBody>
      </p:sp>
      <p:sp>
        <p:nvSpPr>
          <p:cNvPr id="3" name="Platshållare för datum 2"/>
          <p:cNvSpPr>
            <a:spLocks noGrp="1"/>
          </p:cNvSpPr>
          <p:nvPr>
            <p:ph type="dt" sz="half" idx="10"/>
          </p:nvPr>
        </p:nvSpPr>
        <p:spPr/>
        <p:txBody>
          <a:bodyPr/>
          <a:lstStyle/>
          <a:p>
            <a:fld id="{D0905C11-AE40-4DD3-B577-1575C80BAAED}" type="datetime1">
              <a:rPr lang="sv-SE" smtClean="0"/>
              <a:t>2020-03-11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9</a:t>
            </a:fld>
            <a:endParaRPr lang="sv-SE" dirty="0"/>
          </a:p>
        </p:txBody>
      </p:sp>
      <p:sp>
        <p:nvSpPr>
          <p:cNvPr id="6" name="textruta 5"/>
          <p:cNvSpPr txBox="1"/>
          <p:nvPr/>
        </p:nvSpPr>
        <p:spPr>
          <a:xfrm>
            <a:off x="410547" y="1820562"/>
            <a:ext cx="11114188" cy="830997"/>
          </a:xfrm>
          <a:prstGeom prst="rect">
            <a:avLst/>
          </a:prstGeom>
          <a:noFill/>
        </p:spPr>
        <p:txBody>
          <a:bodyPr wrap="square" rtlCol="0">
            <a:spAutoFit/>
          </a:bodyPr>
          <a:lstStyle/>
          <a:p>
            <a:r>
              <a:rPr lang="sv-SE" sz="1600" dirty="0" smtClean="0"/>
              <a:t>För </a:t>
            </a:r>
            <a:r>
              <a:rPr lang="sv-SE" sz="1600" dirty="0"/>
              <a:t>att </a:t>
            </a:r>
            <a:r>
              <a:rPr lang="sv-SE" sz="1600" dirty="0" smtClean="0"/>
              <a:t>GPS ska </a:t>
            </a:r>
            <a:r>
              <a:rPr lang="sv-SE" sz="1600" dirty="0"/>
              <a:t>kunna förskrivas behöver det alltid finnas en person som kan agera och åka ut och eftersöka </a:t>
            </a:r>
            <a:r>
              <a:rPr lang="sv-SE" sz="1600" dirty="0" smtClean="0"/>
              <a:t>patienten/brukaren. </a:t>
            </a:r>
            <a:r>
              <a:rPr lang="sv-SE" sz="1600" dirty="0"/>
              <a:t>Det är därför viktigt att ha en tydlig övergripande struktur och ett flöde för </a:t>
            </a:r>
            <a:r>
              <a:rPr lang="sv-SE" sz="1600" dirty="0" smtClean="0"/>
              <a:t>hur hanteringen </a:t>
            </a:r>
            <a:r>
              <a:rPr lang="sv-SE" sz="1600" dirty="0"/>
              <a:t>sker från larmets start till återförande av </a:t>
            </a:r>
            <a:r>
              <a:rPr lang="sv-SE" sz="1600" dirty="0" smtClean="0"/>
              <a:t>patienten/brukaren; </a:t>
            </a:r>
            <a:r>
              <a:rPr lang="sv-SE" sz="1600" dirty="0"/>
              <a:t>en så kallad larmkedja. </a:t>
            </a:r>
          </a:p>
        </p:txBody>
      </p:sp>
      <p:pic>
        <p:nvPicPr>
          <p:cNvPr id="7" name="Bildobjekt 6"/>
          <p:cNvPicPr>
            <a:picLocks noChangeAspect="1"/>
          </p:cNvPicPr>
          <p:nvPr/>
        </p:nvPicPr>
        <p:blipFill>
          <a:blip r:embed="rId2"/>
          <a:stretch>
            <a:fillRect/>
          </a:stretch>
        </p:blipFill>
        <p:spPr>
          <a:xfrm>
            <a:off x="406933" y="2983304"/>
            <a:ext cx="3733203" cy="2126303"/>
          </a:xfrm>
          <a:prstGeom prst="rect">
            <a:avLst/>
          </a:prstGeom>
        </p:spPr>
      </p:pic>
      <p:sp>
        <p:nvSpPr>
          <p:cNvPr id="8" name="textruta 7"/>
          <p:cNvSpPr txBox="1"/>
          <p:nvPr/>
        </p:nvSpPr>
        <p:spPr>
          <a:xfrm>
            <a:off x="3711768" y="2983304"/>
            <a:ext cx="7977723" cy="2800767"/>
          </a:xfrm>
          <a:prstGeom prst="rect">
            <a:avLst/>
          </a:prstGeom>
          <a:noFill/>
        </p:spPr>
        <p:txBody>
          <a:bodyPr wrap="square" rtlCol="0">
            <a:spAutoFit/>
          </a:bodyPr>
          <a:lstStyle/>
          <a:p>
            <a:pPr lvl="1"/>
            <a:r>
              <a:rPr lang="sv-SE" sz="1600" dirty="0" smtClean="0"/>
              <a:t>Ska patienten/brukaren </a:t>
            </a:r>
            <a:r>
              <a:rPr lang="sv-SE" sz="1600" dirty="0"/>
              <a:t>larma själv? Ska det finnas en geografisk trygghetszon där ett larm skickas om det överträdes? Finns det omständigheter som gör att anhörig eller personal ska positionera/eftersöka </a:t>
            </a:r>
            <a:r>
              <a:rPr lang="sv-SE" sz="1600" dirty="0" smtClean="0"/>
              <a:t>patienten/brukaren </a:t>
            </a:r>
            <a:r>
              <a:rPr lang="sv-SE" sz="1600" dirty="0"/>
              <a:t>utan att något larm har mottagits? Det här är viktiga frågor att beakta för en larmkedja</a:t>
            </a:r>
            <a:r>
              <a:rPr lang="sv-SE" sz="1600" dirty="0" smtClean="0"/>
              <a:t>.</a:t>
            </a:r>
          </a:p>
          <a:p>
            <a:endParaRPr lang="sv-SE" sz="1600" dirty="0"/>
          </a:p>
          <a:p>
            <a:pPr lvl="1"/>
            <a:r>
              <a:rPr lang="sv-SE" sz="1600" dirty="0"/>
              <a:t>I en handlingsplan behöver sedan själva larmkedjan beskrivas mer ingående kring hur mottagaren av larmet ska agera när denna ska spåra och återföra </a:t>
            </a:r>
            <a:r>
              <a:rPr lang="sv-SE" sz="1600" dirty="0" smtClean="0"/>
              <a:t>patienten.</a:t>
            </a:r>
          </a:p>
          <a:p>
            <a:endParaRPr lang="sv-SE" sz="1600" dirty="0"/>
          </a:p>
          <a:p>
            <a:pPr lvl="1"/>
            <a:r>
              <a:rPr lang="sv-SE" sz="1600" dirty="0"/>
              <a:t>Allt kring larmets flöde och hur man ska agera behöver finnas tydligt dokumenterat i handlingsplanen</a:t>
            </a:r>
            <a:r>
              <a:rPr lang="sv-SE" sz="1400" dirty="0"/>
              <a:t>. </a:t>
            </a:r>
          </a:p>
        </p:txBody>
      </p:sp>
      <p:sp>
        <p:nvSpPr>
          <p:cNvPr id="9" name="textruta 8"/>
          <p:cNvSpPr txBox="1"/>
          <p:nvPr/>
        </p:nvSpPr>
        <p:spPr>
          <a:xfrm>
            <a:off x="406933" y="5189838"/>
            <a:ext cx="3538991" cy="553998"/>
          </a:xfrm>
          <a:prstGeom prst="rect">
            <a:avLst/>
          </a:prstGeom>
          <a:noFill/>
        </p:spPr>
        <p:txBody>
          <a:bodyPr wrap="square" rtlCol="0">
            <a:spAutoFit/>
          </a:bodyPr>
          <a:lstStyle/>
          <a:p>
            <a:r>
              <a:rPr lang="sv-SE" sz="1000" b="1" i="1" dirty="0" smtClean="0"/>
              <a:t>Exempel </a:t>
            </a:r>
            <a:r>
              <a:rPr lang="sv-SE" sz="1000" b="1" i="1" dirty="0"/>
              <a:t>på larmkedja </a:t>
            </a:r>
            <a:r>
              <a:rPr lang="sv-SE" sz="1000" i="1" dirty="0"/>
              <a:t>från socialstyrelsens publikation ”Välfärdsteknik -En studie av användningen av trygghetskameror och positioneringslarm i 12 kommuner”. </a:t>
            </a:r>
            <a:endParaRPr lang="sv-SE" sz="1000" dirty="0"/>
          </a:p>
        </p:txBody>
      </p:sp>
      <p:sp>
        <p:nvSpPr>
          <p:cNvPr id="10" name="Rektangel 9"/>
          <p:cNvSpPr/>
          <p:nvPr/>
        </p:nvSpPr>
        <p:spPr>
          <a:xfrm>
            <a:off x="9903531" y="5876323"/>
            <a:ext cx="2236510" cy="369332"/>
          </a:xfrm>
          <a:prstGeom prst="rect">
            <a:avLst/>
          </a:prstGeom>
        </p:spPr>
        <p:txBody>
          <a:bodyPr wrap="none">
            <a:spAutoFit/>
          </a:bodyPr>
          <a:lstStyle/>
          <a:p>
            <a:r>
              <a:rPr lang="sv-SE" dirty="0">
                <a:hlinkClick r:id="rId3" action="ppaction://hlinksldjump"/>
              </a:rPr>
              <a:t>Innehållsförteckning</a:t>
            </a:r>
            <a:endParaRPr lang="sv-SE" dirty="0"/>
          </a:p>
        </p:txBody>
      </p:sp>
    </p:spTree>
    <p:extLst>
      <p:ext uri="{BB962C8B-B14F-4D97-AF65-F5344CB8AC3E}">
        <p14:creationId xmlns:p14="http://schemas.microsoft.com/office/powerpoint/2010/main" val="198797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Blankett" ma:contentTypeID="0x010100AC92CF2061C10240851FF38CAA99F4B802010010A27C58E3F0514186632C5957A89C4F" ma:contentTypeVersion="95" ma:contentTypeDescription="Skapa ett nytt dokument." ma:contentTypeScope="" ma:versionID="30c0a39f5acc128613d75e6c1e8d5315">
  <xsd:schema xmlns:xsd="http://www.w3.org/2001/XMLSchema" xmlns:xs="http://www.w3.org/2001/XMLSchema" xmlns:p="http://schemas.microsoft.com/office/2006/metadata/properties" xmlns:ns2="2f901946-e264-40a9-b252-19c7dedd3add" xmlns:ns3="625733c5-0f95-420a-bdd7-9e1f1bc4aabb" targetNamespace="http://schemas.microsoft.com/office/2006/metadata/properties" ma:root="true" ma:fieldsID="241170c2dbcd7254dcf607298c5ee6d2" ns2:_="" ns3:_="">
    <xsd:import namespace="2f901946-e264-40a9-b252-19c7dedd3add"/>
    <xsd:import namespace="625733c5-0f95-420a-bdd7-9e1f1bc4aabb"/>
    <xsd:element name="properties">
      <xsd:complexType>
        <xsd:sequence>
          <xsd:element name="documentManagement">
            <xsd:complexType>
              <xsd:all>
                <xsd:element ref="ns2:LD_Dokumentansvarig"/>
                <xsd:element ref="ns2:LD_Informationsklass"/>
                <xsd:element ref="ns2:LD_ArbetsrumID" minOccurs="0"/>
                <xsd:element ref="ns2:LD_DokumentID" minOccurs="0"/>
                <xsd:element ref="ns2:LD_Faktaagare" minOccurs="0"/>
                <xsd:element ref="ns2:LD_Version" minOccurs="0"/>
                <xsd:element ref="ns2:LD_GranskatAv" minOccurs="0"/>
                <xsd:element ref="ns2:LD_Dokumentstatus" minOccurs="0"/>
                <xsd:element ref="ns2:LD_Publiceringsstatus" minOccurs="0"/>
                <xsd:element ref="ns2:LD_GodkantAv" minOccurs="0"/>
                <xsd:element ref="ns2:LD_GodkantDatum" minOccurs="0"/>
                <xsd:element ref="ns2:LD_Diarienummer" minOccurs="0"/>
                <xsd:element ref="ns2:LD_Beslutsnummer" minOccurs="0"/>
                <xsd:element ref="ns2:l94247903c2249fd91f98a10a58087d0" minOccurs="0"/>
                <xsd:element ref="ns2:b949fc07257b40f7b02b2d246d41368f" minOccurs="0"/>
                <xsd:element ref="ns2:d35d67994db9475aa58636ebfce59533" minOccurs="0"/>
                <xsd:element ref="ns2:TaxCatchAll" minOccurs="0"/>
                <xsd:element ref="ns2:j125def9988a4544907fddb4a09b1af5" minOccurs="0"/>
                <xsd:element ref="ns2:ib8be5378b304cd19503fe0f13c962e4" minOccurs="0"/>
                <xsd:element ref="ns2:ib626626c2604ac096d2606abc0b50e1" minOccurs="0"/>
                <xsd:element ref="ns2:LD_OldDokumentstatus" minOccurs="0"/>
                <xsd:element ref="ns2:TaxCatchAllLabel" minOccurs="0"/>
                <xsd:element ref="ns2:nf66689e3cec4bcc9e3f4977582c706c" minOccurs="0"/>
                <xsd:element ref="ns2:LD_OldPublicerings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01946-e264-40a9-b252-19c7dedd3add" elementFormDefault="qualified">
    <xsd:import namespace="http://schemas.microsoft.com/office/2006/documentManagement/types"/>
    <xsd:import namespace="http://schemas.microsoft.com/office/infopath/2007/PartnerControls"/>
    <xsd:element name="LD_Dokumentansvarig" ma:index="2" ma:displayName="Dokumentansvarig" ma:list="UserInfo" ma:internalName="LD_Dokumentansvarig"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D_Informationsklass" ma:index="4" ma:displayName="Informationsklass" ma:default="Intern alla" ma:internalName="LD_Informationsklass" ma:readOnly="false">
      <xsd:simpleType>
        <xsd:restriction base="dms:Choice">
          <xsd:enumeration value="Publik"/>
          <xsd:enumeration value="Intern alla"/>
          <xsd:enumeration value="Intern skyddad"/>
        </xsd:restriction>
      </xsd:simpleType>
    </xsd:element>
    <xsd:element name="LD_ArbetsrumID" ma:index="8" nillable="true" ma:displayName="ArbetsrumID" ma:hidden="true" ma:internalName="LD_Arbetsrum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DokumentID" ma:index="9" nillable="true" ma:displayName="LD DokumentID" ma:hidden="true" ma:internalName="LD_Dok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Faktaagare" ma:index="10" nillable="true" ma:displayName="Faktaägare" ma:hidden="true" ma:internalName="LD_Faktaaga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Version" ma:index="11" nillable="true" ma:displayName="Version" ma:internalName="LD_Version" ma:readOnly="false">
      <xsd:simpleType>
        <xsd:restriction base="dms:Text"/>
      </xsd:simpleType>
    </xsd:element>
    <xsd:element name="LD_GranskatAv" ma:index="12" nillable="true" ma:displayName="Granskat av" ma:list="UserInfo" ma:internalName="LD_GranskatAv"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Dokumentstatus" ma:index="13" nillable="true" ma:displayName="Dokumentstatus" ma:default="Utkast" ma:hidden="true" ma:internalName="LD_Dokumentstatus" ma:readOnly="false">
      <xsd:simpleType>
        <xsd:restriction base="dms:Choice">
          <xsd:enumeration value="Utkast"/>
          <xsd:enumeration value="Granskning pågår"/>
          <xsd:enumeration value="Granskat"/>
          <xsd:enumeration value="Godkännande pågår"/>
          <xsd:enumeration value="Godkänt"/>
          <xsd:enumeration value="Ej godkänt"/>
          <xsd:enumeration value="Publicerat"/>
          <xsd:enumeration value="Godkänt och publicerat"/>
        </xsd:restriction>
      </xsd:simpleType>
    </xsd:element>
    <xsd:element name="LD_Publiceringsstatus" ma:index="14" nillable="true" ma:displayName="Publiceringsstatus" ma:default="Ej publicerat" ma:hidden="true" ma:internalName="LD_Publiceringsstatus" ma:readOnly="false">
      <xsd:simpleType>
        <xsd:restriction base="dms:Choice">
          <xsd:enumeration value="Ej publicerat"/>
          <xsd:enumeration value="Publicering pågår"/>
          <xsd:enumeration value="Publicerat"/>
          <xsd:enumeration value="Avpublicerat"/>
          <xsd:enumeration value="Revidering krävs"/>
          <xsd:enumeration value="Revidering pågår"/>
        </xsd:restriction>
      </xsd:simpleType>
    </xsd:element>
    <xsd:element name="LD_GodkantAv" ma:index="16" nillable="true" ma:displayName="Godkänt av" ma:list="UserInfo" ma:internalName="LD_GodkantAv"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GodkantDatum" ma:index="17" nillable="true" ma:displayName="Godkänt datum" ma:internalName="LD_GodkantDatum" ma:readOnly="false">
      <xsd:simpleType>
        <xsd:restriction base="dms:DateTime"/>
      </xsd:simpleType>
    </xsd:element>
    <xsd:element name="LD_Diarienummer" ma:index="18" nillable="true" ma:displayName="Diarienummer" ma:internalName="LD_Diarienummer" ma:readOnly="false">
      <xsd:simpleType>
        <xsd:restriction base="dms:Text"/>
      </xsd:simpleType>
    </xsd:element>
    <xsd:element name="LD_Beslutsnummer" ma:index="19" nillable="true" ma:displayName="Beslutsnummer" ma:internalName="LD_Beslutsnummer" ma:readOnly="false">
      <xsd:simpleType>
        <xsd:restriction base="dms:Text"/>
      </xsd:simpleType>
    </xsd:element>
    <xsd:element name="l94247903c2249fd91f98a10a58087d0" ma:index="22" nillable="true" ma:taxonomy="true" ma:internalName="l94247903c2249fd91f98a10a58087d0" ma:taxonomyFieldName="LD_Dokumenttyp" ma:displayName="Dokumenttyp" ma:readOnly="false" ma:fieldId="{59424790-3c22-49fd-91f9-8a10a58087d0}" ma:sspId="e7769dcc-5dd1-4f02-a71f-f2e47d1eab4e" ma:termSetId="0f652e80-21f1-4db9-823c-0c440e78a020" ma:anchorId="00000000-0000-0000-0000-000000000000" ma:open="false" ma:isKeyword="false">
      <xsd:complexType>
        <xsd:sequence>
          <xsd:element ref="pc:Terms" minOccurs="0" maxOccurs="1"/>
        </xsd:sequence>
      </xsd:complexType>
    </xsd:element>
    <xsd:element name="b949fc07257b40f7b02b2d246d41368f" ma:index="24" ma:taxonomy="true" ma:internalName="b949fc07257b40f7b02b2d246d41368f" ma:taxonomyFieldName="LD_GallerForVerksamhet" ma:displayName="Gäller för verksamhet" ma:readOnly="false" ma:default="" ma:fieldId="{b949fc07-257b-40f7-b02b-2d246d41368f}" ma:taxonomyMulti="true" ma:sspId="e7769dcc-5dd1-4f02-a71f-f2e47d1eab4e" ma:termSetId="fdc1c8bc-96b8-4ad1-a7fe-19ec9003abbc" ma:anchorId="00000000-0000-0000-0000-000000000000" ma:open="false" ma:isKeyword="false">
      <xsd:complexType>
        <xsd:sequence>
          <xsd:element ref="pc:Terms" minOccurs="0" maxOccurs="1"/>
        </xsd:sequence>
      </xsd:complexType>
    </xsd:element>
    <xsd:element name="d35d67994db9475aa58636ebfce59533" ma:index="25" nillable="true" ma:taxonomy="true" ma:internalName="d35d67994db9475aa58636ebfce59533" ma:taxonomyFieldName="LD_Sprak" ma:displayName="Språk" ma:readOnly="false" ma:default="1;#sv - svenska|fc4bf42e-8ca5-492e-bdac-5e5e0115cfa8" ma:fieldId="{d35d6799-4db9-475a-a586-36ebfce59533}" ma:sspId="e7769dcc-5dd1-4f02-a71f-f2e47d1eab4e" ma:termSetId="34bdb1d3-4598-4ab4-b025-869b2700dd57" ma:anchorId="00000000-0000-0000-0000-000000000000" ma:open="false" ma:isKeyword="false">
      <xsd:complexType>
        <xsd:sequence>
          <xsd:element ref="pc:Terms" minOccurs="0" maxOccurs="1"/>
        </xsd:sequence>
      </xsd:complexType>
    </xsd:element>
    <xsd:element name="TaxCatchAll" ma:index="26" nillable="true" ma:displayName="Taxonomy Catch All Column" ma:hidden="true" ma:list="{5f9eefa9-c519-4751-8e96-f509d56a63cf}" ma:internalName="TaxCatchAll" ma:showField="CatchAllData" ma:web="625733c5-0f95-420a-bdd7-9e1f1bc4aabb">
      <xsd:complexType>
        <xsd:complexContent>
          <xsd:extension base="dms:MultiChoiceLookup">
            <xsd:sequence>
              <xsd:element name="Value" type="dms:Lookup" maxOccurs="unbounded" minOccurs="0" nillable="true"/>
            </xsd:sequence>
          </xsd:extension>
        </xsd:complexContent>
      </xsd:complexType>
    </xsd:element>
    <xsd:element name="j125def9988a4544907fddb4a09b1af5" ma:index="29" nillable="true" ma:taxonomy="true" ma:internalName="j125def9988a4544907fddb4a09b1af5" ma:taxonomyFieldName="LD_Nyckelord" ma:displayName="Nyckelord" ma:readOnly="false" ma:fieldId="{3125def9-988a-4544-907f-ddb4a09b1af5}" ma:taxonomyMulti="true" ma:sspId="e7769dcc-5dd1-4f02-a71f-f2e47d1eab4e" ma:termSetId="4e71d024-632f-4c5c-a02d-6b344a2d3997" ma:anchorId="00000000-0000-0000-0000-000000000000" ma:open="true" ma:isKeyword="false">
      <xsd:complexType>
        <xsd:sequence>
          <xsd:element ref="pc:Terms" minOccurs="0" maxOccurs="1"/>
        </xsd:sequence>
      </xsd:complexType>
    </xsd:element>
    <xsd:element name="ib8be5378b304cd19503fe0f13c962e4" ma:index="31" nillable="true" ma:taxonomy="true" ma:internalName="ib8be5378b304cd19503fe0f13c962e4" ma:taxonomyFieldName="LD_Dokumentsamling" ma:displayName="Dokumentsamling" ma:readOnly="false" ma:default="" ma:fieldId="{2b8be537-8b30-4cd1-9503-fe0f13c962e4}" ma:taxonomyMulti="true" ma:sspId="e7769dcc-5dd1-4f02-a71f-f2e47d1eab4e" ma:termSetId="616aacf0-f681-4ad1-9a56-1a611ffe0410" ma:anchorId="00000000-0000-0000-0000-000000000000" ma:open="true" ma:isKeyword="false">
      <xsd:complexType>
        <xsd:sequence>
          <xsd:element ref="pc:Terms" minOccurs="0" maxOccurs="1"/>
        </xsd:sequence>
      </xsd:complexType>
    </xsd:element>
    <xsd:element name="ib626626c2604ac096d2606abc0b50e1" ma:index="33" nillable="true" ma:taxonomy="true" ma:internalName="ib626626c2604ac096d2606abc0b50e1" ma:taxonomyFieldName="LD_Process" ma:displayName="Process" ma:readOnly="false" ma:fieldId="{2b626626-c260-4ac0-96d2-606abc0b50e1}" ma:sspId="e7769dcc-5dd1-4f02-a71f-f2e47d1eab4e" ma:termSetId="76f4019a-91e2-4560-b452-ad5219d43070" ma:anchorId="00000000-0000-0000-0000-000000000000" ma:open="false" ma:isKeyword="false">
      <xsd:complexType>
        <xsd:sequence>
          <xsd:element ref="pc:Terms" minOccurs="0" maxOccurs="1"/>
        </xsd:sequence>
      </xsd:complexType>
    </xsd:element>
    <xsd:element name="LD_OldDokumentstatus" ma:index="34" nillable="true" ma:displayName="Old Dokumentstatus" ma:hidden="true" ma:internalName="LD_OldDokumentstatus" ma:readOnly="false">
      <xsd:simpleType>
        <xsd:restriction base="dms:Text"/>
      </xsd:simpleType>
    </xsd:element>
    <xsd:element name="TaxCatchAllLabel" ma:index="35" nillable="true" ma:displayName="Taxonomy Catch All Column1" ma:hidden="true" ma:list="{5f9eefa9-c519-4751-8e96-f509d56a63cf}" ma:internalName="TaxCatchAllLabel" ma:readOnly="true" ma:showField="CatchAllDataLabel" ma:web="625733c5-0f95-420a-bdd7-9e1f1bc4aabb">
      <xsd:complexType>
        <xsd:complexContent>
          <xsd:extension base="dms:MultiChoiceLookup">
            <xsd:sequence>
              <xsd:element name="Value" type="dms:Lookup" maxOccurs="unbounded" minOccurs="0" nillable="true"/>
            </xsd:sequence>
          </xsd:extension>
        </xsd:complexContent>
      </xsd:complexType>
    </xsd:element>
    <xsd:element name="nf66689e3cec4bcc9e3f4977582c706c" ma:index="37" nillable="true" ma:taxonomy="true" ma:internalName="nf66689e3cec4bcc9e3f4977582c706c" ma:taxonomyFieldName="LD_Ledningssytem" ma:displayName="Ledningssystem" ma:default="" ma:fieldId="{7f66689e-3cec-4bcc-9e3f-4977582c706c}" ma:sspId="e7769dcc-5dd1-4f02-a71f-f2e47d1eab4e" ma:termSetId="829eac8a-34d8-46a0-90b2-b520bdf78472" ma:anchorId="00000000-0000-0000-0000-000000000000" ma:open="false" ma:isKeyword="false">
      <xsd:complexType>
        <xsd:sequence>
          <xsd:element ref="pc:Terms" minOccurs="0" maxOccurs="1"/>
        </xsd:sequence>
      </xsd:complexType>
    </xsd:element>
    <xsd:element name="LD_OldPubliceringsstatus" ma:index="38" nillable="true" ma:displayName="Old Publiceringsstatus" ma:hidden="true" ma:internalName="LD_OldPubliceringsstatu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5733c5-0f95-420a-bdd7-9e1f1bc4aabb" elementFormDefault="qualified">
    <xsd:import namespace="http://schemas.microsoft.com/office/2006/documentManagement/types"/>
    <xsd:import namespace="http://schemas.microsoft.com/office/infopath/2007/PartnerControls"/>
    <xsd:element name="_dlc_DocId" ma:index="39" nillable="true" ma:displayName="Dokument-ID-värde" ma:description="Värdet för dokument-ID som tilldelats till det här objektet." ma:internalName="_dlc_DocId" ma:readOnly="true">
      <xsd:simpleType>
        <xsd:restriction base="dms:Text"/>
      </xsd:simpleType>
    </xsd:element>
    <xsd:element name="_dlc_DocIdUrl" ma:index="40"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125def9988a4544907fddb4a09b1af5 xmlns="2f901946-e264-40a9-b252-19c7dedd3add">
      <Terms xmlns="http://schemas.microsoft.com/office/infopath/2007/PartnerControls"/>
    </j125def9988a4544907fddb4a09b1af5>
    <d35d67994db9475aa58636ebfce59533 xmlns="2f901946-e264-40a9-b252-19c7dedd3add">
      <Terms xmlns="http://schemas.microsoft.com/office/infopath/2007/PartnerControls">
        <TermInfo xmlns="http://schemas.microsoft.com/office/infopath/2007/PartnerControls">
          <TermName xmlns="http://schemas.microsoft.com/office/infopath/2007/PartnerControls">sv - svenska</TermName>
          <TermId xmlns="http://schemas.microsoft.com/office/infopath/2007/PartnerControls">fc4bf42e-8ca5-492e-bdac-5e5e0115cfa8</TermId>
        </TermInfo>
      </Terms>
    </d35d67994db9475aa58636ebfce59533>
    <ib8be5378b304cd19503fe0f13c962e4 xmlns="2f901946-e264-40a9-b252-19c7dedd3add">
      <Terms xmlns="http://schemas.microsoft.com/office/infopath/2007/PartnerControls">
        <TermInfo xmlns="http://schemas.microsoft.com/office/infopath/2007/PartnerControls">
          <TermName xmlns="http://schemas.microsoft.com/office/infopath/2007/PartnerControls">powerpointmall</TermName>
          <TermId xmlns="http://schemas.microsoft.com/office/infopath/2007/PartnerControls">8a709a16-dce5-48c9-b324-adb936197cd8</TermId>
        </TermInfo>
      </Terms>
    </ib8be5378b304cd19503fe0f13c962e4>
    <b949fc07257b40f7b02b2d246d41368f xmlns="2f901946-e264-40a9-b252-19c7dedd3add">
      <Terms xmlns="http://schemas.microsoft.com/office/infopath/2007/PartnerControls">
        <TermInfo xmlns="http://schemas.microsoft.com/office/infopath/2007/PartnerControls">
          <TermName xmlns="http://schemas.microsoft.com/office/infopath/2007/PartnerControls">LD</TermName>
          <TermId xmlns="http://schemas.microsoft.com/office/infopath/2007/PartnerControls">30ac7822-68c2-42d2-8d58-accf1e3539f2</TermId>
        </TermInfo>
      </Terms>
    </b949fc07257b40f7b02b2d246d41368f>
    <TaxCatchAll xmlns="2f901946-e264-40a9-b252-19c7dedd3add">
      <Value>13</Value>
      <Value>11</Value>
      <Value>3</Value>
      <Value>73</Value>
      <Value>1</Value>
    </TaxCatchAll>
    <LD_Informationsklass xmlns="2f901946-e264-40a9-b252-19c7dedd3add">Intern alla</LD_Informationsklass>
    <ib626626c2604ac096d2606abc0b50e1 xmlns="2f901946-e264-40a9-b252-19c7dedd3add">
      <Terms xmlns="http://schemas.microsoft.com/office/infopath/2007/PartnerControls"/>
    </ib626626c2604ac096d2606abc0b50e1>
    <LD_Dokumentansvarig xmlns="2f901946-e264-40a9-b252-19c7dedd3add">
      <UserInfo>
        <DisplayName>Jansson Markus /Central förvaltning Kommunikationsenhet /Falun</DisplayName>
        <AccountId>34</AccountId>
        <AccountType/>
      </UserInfo>
    </LD_Dokumentansvarig>
    <l94247903c2249fd91f98a10a58087d0 xmlns="2f901946-e264-40a9-b252-19c7dedd3add">
      <Terms xmlns="http://schemas.microsoft.com/office/infopath/2007/PartnerControls">
        <TermInfo xmlns="http://schemas.microsoft.com/office/infopath/2007/PartnerControls">
          <TermName xmlns="http://schemas.microsoft.com/office/infopath/2007/PartnerControls">Standarddokument</TermName>
          <TermId xmlns="http://schemas.microsoft.com/office/infopath/2007/PartnerControls">4d12e0b9-1967-41ec-b4ec-5579d11176b8</TermId>
        </TermInfo>
      </Terms>
    </l94247903c2249fd91f98a10a58087d0>
    <LD_GranskatAv xmlns="2f901946-e264-40a9-b252-19c7dedd3add">
      <UserInfo>
        <DisplayName/>
        <AccountId xsi:nil="true"/>
        <AccountType/>
      </UserInfo>
    </LD_GranskatAv>
    <LD_OldPubliceringsstatus xmlns="2f901946-e264-40a9-b252-19c7dedd3add">Avpublicerat</LD_OldPubliceringsstatus>
    <LD_Publiceringsstatus xmlns="2f901946-e264-40a9-b252-19c7dedd3add">Publicering pågår</LD_Publiceringsstatus>
    <LD_Version xmlns="2f901946-e264-40a9-b252-19c7dedd3add">1.0</LD_Version>
    <LD_ArbetsrumID xmlns="2f901946-e264-40a9-b252-19c7dedd3add">
      <Url xsi:nil="true"/>
      <Description xsi:nil="true"/>
    </LD_ArbetsrumID>
    <LD_Faktaagare xmlns="2f901946-e264-40a9-b252-19c7dedd3add">
      <Url xsi:nil="true"/>
      <Description xsi:nil="true"/>
    </LD_Faktaagare>
    <LD_DokumentID xmlns="2f901946-e264-40a9-b252-19c7dedd3add">
      <Url>http://ar.ltdalarna.se/arbetsrum/OHAR4G8V/_layouts/15/DocIdRedir.aspx?ID=A3WFANPAHJDW-1490602897-36</Url>
      <Description>A3WFANPAHJDW-1490602897-36</Description>
    </LD_DokumentID>
    <LD_Dokumentstatus xmlns="2f901946-e264-40a9-b252-19c7dedd3add">Godkänt</LD_Dokumentstatus>
    <LD_OldDokumentstatus xmlns="2f901946-e264-40a9-b252-19c7dedd3add">Godkännande pågår</LD_OldDokumentstatus>
    <LD_Diarienummer xmlns="2f901946-e264-40a9-b252-19c7dedd3add" xsi:nil="true"/>
    <LD_GodkantDatum xmlns="2f901946-e264-40a9-b252-19c7dedd3add">2019-09-30T12:52:34+00:00</LD_GodkantDatum>
    <LD_GodkantAv xmlns="2f901946-e264-40a9-b252-19c7dedd3add">
      <UserInfo>
        <DisplayName>Hwit Elin /Central förvaltning Kommunikationsenhet /Falun</DisplayName>
        <AccountId>29</AccountId>
        <AccountType/>
      </UserInfo>
    </LD_GodkantAv>
    <LD_Beslutsnummer xmlns="2f901946-e264-40a9-b252-19c7dedd3add" xsi:nil="true"/>
    <nf66689e3cec4bcc9e3f4977582c706c xmlns="2f901946-e264-40a9-b252-19c7dedd3add">
      <Terms xmlns="http://schemas.microsoft.com/office/infopath/2007/PartnerControls"/>
    </nf66689e3cec4bcc9e3f4977582c706c>
    <_dlc_DocId xmlns="625733c5-0f95-420a-bdd7-9e1f1bc4aabb">A3WFANPAHJDW-1421341398-45</_dlc_DocId>
    <_dlc_DocIdUrl xmlns="625733c5-0f95-420a-bdd7-9e1f1bc4aabb">
      <Url>http://ar.ltdalarna.se/arbetsrum/OHAR4G8V/publicerat/_layouts/15/DocIdRedir.aspx?ID=A3WFANPAHJDW-1421341398-45</Url>
      <Description>A3WFANPAHJDW-1421341398-45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e7769dcc-5dd1-4f02-a71f-f2e47d1eab4e" ContentTypeId="0x010100AC92CF2061C10240851FF38CAA99F4B80201" PreviousValue="false"/>
</file>

<file path=customXml/itemProps1.xml><?xml version="1.0" encoding="utf-8"?>
<ds:datastoreItem xmlns:ds="http://schemas.openxmlformats.org/officeDocument/2006/customXml" ds:itemID="{796BA2FC-CC64-4B01-956B-48A3425A9EAE}">
  <ds:schemaRefs>
    <ds:schemaRef ds:uri="http://schemas.microsoft.com/sharepoint/events"/>
  </ds:schemaRefs>
</ds:datastoreItem>
</file>

<file path=customXml/itemProps2.xml><?xml version="1.0" encoding="utf-8"?>
<ds:datastoreItem xmlns:ds="http://schemas.openxmlformats.org/officeDocument/2006/customXml" ds:itemID="{EC20B87E-7837-460B-98A8-FC36985E8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01946-e264-40a9-b252-19c7dedd3add"/>
    <ds:schemaRef ds:uri="625733c5-0f95-420a-bdd7-9e1f1bc4a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B3ADD-DCDF-4A07-9C45-CA476A044990}">
  <ds:schemaRefs>
    <ds:schemaRef ds:uri="625733c5-0f95-420a-bdd7-9e1f1bc4aabb"/>
    <ds:schemaRef ds:uri="http://schemas.microsoft.com/office/2006/documentManagement/types"/>
    <ds:schemaRef ds:uri="http://schemas.microsoft.com/office/infopath/2007/PartnerControls"/>
    <ds:schemaRef ds:uri="http://purl.org/dc/elements/1.1/"/>
    <ds:schemaRef ds:uri="http://schemas.microsoft.com/office/2006/metadata/properties"/>
    <ds:schemaRef ds:uri="2f901946-e264-40a9-b252-19c7dedd3add"/>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20024E15-E290-4AB3-AE13-73E4633A1C51}">
  <ds:schemaRefs>
    <ds:schemaRef ds:uri="http://schemas.microsoft.com/sharepoint/v3/contenttype/forms"/>
  </ds:schemaRefs>
</ds:datastoreItem>
</file>

<file path=customXml/itemProps5.xml><?xml version="1.0" encoding="utf-8"?>
<ds:datastoreItem xmlns:ds="http://schemas.openxmlformats.org/officeDocument/2006/customXml" ds:itemID="{EB908D4C-69A5-4436-ADFD-061832FB1A4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1813</TotalTime>
  <Words>3389</Words>
  <Application>Microsoft Office PowerPoint</Application>
  <PresentationFormat>Bredbild</PresentationFormat>
  <Paragraphs>391</Paragraphs>
  <Slides>30</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30</vt:i4>
      </vt:variant>
    </vt:vector>
  </HeadingPairs>
  <TitlesOfParts>
    <vt:vector size="32" baseType="lpstr">
      <vt:lpstr>Arial</vt:lpstr>
      <vt:lpstr>VCdag</vt:lpstr>
      <vt:lpstr>PowerPoint-presentation</vt:lpstr>
      <vt:lpstr>Innehållsförteckning</vt:lpstr>
      <vt:lpstr>Del 1. Vad är fjärrtillsyn med GPS?</vt:lpstr>
      <vt:lpstr>Del 1. Hur fungerar fjärrtillsyn med GPS?</vt:lpstr>
      <vt:lpstr>Del 1. Hur fungerar fjärrtillstn med GPS?</vt:lpstr>
      <vt:lpstr>Del 1. Tre huvudsakliga sätt att använda fjärrtillsyn med GPS.</vt:lpstr>
      <vt:lpstr>Del 1. Passiv och aktiv Fjärrtillsyn med GPS– vad är skillnaden?</vt:lpstr>
      <vt:lpstr>Del 1. Vad är en geografisk trygghetszon och hur fungerar den?</vt:lpstr>
      <vt:lpstr>Del 1. Larmkedja – från larm till återförande av patienten</vt:lpstr>
      <vt:lpstr>Del 1. Handlingsplan</vt:lpstr>
      <vt:lpstr>Del 1. Konsumentprodukt vs medicinteknisk produkt</vt:lpstr>
      <vt:lpstr>Del 1. Konsumentprodukt vs medicinteknisk produkt</vt:lpstr>
      <vt:lpstr>Del 1. Konsumentprodukt vs medicinteknisk produkt</vt:lpstr>
      <vt:lpstr>Del 1. Konsumentprodukt vs medicinteknisk produkt</vt:lpstr>
      <vt:lpstr>Del 2</vt:lpstr>
      <vt:lpstr>Del 2. Förskrivning av konsumentprodukt</vt:lpstr>
      <vt:lpstr>Del 2. Vad består fjärrtillsyn med GPS av vid en förskrivning?</vt:lpstr>
      <vt:lpstr>Del 2. Region Dalarnas riktlinje Fjärrtillsyn med GPS</vt:lpstr>
      <vt:lpstr>Del 2. Ärendehantering vid arbetsorder för fjärrtillsyn med GPS</vt:lpstr>
      <vt:lpstr>Del 2. Samtycke/medgivande</vt:lpstr>
      <vt:lpstr>Del 2. Samtycke/medgivande</vt:lpstr>
      <vt:lpstr>Begränsningsåtgärder</vt:lpstr>
      <vt:lpstr>Del 3</vt:lpstr>
      <vt:lpstr>Del 3. Allmänt om fjärrtillsyn med GPS i Region Dalarna</vt:lpstr>
      <vt:lpstr>Del 3. Larmmottagning - App</vt:lpstr>
      <vt:lpstr>Del 3. Larmmottagning - webgränssnitt</vt:lpstr>
      <vt:lpstr>Del 3. Administration - webgränssnitt</vt:lpstr>
      <vt:lpstr>Del 3. Beskrivning av GPS produkterna</vt:lpstr>
      <vt:lpstr>Del 3. Produktöversikt</vt:lpstr>
      <vt:lpstr>Del 3. Kontakt vid frågor om fjärrtillsyn med GPS</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Dalarna - Standard Powerpointmall</dc:title>
  <dc:creator>Jansson Markus /Central förvaltning Kommunikationsenhet /Falun</dc:creator>
  <cp:lastModifiedBy>Anteskog Carina /Hjälpmedel Dalarna /Borlänge</cp:lastModifiedBy>
  <cp:revision>81</cp:revision>
  <dcterms:created xsi:type="dcterms:W3CDTF">2016-11-14T14:16:14Z</dcterms:created>
  <dcterms:modified xsi:type="dcterms:W3CDTF">2020-03-11T07:48:13Z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35d67994db9475aa58636ebfce59533">
    <vt:lpwstr>sv - svenska|fc4bf42e-8ca5-492e-bdac-5e5e0115cfa8</vt:lpwstr>
  </property>
  <property fmtid="{D5CDD505-2E9C-101B-9397-08002B2CF9AE}" pid="3" name="ContentTypeId">
    <vt:lpwstr>0x010100AC92CF2061C10240851FF38CAA99F4B802010010A27C58E3F0514186632C5957A89C4F</vt:lpwstr>
  </property>
  <property fmtid="{D5CDD505-2E9C-101B-9397-08002B2CF9AE}" pid="4" name="TaxCatchAll">
    <vt:lpwstr>7;#sv - svenska</vt:lpwstr>
  </property>
  <property fmtid="{D5CDD505-2E9C-101B-9397-08002B2CF9AE}" pid="5" name="LD_GallerForVerksamhet">
    <vt:lpwstr>3;#LD|30ac7822-68c2-42d2-8d58-accf1e3539f2</vt:lpwstr>
  </property>
  <property fmtid="{D5CDD505-2E9C-101B-9397-08002B2CF9AE}" pid="6" name="LD_Process">
    <vt:lpwstr/>
  </property>
  <property fmtid="{D5CDD505-2E9C-101B-9397-08002B2CF9AE}" pid="7" name="LD_Forfattning">
    <vt:lpwstr/>
  </property>
  <property fmtid="{D5CDD505-2E9C-101B-9397-08002B2CF9AE}" pid="8" name="LD_Nyckelord">
    <vt:lpwstr/>
  </property>
  <property fmtid="{D5CDD505-2E9C-101B-9397-08002B2CF9AE}" pid="9" name="LD_Dokumentsamling">
    <vt:lpwstr>73;#powerpointmall|8a709a16-dce5-48c9-b324-adb936197cd8</vt:lpwstr>
  </property>
  <property fmtid="{D5CDD505-2E9C-101B-9397-08002B2CF9AE}" pid="10" name="LD_Dokumenttyp">
    <vt:lpwstr>11;#Standarddokument|4d12e0b9-1967-41ec-b4ec-5579d11176b8</vt:lpwstr>
  </property>
  <property fmtid="{D5CDD505-2E9C-101B-9397-08002B2CF9AE}" pid="11" name="eb7deb89d2814b7b90e1fef0bccd24ec">
    <vt:lpwstr/>
  </property>
  <property fmtid="{D5CDD505-2E9C-101B-9397-08002B2CF9AE}" pid="12" name="c37888536a3e4198892c360a23f46821">
    <vt:lpwstr/>
  </property>
  <property fmtid="{D5CDD505-2E9C-101B-9397-08002B2CF9AE}" pid="13" name="e4631235004c4161a9f23c41f2f2c9d6">
    <vt:lpwstr/>
  </property>
  <property fmtid="{D5CDD505-2E9C-101B-9397-08002B2CF9AE}" pid="14" name="LD_Diagnos">
    <vt:lpwstr/>
  </property>
  <property fmtid="{D5CDD505-2E9C-101B-9397-08002B2CF9AE}" pid="15" name="LD_Sprak">
    <vt:lpwstr>1;#sv - svenska|fc4bf42e-8ca5-492e-bdac-5e5e0115cfa8</vt:lpwstr>
  </property>
  <property fmtid="{D5CDD505-2E9C-101B-9397-08002B2CF9AE}" pid="16" name="LD_MeSHterm">
    <vt:lpwstr/>
  </property>
  <property fmtid="{D5CDD505-2E9C-101B-9397-08002B2CF9AE}" pid="17" name="_dlc_DocIdItemGuid">
    <vt:lpwstr>b1950605-e71d-4556-ba93-ba9f3e2d9387</vt:lpwstr>
  </property>
  <property fmtid="{D5CDD505-2E9C-101B-9397-08002B2CF9AE}" pid="18" name="Granskning">
    <vt:lpwstr/>
  </property>
  <property fmtid="{D5CDD505-2E9C-101B-9397-08002B2CF9AE}" pid="19" name="Order">
    <vt:r8>13100</vt:r8>
  </property>
  <property fmtid="{D5CDD505-2E9C-101B-9397-08002B2CF9AE}" pid="20" name="xd_ProgID">
    <vt:lpwstr/>
  </property>
  <property fmtid="{D5CDD505-2E9C-101B-9397-08002B2CF9AE}" pid="21" name="_SourceUrl">
    <vt:lpwstr/>
  </property>
  <property fmtid="{D5CDD505-2E9C-101B-9397-08002B2CF9AE}" pid="22" name="_SharedFileIndex">
    <vt:lpwstr/>
  </property>
  <property fmtid="{D5CDD505-2E9C-101B-9397-08002B2CF9AE}" pid="23" name="TemplateUrl">
    <vt:lpwstr/>
  </property>
  <property fmtid="{D5CDD505-2E9C-101B-9397-08002B2CF9AE}" pid="24" name="_CopySource">
    <vt:lpwstr>http://ar.ltdalarna.se/arbetsrum/OHAR4G1Q/4G8V/Lists/informerande/Region Dalarna - Standard Powerpointmall.pptx</vt:lpwstr>
  </property>
  <property fmtid="{D5CDD505-2E9C-101B-9397-08002B2CF9AE}" pid="25" name="Godkännande och publicering">
    <vt:lpwstr>http://ar.ltdalarna.se/arbetsrum/OHAR4G8V/_layouts/15/wrkstat.aspx?List=e2cb74c8-5506-42ab-9948-d2124701e8af&amp;WorkflowInstanceName=2764bc3e-dcb7-4b64-ae73-fd1857e40813, Godkänt</vt:lpwstr>
  </property>
  <property fmtid="{D5CDD505-2E9C-101B-9397-08002B2CF9AE}" pid="26" name="LD_GiltigtTill">
    <vt:filetime>2022-09-30T13:56:29Z</vt:filetime>
  </property>
  <property fmtid="{D5CDD505-2E9C-101B-9397-08002B2CF9AE}" pid="27" name="LD_Ledningssytem">
    <vt:lpwstr/>
  </property>
  <property fmtid="{D5CDD505-2E9C-101B-9397-08002B2CF9AE}" pid="28" name="LD_Gallringsfrist">
    <vt:lpwstr>13;#3 år|8a73ccd2-b425-41f1-973a-0e59e31951c0</vt:lpwstr>
  </property>
  <property fmtid="{D5CDD505-2E9C-101B-9397-08002B2CF9AE}" pid="29" name="eac6bf53512a4c808e5d567ea0a3e5f0">
    <vt:lpwstr>3 år|8a73ccd2-b425-41f1-973a-0e59e31951c0</vt:lpwstr>
  </property>
</Properties>
</file>