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6"/>
  </p:notesMasterIdLst>
  <p:handoutMasterIdLst>
    <p:handoutMasterId r:id="rId17"/>
  </p:handoutMasterIdLst>
  <p:sldIdLst>
    <p:sldId id="257" r:id="rId7"/>
    <p:sldId id="258" r:id="rId8"/>
    <p:sldId id="265" r:id="rId9"/>
    <p:sldId id="292" r:id="rId10"/>
    <p:sldId id="283" r:id="rId11"/>
    <p:sldId id="284" r:id="rId12"/>
    <p:sldId id="287" r:id="rId13"/>
    <p:sldId id="293" r:id="rId14"/>
    <p:sldId id="279" r:id="rId15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7"/>
            <p14:sldId id="258"/>
            <p14:sldId id="265"/>
            <p14:sldId id="292"/>
            <p14:sldId id="283"/>
            <p14:sldId id="284"/>
            <p14:sldId id="287"/>
            <p14:sldId id="293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6433" autoAdjust="0"/>
  </p:normalViewPr>
  <p:slideViewPr>
    <p:cSldViewPr snapToGrid="0">
      <p:cViewPr varScale="1">
        <p:scale>
          <a:sx n="106" d="100"/>
          <a:sy n="106" d="100"/>
        </p:scale>
        <p:origin x="100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'Antal per år 2017-2022'!$A$17:$A$22</c:f>
              <c:strCach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jun-22</c:v>
                </c:pt>
              </c:strCache>
            </c:strRef>
          </c:cat>
          <c:val>
            <c:numRef>
              <c:f>'Antal per år 2017-2022'!$B$17:$B$22</c:f>
              <c:numCache>
                <c:formatCode>General</c:formatCode>
                <c:ptCount val="6"/>
                <c:pt idx="0">
                  <c:v>38</c:v>
                </c:pt>
                <c:pt idx="1">
                  <c:v>39</c:v>
                </c:pt>
                <c:pt idx="2">
                  <c:v>35</c:v>
                </c:pt>
                <c:pt idx="3">
                  <c:v>35</c:v>
                </c:pt>
                <c:pt idx="4">
                  <c:v>27</c:v>
                </c:pt>
                <c:pt idx="5">
                  <c:v>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D2E-4C7A-91DE-BCED437C2E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6690520"/>
        <c:axId val="516683632"/>
      </c:lineChart>
      <c:catAx>
        <c:axId val="516690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16683632"/>
        <c:crosses val="autoZero"/>
        <c:auto val="1"/>
        <c:lblAlgn val="ctr"/>
        <c:lblOffset val="100"/>
        <c:noMultiLvlLbl val="0"/>
      </c:catAx>
      <c:valAx>
        <c:axId val="516683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16690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[report-215.xlsx]Blad1!Pivottabell1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Blad1!$B$3</c:f>
              <c:strCache>
                <c:ptCount val="1"/>
                <c:pt idx="0">
                  <c:v>Summa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Blad1!$A$4:$A$26</c:f>
              <c:multiLvlStrCache>
                <c:ptCount val="20"/>
                <c:lvl>
                  <c:pt idx="0">
                    <c:v>0-9 år</c:v>
                  </c:pt>
                  <c:pt idx="1">
                    <c:v>10-19 år</c:v>
                  </c:pt>
                  <c:pt idx="2">
                    <c:v>20-29 år</c:v>
                  </c:pt>
                  <c:pt idx="3">
                    <c:v>30-39 år</c:v>
                  </c:pt>
                  <c:pt idx="4">
                    <c:v>40-49 år</c:v>
                  </c:pt>
                  <c:pt idx="5">
                    <c:v>50-59 år</c:v>
                  </c:pt>
                  <c:pt idx="6">
                    <c:v>60-69 år</c:v>
                  </c:pt>
                  <c:pt idx="7">
                    <c:v>70-79 år</c:v>
                  </c:pt>
                  <c:pt idx="8">
                    <c:v>80-89 år</c:v>
                  </c:pt>
                  <c:pt idx="9">
                    <c:v>90-98 år</c:v>
                  </c:pt>
                  <c:pt idx="10">
                    <c:v>0-9 år</c:v>
                  </c:pt>
                  <c:pt idx="11">
                    <c:v>10-19 år</c:v>
                  </c:pt>
                  <c:pt idx="12">
                    <c:v>20-29 år</c:v>
                  </c:pt>
                  <c:pt idx="13">
                    <c:v>30-39 år</c:v>
                  </c:pt>
                  <c:pt idx="14">
                    <c:v>40-49 år</c:v>
                  </c:pt>
                  <c:pt idx="15">
                    <c:v>50-59 år</c:v>
                  </c:pt>
                  <c:pt idx="16">
                    <c:v>60-69 år</c:v>
                  </c:pt>
                  <c:pt idx="17">
                    <c:v>70-79 år</c:v>
                  </c:pt>
                  <c:pt idx="18">
                    <c:v>80-89 år</c:v>
                  </c:pt>
                  <c:pt idx="19">
                    <c:v>90-98 år</c:v>
                  </c:pt>
                </c:lvl>
                <c:lvl>
                  <c:pt idx="0">
                    <c:v>Kvinna</c:v>
                  </c:pt>
                  <c:pt idx="10">
                    <c:v>Man</c:v>
                  </c:pt>
                </c:lvl>
              </c:multiLvlStrCache>
            </c:multiLvlStrRef>
          </c:cat>
          <c:val>
            <c:numRef>
              <c:f>Blad1!$B$4:$B$26</c:f>
              <c:numCache>
                <c:formatCode>General</c:formatCode>
                <c:ptCount val="20"/>
                <c:pt idx="0">
                  <c:v>6</c:v>
                </c:pt>
                <c:pt idx="1">
                  <c:v>1</c:v>
                </c:pt>
                <c:pt idx="2">
                  <c:v>9</c:v>
                </c:pt>
                <c:pt idx="3">
                  <c:v>8</c:v>
                </c:pt>
                <c:pt idx="4">
                  <c:v>10</c:v>
                </c:pt>
                <c:pt idx="5">
                  <c:v>23</c:v>
                </c:pt>
                <c:pt idx="6">
                  <c:v>21</c:v>
                </c:pt>
                <c:pt idx="7">
                  <c:v>15</c:v>
                </c:pt>
                <c:pt idx="8">
                  <c:v>12</c:v>
                </c:pt>
                <c:pt idx="9">
                  <c:v>2</c:v>
                </c:pt>
                <c:pt idx="10">
                  <c:v>4</c:v>
                </c:pt>
                <c:pt idx="11">
                  <c:v>2</c:v>
                </c:pt>
                <c:pt idx="12">
                  <c:v>2</c:v>
                </c:pt>
                <c:pt idx="13">
                  <c:v>5</c:v>
                </c:pt>
                <c:pt idx="14">
                  <c:v>3</c:v>
                </c:pt>
                <c:pt idx="15">
                  <c:v>8</c:v>
                </c:pt>
                <c:pt idx="16">
                  <c:v>7</c:v>
                </c:pt>
                <c:pt idx="17">
                  <c:v>18</c:v>
                </c:pt>
                <c:pt idx="18">
                  <c:v>9</c:v>
                </c:pt>
                <c:pt idx="1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4F-4437-8827-3D9DAB1E45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34229824"/>
        <c:axId val="434230152"/>
      </c:barChart>
      <c:catAx>
        <c:axId val="43422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34230152"/>
        <c:crosses val="autoZero"/>
        <c:auto val="1"/>
        <c:lblAlgn val="ctr"/>
        <c:lblOffset val="100"/>
        <c:noMultiLvlLbl val="0"/>
      </c:catAx>
      <c:valAx>
        <c:axId val="43423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34229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[2022-09-19 HK Division Medicisk service.xlsx]Antal per HP!Pivottabell1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7.5879917411887321E-2"/>
          <c:y val="3.9937600802327923E-2"/>
          <c:w val="0.89315682777221905"/>
          <c:h val="0.827718459360988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'Antal per HP'!$B$3</c:f>
              <c:strCache>
                <c:ptCount val="1"/>
                <c:pt idx="0">
                  <c:v>Summa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'Antal per HP'!$A$4:$A$13</c:f>
              <c:strCache>
                <c:ptCount val="9"/>
                <c:pt idx="0">
                  <c:v>1. Vård och behandling</c:v>
                </c:pt>
                <c:pt idx="1">
                  <c:v>2. Resultat</c:v>
                </c:pt>
                <c:pt idx="2">
                  <c:v>3. Kommunikation</c:v>
                </c:pt>
                <c:pt idx="3">
                  <c:v>4. Dokumentation och sekretess</c:v>
                </c:pt>
                <c:pt idx="4">
                  <c:v>5. Ekonomi</c:v>
                </c:pt>
                <c:pt idx="5">
                  <c:v>6. Tillgänglighet</c:v>
                </c:pt>
                <c:pt idx="6">
                  <c:v>7. Vårdansvar och organisation</c:v>
                </c:pt>
                <c:pt idx="7">
                  <c:v>8. Administrativ hantering</c:v>
                </c:pt>
                <c:pt idx="8">
                  <c:v>9. Övrigt</c:v>
                </c:pt>
              </c:strCache>
            </c:strRef>
          </c:cat>
          <c:val>
            <c:numRef>
              <c:f>'Antal per HP'!$B$4:$B$13</c:f>
              <c:numCache>
                <c:formatCode>General</c:formatCode>
                <c:ptCount val="9"/>
                <c:pt idx="0">
                  <c:v>71</c:v>
                </c:pt>
                <c:pt idx="1">
                  <c:v>10</c:v>
                </c:pt>
                <c:pt idx="2">
                  <c:v>65</c:v>
                </c:pt>
                <c:pt idx="3">
                  <c:v>6</c:v>
                </c:pt>
                <c:pt idx="4">
                  <c:v>5</c:v>
                </c:pt>
                <c:pt idx="5">
                  <c:v>11</c:v>
                </c:pt>
                <c:pt idx="6">
                  <c:v>10</c:v>
                </c:pt>
                <c:pt idx="7">
                  <c:v>10</c:v>
                </c:pt>
                <c:pt idx="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33-45BF-899F-B6FD78367E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1763304"/>
        <c:axId val="341760024"/>
      </c:barChart>
      <c:catAx>
        <c:axId val="341763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1760024"/>
        <c:crosses val="autoZero"/>
        <c:auto val="1"/>
        <c:lblAlgn val="ctr"/>
        <c:lblOffset val="100"/>
        <c:noMultiLvlLbl val="0"/>
      </c:catAx>
      <c:valAx>
        <c:axId val="341760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1763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[2022-10-07 HK Division Medicisk service.xlsx]Antal per år och verksamhet!Pivottabell3</c:name>
    <c:fmtId val="-1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'Antal per år och verksamhet'!$B$3:$B$4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2184779-0F9E-498E-AA5B-F99CB45DA2EE}" type="VALUE">
                      <a:rPr lang="en-US" sz="800"/>
                      <a:pPr/>
                      <a:t>[VÄRDE]</a:t>
                    </a:fld>
                    <a:endParaRPr lang="sv-SE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8393-4B04-8296-5C66AC7DFB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'Antal per år och verksamhet'!$A$5:$A$13</c:f>
              <c:strCache>
                <c:ptCount val="8"/>
                <c:pt idx="0">
                  <c:v>Ambulanssjukvård dalarna</c:v>
                </c:pt>
                <c:pt idx="1">
                  <c:v>Arbetsterapi- och kuratorsenhet falun ludvika mora</c:v>
                </c:pt>
                <c:pt idx="2">
                  <c:v>Bild- och funktionsmedicin dalarna</c:v>
                </c:pt>
                <c:pt idx="3">
                  <c:v>Dietist- och logopedverksamhet dalarna</c:v>
                </c:pt>
                <c:pt idx="4">
                  <c:v>Fysioterapi dalarna</c:v>
                </c:pt>
                <c:pt idx="5">
                  <c:v>Laboratoriemedicin dalarna</c:v>
                </c:pt>
                <c:pt idx="6">
                  <c:v>Läkemedelsavdelning</c:v>
                </c:pt>
                <c:pt idx="7">
                  <c:v>Patologi och cytologi dalarna</c:v>
                </c:pt>
              </c:strCache>
            </c:strRef>
          </c:cat>
          <c:val>
            <c:numRef>
              <c:f>'Antal per år och verksamhet'!$B$5:$B$13</c:f>
              <c:numCache>
                <c:formatCode>General</c:formatCode>
                <c:ptCount val="8"/>
                <c:pt idx="0">
                  <c:v>17</c:v>
                </c:pt>
                <c:pt idx="1">
                  <c:v>1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93-4B04-8296-5C66AC7DFBF2}"/>
            </c:ext>
          </c:extLst>
        </c:ser>
        <c:ser>
          <c:idx val="1"/>
          <c:order val="1"/>
          <c:tx>
            <c:strRef>
              <c:f>'Antal per år och verksamhet'!$C$3:$C$4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1.827042628863156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393-4B04-8296-5C66AC7DFB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'Antal per år och verksamhet'!$A$5:$A$13</c:f>
              <c:strCache>
                <c:ptCount val="8"/>
                <c:pt idx="0">
                  <c:v>Ambulanssjukvård dalarna</c:v>
                </c:pt>
                <c:pt idx="1">
                  <c:v>Arbetsterapi- och kuratorsenhet falun ludvika mora</c:v>
                </c:pt>
                <c:pt idx="2">
                  <c:v>Bild- och funktionsmedicin dalarna</c:v>
                </c:pt>
                <c:pt idx="3">
                  <c:v>Dietist- och logopedverksamhet dalarna</c:v>
                </c:pt>
                <c:pt idx="4">
                  <c:v>Fysioterapi dalarna</c:v>
                </c:pt>
                <c:pt idx="5">
                  <c:v>Laboratoriemedicin dalarna</c:v>
                </c:pt>
                <c:pt idx="6">
                  <c:v>Läkemedelsavdelning</c:v>
                </c:pt>
                <c:pt idx="7">
                  <c:v>Patologi och cytologi dalarna</c:v>
                </c:pt>
              </c:strCache>
            </c:strRef>
          </c:cat>
          <c:val>
            <c:numRef>
              <c:f>'Antal per år och verksamhet'!$C$5:$C$13</c:f>
              <c:numCache>
                <c:formatCode>General</c:formatCode>
                <c:ptCount val="8"/>
                <c:pt idx="0">
                  <c:v>12</c:v>
                </c:pt>
                <c:pt idx="2">
                  <c:v>20</c:v>
                </c:pt>
                <c:pt idx="3">
                  <c:v>3</c:v>
                </c:pt>
                <c:pt idx="4">
                  <c:v>1</c:v>
                </c:pt>
                <c:pt idx="5">
                  <c:v>2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393-4B04-8296-5C66AC7DFBF2}"/>
            </c:ext>
          </c:extLst>
        </c:ser>
        <c:ser>
          <c:idx val="2"/>
          <c:order val="2"/>
          <c:tx>
            <c:strRef>
              <c:f>'Antal per år och verksamhet'!$D$3:$D$4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'Antal per år och verksamhet'!$A$5:$A$13</c:f>
              <c:strCache>
                <c:ptCount val="8"/>
                <c:pt idx="0">
                  <c:v>Ambulanssjukvård dalarna</c:v>
                </c:pt>
                <c:pt idx="1">
                  <c:v>Arbetsterapi- och kuratorsenhet falun ludvika mora</c:v>
                </c:pt>
                <c:pt idx="2">
                  <c:v>Bild- och funktionsmedicin dalarna</c:v>
                </c:pt>
                <c:pt idx="3">
                  <c:v>Dietist- och logopedverksamhet dalarna</c:v>
                </c:pt>
                <c:pt idx="4">
                  <c:v>Fysioterapi dalarna</c:v>
                </c:pt>
                <c:pt idx="5">
                  <c:v>Laboratoriemedicin dalarna</c:v>
                </c:pt>
                <c:pt idx="6">
                  <c:v>Läkemedelsavdelning</c:v>
                </c:pt>
                <c:pt idx="7">
                  <c:v>Patologi och cytologi dalarna</c:v>
                </c:pt>
              </c:strCache>
            </c:strRef>
          </c:cat>
          <c:val>
            <c:numRef>
              <c:f>'Antal per år och verksamhet'!$D$5:$D$13</c:f>
              <c:numCache>
                <c:formatCode>General</c:formatCode>
                <c:ptCount val="8"/>
                <c:pt idx="0">
                  <c:v>11</c:v>
                </c:pt>
                <c:pt idx="2">
                  <c:v>18</c:v>
                </c:pt>
                <c:pt idx="3">
                  <c:v>3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393-4B04-8296-5C66AC7DFBF2}"/>
            </c:ext>
          </c:extLst>
        </c:ser>
        <c:ser>
          <c:idx val="3"/>
          <c:order val="3"/>
          <c:tx>
            <c:strRef>
              <c:f>'Antal per år och verksamhet'!$E$3:$E$4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'Antal per år och verksamhet'!$A$5:$A$13</c:f>
              <c:strCache>
                <c:ptCount val="8"/>
                <c:pt idx="0">
                  <c:v>Ambulanssjukvård dalarna</c:v>
                </c:pt>
                <c:pt idx="1">
                  <c:v>Arbetsterapi- och kuratorsenhet falun ludvika mora</c:v>
                </c:pt>
                <c:pt idx="2">
                  <c:v>Bild- och funktionsmedicin dalarna</c:v>
                </c:pt>
                <c:pt idx="3">
                  <c:v>Dietist- och logopedverksamhet dalarna</c:v>
                </c:pt>
                <c:pt idx="4">
                  <c:v>Fysioterapi dalarna</c:v>
                </c:pt>
                <c:pt idx="5">
                  <c:v>Laboratoriemedicin dalarna</c:v>
                </c:pt>
                <c:pt idx="6">
                  <c:v>Läkemedelsavdelning</c:v>
                </c:pt>
                <c:pt idx="7">
                  <c:v>Patologi och cytologi dalarna</c:v>
                </c:pt>
              </c:strCache>
            </c:strRef>
          </c:cat>
          <c:val>
            <c:numRef>
              <c:f>'Antal per år och verksamhet'!$E$5:$E$13</c:f>
              <c:numCache>
                <c:formatCode>General</c:formatCode>
                <c:ptCount val="8"/>
                <c:pt idx="0">
                  <c:v>13</c:v>
                </c:pt>
                <c:pt idx="1">
                  <c:v>1</c:v>
                </c:pt>
                <c:pt idx="2">
                  <c:v>17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393-4B04-8296-5C66AC7DFBF2}"/>
            </c:ext>
          </c:extLst>
        </c:ser>
        <c:ser>
          <c:idx val="4"/>
          <c:order val="4"/>
          <c:tx>
            <c:strRef>
              <c:f>'Antal per år och verksamhet'!$F$3:$F$4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'Antal per år och verksamhet'!$A$5:$A$13</c:f>
              <c:strCache>
                <c:ptCount val="8"/>
                <c:pt idx="0">
                  <c:v>Ambulanssjukvård dalarna</c:v>
                </c:pt>
                <c:pt idx="1">
                  <c:v>Arbetsterapi- och kuratorsenhet falun ludvika mora</c:v>
                </c:pt>
                <c:pt idx="2">
                  <c:v>Bild- och funktionsmedicin dalarna</c:v>
                </c:pt>
                <c:pt idx="3">
                  <c:v>Dietist- och logopedverksamhet dalarna</c:v>
                </c:pt>
                <c:pt idx="4">
                  <c:v>Fysioterapi dalarna</c:v>
                </c:pt>
                <c:pt idx="5">
                  <c:v>Laboratoriemedicin dalarna</c:v>
                </c:pt>
                <c:pt idx="6">
                  <c:v>Läkemedelsavdelning</c:v>
                </c:pt>
                <c:pt idx="7">
                  <c:v>Patologi och cytologi dalarna</c:v>
                </c:pt>
              </c:strCache>
            </c:strRef>
          </c:cat>
          <c:val>
            <c:numRef>
              <c:f>'Antal per år och verksamhet'!$F$5:$F$13</c:f>
              <c:numCache>
                <c:formatCode>General</c:formatCode>
                <c:ptCount val="8"/>
                <c:pt idx="0">
                  <c:v>10</c:v>
                </c:pt>
                <c:pt idx="1">
                  <c:v>1</c:v>
                </c:pt>
                <c:pt idx="2">
                  <c:v>14</c:v>
                </c:pt>
                <c:pt idx="5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393-4B04-8296-5C66AC7DFBF2}"/>
            </c:ext>
          </c:extLst>
        </c:ser>
        <c:ser>
          <c:idx val="5"/>
          <c:order val="5"/>
          <c:tx>
            <c:strRef>
              <c:f>'Antal per år och verksamhet'!$G$3:$G$4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'Antal per år och verksamhet'!$A$5:$A$13</c:f>
              <c:strCache>
                <c:ptCount val="8"/>
                <c:pt idx="0">
                  <c:v>Ambulanssjukvård dalarna</c:v>
                </c:pt>
                <c:pt idx="1">
                  <c:v>Arbetsterapi- och kuratorsenhet falun ludvika mora</c:v>
                </c:pt>
                <c:pt idx="2">
                  <c:v>Bild- och funktionsmedicin dalarna</c:v>
                </c:pt>
                <c:pt idx="3">
                  <c:v>Dietist- och logopedverksamhet dalarna</c:v>
                </c:pt>
                <c:pt idx="4">
                  <c:v>Fysioterapi dalarna</c:v>
                </c:pt>
                <c:pt idx="5">
                  <c:v>Laboratoriemedicin dalarna</c:v>
                </c:pt>
                <c:pt idx="6">
                  <c:v>Läkemedelsavdelning</c:v>
                </c:pt>
                <c:pt idx="7">
                  <c:v>Patologi och cytologi dalarna</c:v>
                </c:pt>
              </c:strCache>
            </c:strRef>
          </c:cat>
          <c:val>
            <c:numRef>
              <c:f>'Antal per år och verksamhet'!$G$5:$G$13</c:f>
              <c:numCache>
                <c:formatCode>General</c:formatCode>
                <c:ptCount val="8"/>
                <c:pt idx="0">
                  <c:v>7</c:v>
                </c:pt>
                <c:pt idx="1">
                  <c:v>1</c:v>
                </c:pt>
                <c:pt idx="2">
                  <c:v>6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393-4B04-8296-5C66AC7DFB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1412808"/>
        <c:axId val="421407232"/>
      </c:barChart>
      <c:catAx>
        <c:axId val="421412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21407232"/>
        <c:crosses val="autoZero"/>
        <c:auto val="1"/>
        <c:lblAlgn val="ctr"/>
        <c:lblOffset val="100"/>
        <c:noMultiLvlLbl val="0"/>
      </c:catAx>
      <c:valAx>
        <c:axId val="421407232"/>
        <c:scaling>
          <c:orientation val="minMax"/>
          <c:max val="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21412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2022-12-12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2022-12-12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8652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Division Medicinsk service</a:t>
            </a:r>
            <a:r>
              <a:rPr lang="sv-SE" baseline="0" dirty="0" smtClean="0"/>
              <a:t> har under åren 2017 tom Juni 2022 haft 190 patientnämndsärenden. År 2021 har varit en minskning till 27 ärenden jämfört med 35 år 2020 och 2019.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74254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0500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024221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01871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Svårt att göra analyser med tanke</a:t>
            </a:r>
            <a:r>
              <a:rPr lang="sv-SE" baseline="0" dirty="0" smtClean="0"/>
              <a:t> på att de har olika uppdrag </a:t>
            </a:r>
          </a:p>
          <a:p>
            <a:r>
              <a:rPr lang="sv-SE" baseline="0" dirty="0" smtClean="0"/>
              <a:t>De som har flest ärenden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1937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2022-12-14</a:t>
            </a:r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Patientnämnden Dalarna</a:t>
            </a:r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2022-12-14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Patientnämnden Dalarna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2022-12-14</a:t>
            </a:r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Patientnämnden Dalarna</a:t>
            </a:r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2022-12-14</a:t>
            </a:r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Patientnämnden Dalarna</a:t>
            </a:r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2022-12-14</a:t>
            </a:r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Patientnämnden Dalarna</a:t>
            </a:r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2022-12-14</a:t>
            </a:r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Patientnämnden Dalarna</a:t>
            </a:r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2022-12-14</a:t>
            </a:r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Patientnämnden Dalarna</a:t>
            </a:r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2022-12-14</a:t>
            </a:r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Patientnämnden Dalarna</a:t>
            </a:r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2022-12-14</a:t>
            </a:r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Patientnämnden Dalarna</a:t>
            </a:r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2022-12-14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Patientnämnden Dalarna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1177.se/Dalarna/behandling--hjalpmedel/forbered-ditt-vardbesok/forbered-ditt-lakarbesok---tio-tip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66275" y="410701"/>
            <a:ext cx="9810352" cy="2875963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Analysrapport av patientnämndsärenden inom Division Medicinsk service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2104846" y="3879513"/>
            <a:ext cx="8477255" cy="1790699"/>
          </a:xfrm>
        </p:spPr>
        <p:txBody>
          <a:bodyPr>
            <a:normAutofit/>
          </a:bodyPr>
          <a:lstStyle/>
          <a:p>
            <a:r>
              <a:rPr lang="sv-SE" sz="2000" dirty="0" smtClean="0"/>
              <a:t>Sammanfattning </a:t>
            </a:r>
          </a:p>
          <a:p>
            <a:endParaRPr lang="sv-SE" dirty="0" smtClean="0"/>
          </a:p>
          <a:p>
            <a:r>
              <a:rPr lang="sv-SE" sz="2000" dirty="0" smtClean="0"/>
              <a:t>Patientnämnden Region Dalarna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99122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19108" y="182246"/>
            <a:ext cx="10619402" cy="1210581"/>
          </a:xfrm>
        </p:spPr>
        <p:txBody>
          <a:bodyPr>
            <a:normAutofit/>
          </a:bodyPr>
          <a:lstStyle/>
          <a:p>
            <a:r>
              <a:rPr lang="sv-SE" sz="3600" dirty="0" smtClean="0"/>
              <a:t>Patientens syn på Division Medicinsk service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18605" y="1392828"/>
            <a:ext cx="9054704" cy="45893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1800" dirty="0"/>
              <a:t>Vanligaste förekommande klagomål handlar om </a:t>
            </a:r>
            <a:r>
              <a:rPr lang="sv-SE" sz="1800" dirty="0" smtClean="0"/>
              <a:t>Vård och behandling samt Kommunikation. De </a:t>
            </a:r>
            <a:r>
              <a:rPr lang="sv-SE" sz="1800" dirty="0"/>
              <a:t>vanligaste förekommande synpunkterna avser bristande U</a:t>
            </a:r>
            <a:r>
              <a:rPr lang="sv-SE" sz="1800" dirty="0" smtClean="0"/>
              <a:t>ndersökning/bedömning och Information</a:t>
            </a:r>
            <a:r>
              <a:rPr lang="sv-SE" sz="1800" dirty="0"/>
              <a:t>. </a:t>
            </a:r>
            <a:endParaRPr lang="sv-SE" sz="1800" dirty="0" smtClean="0"/>
          </a:p>
          <a:p>
            <a:pPr marL="0" indent="0">
              <a:buNone/>
            </a:pPr>
            <a:r>
              <a:rPr lang="sv-SE" sz="1800" dirty="0" smtClean="0"/>
              <a:t>Flertalet patienter/närstående upplever sig Inte lyssnad till. Genom ett personcentrerat förhållningssätt kan vården säkerställa att patienter och närstående blir respekterade, lyssnade till och görs delaktiga i vård och behandling.</a:t>
            </a:r>
          </a:p>
          <a:p>
            <a:pPr marL="0" indent="0">
              <a:buNone/>
            </a:pPr>
            <a:r>
              <a:rPr lang="sv-SE" sz="1800" dirty="0" smtClean="0"/>
              <a:t>Att ta tillvara patienter och närståendes synpunkter är av stor vikt i arbetet med att bidra till en ökad patientsäkerhet inom hälso- och sjukvård</a:t>
            </a:r>
            <a:r>
              <a:rPr lang="sv-SE" sz="1800" i="1" dirty="0" smtClean="0"/>
              <a:t>.          </a:t>
            </a:r>
          </a:p>
          <a:p>
            <a:pPr marL="0" indent="0">
              <a:buNone/>
            </a:pPr>
            <a:endParaRPr lang="sv-SE" sz="1800" i="1" dirty="0" smtClean="0"/>
          </a:p>
          <a:p>
            <a:pPr marL="0" indent="0">
              <a:buNone/>
            </a:pPr>
            <a:r>
              <a:rPr lang="sv-SE" sz="1800" i="1" dirty="0" smtClean="0"/>
              <a:t>Anna Sörebö</a:t>
            </a:r>
            <a:br>
              <a:rPr lang="sv-SE" sz="1800" i="1" dirty="0" smtClean="0"/>
            </a:br>
            <a:r>
              <a:rPr lang="sv-SE" sz="1800" i="1" dirty="0" smtClean="0"/>
              <a:t>Förvaltningschef </a:t>
            </a:r>
            <a:br>
              <a:rPr lang="sv-SE" sz="1800" i="1" dirty="0" smtClean="0"/>
            </a:br>
            <a:r>
              <a:rPr lang="sv-SE" sz="1800" i="1" dirty="0" smtClean="0"/>
              <a:t>Patientnämnden Dalarna</a:t>
            </a:r>
          </a:p>
          <a:p>
            <a:pPr marL="0" indent="0">
              <a:buNone/>
            </a:pPr>
            <a:endParaRPr lang="sv-SE" sz="1800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 rotWithShape="1">
          <a:blip r:embed="rId2"/>
          <a:srcRect r="11499"/>
          <a:stretch/>
        </p:blipFill>
        <p:spPr>
          <a:xfrm rot="922018">
            <a:off x="9278458" y="2842397"/>
            <a:ext cx="2485709" cy="3052059"/>
          </a:xfrm>
          <a:prstGeom prst="rect">
            <a:avLst/>
          </a:prstGeom>
        </p:spPr>
      </p:pic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2022-12-14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 smtClean="0"/>
              <a:t>Patientnämnden Dalarna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0901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Om analysen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8" y="1575707"/>
            <a:ext cx="10802398" cy="3971013"/>
          </a:xfrm>
        </p:spPr>
        <p:txBody>
          <a:bodyPr>
            <a:normAutofit/>
          </a:bodyPr>
          <a:lstStyle/>
          <a:p>
            <a:r>
              <a:rPr lang="sv-SE" sz="2400" dirty="0" smtClean="0"/>
              <a:t>Underlag till analysen är samtliga 190 patientnämndsärenden inom Division Medicinsk service, som registrerades under åren 2017 tom Juni 2022 i ärendehanteringssystemet Synergi. </a:t>
            </a:r>
          </a:p>
          <a:p>
            <a:r>
              <a:rPr lang="sv-SE" sz="2400" dirty="0" smtClean="0"/>
              <a:t>Analysen baseras på </a:t>
            </a:r>
            <a:r>
              <a:rPr lang="sv-SE" sz="2400" dirty="0"/>
              <a:t>statistik och sammanfattningar av inkomna synpunkter och </a:t>
            </a:r>
            <a:r>
              <a:rPr lang="sv-SE" sz="2400" dirty="0" smtClean="0"/>
              <a:t>klagomål. </a:t>
            </a:r>
            <a:endParaRPr lang="sv-SE" sz="2400" dirty="0"/>
          </a:p>
          <a:p>
            <a:r>
              <a:rPr lang="sv-SE" sz="2400" dirty="0"/>
              <a:t>Uppgifter från de skriftliga anmälningarna har redovisats som exempelärenden, citat och förbättringsförslag.</a:t>
            </a:r>
          </a:p>
          <a:p>
            <a:r>
              <a:rPr lang="sv-SE" sz="2400" dirty="0" smtClean="0"/>
              <a:t>Fokus </a:t>
            </a:r>
            <a:r>
              <a:rPr lang="sv-SE" sz="2400" dirty="0"/>
              <a:t>under analysarbetet var att beskriva och redovisa en sammanfattande bild av </a:t>
            </a:r>
            <a:r>
              <a:rPr lang="sv-SE" sz="2400" dirty="0" smtClean="0"/>
              <a:t>patienter </a:t>
            </a:r>
            <a:r>
              <a:rPr lang="sv-SE" sz="2400" dirty="0"/>
              <a:t>och närståendes synpunkter och klagomål avseende Division </a:t>
            </a:r>
            <a:r>
              <a:rPr lang="sv-SE" sz="2400" dirty="0" smtClean="0"/>
              <a:t>Medicinsk service. </a:t>
            </a:r>
          </a:p>
          <a:p>
            <a:endParaRPr lang="sv-SE" sz="2400" dirty="0"/>
          </a:p>
          <a:p>
            <a:pPr marL="0" indent="0">
              <a:buNone/>
            </a:pPr>
            <a:endParaRPr lang="sv-SE" sz="2400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2022-12-14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Patientnämnden Dalarna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6922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36526"/>
            <a:ext cx="10619402" cy="1210581"/>
          </a:xfrm>
        </p:spPr>
        <p:txBody>
          <a:bodyPr>
            <a:normAutofit/>
          </a:bodyPr>
          <a:lstStyle/>
          <a:p>
            <a:r>
              <a:rPr lang="sv-SE" sz="3200" dirty="0" smtClean="0"/>
              <a:t>Antal patientnämndsärenden år 2017 tom Juni 2022</a:t>
            </a:r>
            <a:endParaRPr lang="sv-SE" sz="32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 smtClean="0"/>
              <a:t>2022-12-14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 smtClean="0"/>
              <a:t>Patientnämnden Dalarna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  <p:graphicFrame>
        <p:nvGraphicFramePr>
          <p:cNvPr id="8" name="Platshållare för innehåll 7"/>
          <p:cNvGraphicFramePr>
            <a:graphicFrameLocks noGrp="1"/>
          </p:cNvGraphicFramePr>
          <p:nvPr>
            <p:ph idx="1"/>
            <p:extLst/>
          </p:nvPr>
        </p:nvGraphicFramePr>
        <p:xfrm>
          <a:off x="410547" y="1813433"/>
          <a:ext cx="113696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90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5182" y="243175"/>
            <a:ext cx="9917545" cy="903982"/>
          </a:xfrm>
        </p:spPr>
        <p:txBody>
          <a:bodyPr>
            <a:normAutofit fontScale="90000"/>
          </a:bodyPr>
          <a:lstStyle/>
          <a:p>
            <a:r>
              <a:rPr lang="sv-SE" sz="3600" dirty="0" smtClean="0"/>
              <a:t>Antal patientnämndsärenden per åldersgrupp/kön </a:t>
            </a:r>
            <a:r>
              <a:rPr lang="sv-SE" sz="3600" dirty="0"/>
              <a:t>år 2017- Juni 2022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2022-12-14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 smtClean="0"/>
              <a:t>Patientnämnden Dalarna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482600" y="5739540"/>
            <a:ext cx="10527145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i="1" dirty="0" smtClean="0"/>
              <a:t>Kommentar: </a:t>
            </a:r>
            <a:r>
              <a:rPr lang="sv-SE" sz="1400" i="1" dirty="0" smtClean="0"/>
              <a:t/>
            </a:r>
            <a:br>
              <a:rPr lang="sv-SE" sz="1400" i="1" dirty="0" smtClean="0"/>
            </a:br>
            <a:r>
              <a:rPr lang="sv-SE" sz="1100" i="1" dirty="0"/>
              <a:t>Kvinnor hade </a:t>
            </a:r>
            <a:r>
              <a:rPr lang="sv-SE" sz="1100" i="1" dirty="0" smtClean="0"/>
              <a:t>under åren 2017- Juni 2022 56 % </a:t>
            </a:r>
            <a:r>
              <a:rPr lang="sv-SE" sz="1100" i="1" dirty="0"/>
              <a:t>av anmälningarna, flest inom åldersgruppen </a:t>
            </a:r>
            <a:r>
              <a:rPr lang="sv-SE" sz="1100" i="1" dirty="0" smtClean="0"/>
              <a:t>50-69 år. </a:t>
            </a:r>
            <a:r>
              <a:rPr lang="sv-SE" sz="1100" i="1" dirty="0"/>
              <a:t>Flest ärenden hade män i ålder 70-79 år och totalt stod män för </a:t>
            </a:r>
            <a:r>
              <a:rPr lang="sv-SE" sz="1100" i="1" dirty="0" smtClean="0"/>
              <a:t>33 % </a:t>
            </a:r>
            <a:r>
              <a:rPr lang="sv-SE" sz="1100" i="1" dirty="0"/>
              <a:t>av ärenden.</a:t>
            </a:r>
          </a:p>
          <a:p>
            <a:r>
              <a:rPr lang="sv-SE" sz="1100" i="1" dirty="0" smtClean="0"/>
              <a:t>.</a:t>
            </a:r>
            <a:endParaRPr lang="sv-SE" sz="1100" i="1" dirty="0"/>
          </a:p>
        </p:txBody>
      </p:sp>
      <p:graphicFrame>
        <p:nvGraphicFramePr>
          <p:cNvPr id="10" name="Platshållare för innehåll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9163544"/>
              </p:ext>
            </p:extLst>
          </p:nvPr>
        </p:nvGraphicFramePr>
        <p:xfrm>
          <a:off x="411778" y="1388202"/>
          <a:ext cx="113696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2196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22564"/>
            <a:ext cx="10619402" cy="976607"/>
          </a:xfrm>
        </p:spPr>
        <p:txBody>
          <a:bodyPr>
            <a:noAutofit/>
          </a:bodyPr>
          <a:lstStyle/>
          <a:p>
            <a:r>
              <a:rPr lang="sv-SE" sz="3200" dirty="0" smtClean="0"/>
              <a:t>Antal ärenden per huvudproblem 2017 tom Juni 2022</a:t>
            </a:r>
            <a:endParaRPr lang="sv-SE" sz="32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2022-12-14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 smtClean="0"/>
              <a:t>Patientnämnden Dalarna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513567" y="5898362"/>
            <a:ext cx="86387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i="1" dirty="0" smtClean="0"/>
              <a:t>Kommentar: </a:t>
            </a:r>
            <a:endParaRPr lang="sv-SE" sz="1400" i="1" dirty="0"/>
          </a:p>
          <a:p>
            <a:r>
              <a:rPr lang="sv-SE" sz="1400" i="1" dirty="0" smtClean="0"/>
              <a:t>V</a:t>
            </a:r>
            <a:r>
              <a:rPr lang="sv-SE" sz="1100" i="1" dirty="0" smtClean="0"/>
              <a:t>ård och behandling samt Kommunikation utgör 71 % av samtliga patientnämndsärenden under åren 2017- Juni 2022.</a:t>
            </a:r>
            <a:endParaRPr lang="sv-SE" sz="1100" i="1" dirty="0"/>
          </a:p>
        </p:txBody>
      </p:sp>
      <p:grpSp>
        <p:nvGrpSpPr>
          <p:cNvPr id="11" name="Grupp 10"/>
          <p:cNvGrpSpPr/>
          <p:nvPr/>
        </p:nvGrpSpPr>
        <p:grpSpPr>
          <a:xfrm>
            <a:off x="8835532" y="1341733"/>
            <a:ext cx="3148641" cy="1938992"/>
            <a:chOff x="8039819" y="2253867"/>
            <a:chExt cx="3148641" cy="1938992"/>
          </a:xfrm>
        </p:grpSpPr>
        <p:sp>
          <p:nvSpPr>
            <p:cNvPr id="12" name="Rektangel med rundade hörn 11"/>
            <p:cNvSpPr/>
            <p:nvPr/>
          </p:nvSpPr>
          <p:spPr>
            <a:xfrm>
              <a:off x="8039819" y="2253867"/>
              <a:ext cx="3148641" cy="1938992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3" name="textruta 12"/>
            <p:cNvSpPr txBox="1"/>
            <p:nvPr/>
          </p:nvSpPr>
          <p:spPr>
            <a:xfrm>
              <a:off x="8182581" y="2253867"/>
              <a:ext cx="2919615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sv-SE" sz="1200" b="1" dirty="0" smtClean="0"/>
            </a:p>
            <a:p>
              <a:r>
                <a:rPr lang="sv-SE" sz="1200" b="1" dirty="0" smtClean="0"/>
                <a:t>Vad är ett huvudproblem?</a:t>
              </a:r>
            </a:p>
            <a:p>
              <a:r>
                <a:rPr lang="sv-SE" sz="1200" dirty="0" smtClean="0"/>
                <a:t>För varje ärende registreras en kategori, detta påvisar vad ett ärende handlar om. </a:t>
              </a:r>
            </a:p>
            <a:p>
              <a:endParaRPr lang="sv-SE" sz="1200" dirty="0" smtClean="0"/>
            </a:p>
            <a:p>
              <a:r>
                <a:rPr lang="sv-SE" sz="1200" b="1" dirty="0" smtClean="0"/>
                <a:t>Vad styr kategorierna?</a:t>
              </a:r>
            </a:p>
            <a:p>
              <a:r>
                <a:rPr lang="sv-SE" sz="1200" dirty="0" smtClean="0"/>
                <a:t>Kategorierna är de samma över hela landet och görs på samma sätt utifrån patientnämndernas nationella handbok </a:t>
              </a:r>
              <a:endParaRPr lang="sv-SE" sz="1200" dirty="0"/>
            </a:p>
            <a:p>
              <a:endParaRPr lang="sv-SE" sz="1200" dirty="0"/>
            </a:p>
          </p:txBody>
        </p:sp>
      </p:grpSp>
      <p:graphicFrame>
        <p:nvGraphicFramePr>
          <p:cNvPr id="17" name="Platshållare för innehåll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9850221"/>
              </p:ext>
            </p:extLst>
          </p:nvPr>
        </p:nvGraphicFramePr>
        <p:xfrm>
          <a:off x="336656" y="1099171"/>
          <a:ext cx="11370906" cy="4799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0871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96110"/>
            <a:ext cx="10619402" cy="1210581"/>
          </a:xfrm>
        </p:spPr>
        <p:txBody>
          <a:bodyPr>
            <a:normAutofit/>
          </a:bodyPr>
          <a:lstStyle/>
          <a:p>
            <a:r>
              <a:rPr lang="sv-SE" sz="2800" dirty="0" smtClean="0"/>
              <a:t>Antal ärenden per verksamhetsområde/år 2017 tom Juni 2022 </a:t>
            </a:r>
            <a:endParaRPr lang="sv-SE" sz="28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2022-12-14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 smtClean="0"/>
              <a:t>Patientnämnden Dalarna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7</a:t>
            </a:fld>
            <a:endParaRPr lang="sv-SE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575118423"/>
              </p:ext>
            </p:extLst>
          </p:nvPr>
        </p:nvGraphicFramePr>
        <p:xfrm>
          <a:off x="313258" y="1396688"/>
          <a:ext cx="11650944" cy="4869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3545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88400"/>
            <a:ext cx="10619402" cy="1210581"/>
          </a:xfrm>
        </p:spPr>
        <p:txBody>
          <a:bodyPr/>
          <a:lstStyle/>
          <a:p>
            <a:r>
              <a:rPr lang="sv-SE" dirty="0" smtClean="0"/>
              <a:t>Sammanfattning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00789" y="1342663"/>
            <a:ext cx="11480664" cy="4834299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Division Medicinsk service har få patientnämndsärenden i jämförelse med övriga divisioner. Det motsvarar ett ärende per 9 200 besök.</a:t>
            </a:r>
          </a:p>
          <a:p>
            <a:r>
              <a:rPr lang="sv-SE" dirty="0" smtClean="0"/>
              <a:t>Antal patientnämndsärenden har minskat senaste åren.</a:t>
            </a:r>
          </a:p>
          <a:p>
            <a:r>
              <a:rPr lang="sv-SE" dirty="0"/>
              <a:t>Alla </a:t>
            </a:r>
            <a:r>
              <a:rPr lang="sv-SE" dirty="0" smtClean="0"/>
              <a:t>verksamheter </a:t>
            </a:r>
            <a:r>
              <a:rPr lang="sv-SE" dirty="0"/>
              <a:t>förutom Bibliotek- och informationscentral och Resursgrupp Falun har haft patientnämndsärenden. </a:t>
            </a:r>
            <a:endParaRPr lang="sv-SE" dirty="0" smtClean="0"/>
          </a:p>
          <a:p>
            <a:r>
              <a:rPr lang="sv-SE" dirty="0" smtClean="0"/>
              <a:t>Ambulanssjukvård </a:t>
            </a:r>
            <a:r>
              <a:rPr lang="sv-SE" dirty="0"/>
              <a:t>Dalarna och Bild- och funktionsmedicin Dalarna står för flest </a:t>
            </a:r>
            <a:r>
              <a:rPr lang="sv-SE" dirty="0" smtClean="0"/>
              <a:t>ärenden.</a:t>
            </a:r>
          </a:p>
          <a:p>
            <a:r>
              <a:rPr lang="sv-SE" dirty="0"/>
              <a:t>Vanligast förekommande </a:t>
            </a:r>
            <a:r>
              <a:rPr lang="sv-SE" dirty="0" smtClean="0"/>
              <a:t>synpunkterna </a:t>
            </a:r>
            <a:r>
              <a:rPr lang="sv-SE" dirty="0"/>
              <a:t>handlar om huvudproblem Vård och behandling samt </a:t>
            </a:r>
            <a:r>
              <a:rPr lang="sv-SE" dirty="0" smtClean="0"/>
              <a:t>Kommunikation och utgör tillsammans 71 %.</a:t>
            </a:r>
          </a:p>
          <a:p>
            <a:r>
              <a:rPr lang="sv-SE" dirty="0"/>
              <a:t>Då verksamheterna inom Division Medicinsk service har olika karaktär i sina uppdrag, så har det varit svårt att genomföra en analys och göra jämförelser.</a:t>
            </a:r>
          </a:p>
          <a:p>
            <a:r>
              <a:rPr lang="sv-SE" dirty="0" smtClean="0"/>
              <a:t>Med </a:t>
            </a:r>
            <a:r>
              <a:rPr lang="sv-SE"/>
              <a:t>erfarenhet </a:t>
            </a:r>
            <a:r>
              <a:rPr lang="sv-SE" smtClean="0"/>
              <a:t>från </a:t>
            </a:r>
            <a:r>
              <a:rPr lang="sv-SE" dirty="0"/>
              <a:t>arbetet </a:t>
            </a:r>
            <a:r>
              <a:rPr lang="sv-SE" dirty="0" smtClean="0"/>
              <a:t>med denna analys, </a:t>
            </a:r>
            <a:r>
              <a:rPr lang="sv-SE" dirty="0"/>
              <a:t>så kanske någon annan form av återkoppling hade varit fördelaktig. 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 smtClean="0"/>
              <a:t>2022-12-14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Patientnämnden Dalarna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731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86299" y="99753"/>
            <a:ext cx="10619402" cy="1210581"/>
          </a:xfrm>
        </p:spPr>
        <p:txBody>
          <a:bodyPr>
            <a:normAutofit/>
          </a:bodyPr>
          <a:lstStyle/>
          <a:p>
            <a:r>
              <a:rPr lang="sv-SE" dirty="0" smtClean="0"/>
              <a:t>Vill du ta del av mer information! 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9" name="Rektangel 8"/>
          <p:cNvSpPr/>
          <p:nvPr/>
        </p:nvSpPr>
        <p:spPr>
          <a:xfrm>
            <a:off x="4636655" y="2873421"/>
            <a:ext cx="714479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000" dirty="0" smtClean="0"/>
              <a:t>Nedan hittar du </a:t>
            </a:r>
            <a:r>
              <a:rPr lang="sv-SE" sz="2000" dirty="0" smtClean="0"/>
              <a:t>länk </a:t>
            </a:r>
            <a:r>
              <a:rPr lang="sv-SE" sz="2000" dirty="0" smtClean="0"/>
              <a:t>till hela rapporten</a:t>
            </a:r>
            <a:endParaRPr lang="sv-SE" sz="1400" dirty="0"/>
          </a:p>
          <a:p>
            <a:endParaRPr lang="sv-SE" sz="1400" dirty="0" smtClean="0"/>
          </a:p>
          <a:p>
            <a:r>
              <a:rPr lang="sv-SE" sz="1400" dirty="0" smtClean="0">
                <a:hlinkClick r:id="rId2"/>
              </a:rPr>
              <a:t>Patientnämnden Dalarnas analysrapporter</a:t>
            </a:r>
            <a:endParaRPr lang="sv-SE" sz="1400" dirty="0">
              <a:hlinkClick r:id="rId2"/>
            </a:endParaRPr>
          </a:p>
          <a:p>
            <a:endParaRPr lang="sv-SE" sz="1400" dirty="0" smtClean="0"/>
          </a:p>
          <a:p>
            <a:endParaRPr lang="sv-SE" sz="1400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2022-12-14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Patientnämnden Dalarna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9</a:t>
            </a:fld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037592">
            <a:off x="1616478" y="1891922"/>
            <a:ext cx="2015556" cy="3049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51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F310B003C35C654C864C96586056CDEC" ma:contentTypeVersion="450" ma:contentTypeDescription="Skapa ett nytt dokument." ma:contentTypeScope="" ma:versionID="d1fb15099e765e491b90cfdb61e50a31">
  <xsd:schema xmlns:xsd="http://www.w3.org/2001/XMLSchema" xmlns:xs="http://www.w3.org/2001/XMLSchema" xmlns:p="http://schemas.microsoft.com/office/2006/metadata/properties" xmlns:ns2="2f901946-e264-40a9-b252-19c7dedd3add" xmlns:ns3="c6056b2c-9b66-4941-ba4f-b114eec7ed26" targetNamespace="http://schemas.microsoft.com/office/2006/metadata/properties" ma:root="true" ma:fieldsID="d039476440dfb9f5cc80035c1206fafc" ns2:_="" ns3:_="">
    <xsd:import namespace="2f901946-e264-40a9-b252-19c7dedd3add"/>
    <xsd:import namespace="c6056b2c-9b66-4941-ba4f-b114eec7ed26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D_OldPubliceringsstatus" minOccurs="0"/>
                <xsd:element ref="ns2:TaxCatchAll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7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8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9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0" nillable="true" ma:displayName="Version" ma:internalName="LD_Version" ma:readOnly="false">
      <xsd:simpleType>
        <xsd:restriction base="dms:Text"/>
      </xsd:simpleType>
    </xsd:element>
    <xsd:element name="LD_GranskatAv" ma:index="11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2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3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5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6" nillable="true" ma:displayName="Godkänt datum" ma:internalName="LD_GodkantDatum" ma:readOnly="false">
      <xsd:simpleType>
        <xsd:restriction base="dms:DateTime"/>
      </xsd:simpleType>
    </xsd:element>
    <xsd:element name="LD_Diarienummer" ma:index="17" nillable="true" ma:displayName="Diarienummer" ma:internalName="LD_Diarienummer" ma:readOnly="false">
      <xsd:simpleType>
        <xsd:restriction base="dms:Text"/>
      </xsd:simpleType>
    </xsd:element>
    <xsd:element name="LD_Beslutsnummer" ma:index="18" nillable="true" ma:displayName="Beslutsnummer" ma:internalName="LD_Beslutsnummer" ma:readOnly="false">
      <xsd:simpleType>
        <xsd:restriction base="dms:Text"/>
      </xsd:simpleType>
    </xsd:element>
    <xsd:element name="LD_OldPubliceringsstatus" ma:index="20" nillable="true" ma:displayName="Old Publiceringsstatus" ma:hidden="true" ma:internalName="LD_OldPubliceringsstatus" ma:readOnly="false">
      <xsd:simpleType>
        <xsd:restriction base="dms:Text"/>
      </xsd:simpleType>
    </xsd:element>
    <xsd:element name="TaxCatchAll" ma:index="21" nillable="true" ma:displayName="Taxonomy Catch All Column" ma:hidden="true" ma:list="{590d8321-ec3a-46c9-8bb0-088c8a285ba7}" ma:internalName="TaxCatchAll" ma:showField="CatchAllData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90d8321-ec3a-46c9-8bb0-088c8a285ba7}" ma:internalName="TaxCatchAllLabel" ma:readOnly="true" ma:showField="CatchAllDataLabel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056b2c-9b66-4941-ba4f-b114eec7ed26" elementFormDefault="qualified">
    <xsd:import namespace="http://schemas.microsoft.com/office/2006/documentManagement/types"/>
    <xsd:import namespace="http://schemas.microsoft.com/office/infopath/2007/PartnerControls"/>
    <xsd:element name="_dlc_DocId" ma:index="37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38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9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33</Value>
      <Value>620</Value>
      <Value>24</Value>
      <Value>38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Personalenhet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Revidering pågår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http://ar.ltdalarna.se/arbetsrum/OHAR4G1Q/_layouts/15/DocIdRedir.aspx?ID=JHXJTDKSTMXR-638439718-50</Url>
      <Description>JHXJTDKSTMXR-638439718-50</Description>
    </LD_DokumentID>
    <LD_Dokumentstatus xmlns="2f901946-e264-40a9-b252-19c7dedd3add">Godkänt</LD_Dokumentstatus>
    <LD_OldDokumentstatus xmlns="2f901946-e264-40a9-b252-19c7dedd3add">Godkännande pågår</LD_OldDokumentstatus>
    <_dlc_DocId xmlns="c6056b2c-9b66-4941-ba4f-b114eec7ed26">JHXJTDKSTMXR-2145828690-717</_dlc_DocId>
    <_dlc_DocIdUrl xmlns="c6056b2c-9b66-4941-ba4f-b114eec7ed26">
      <Url>http://ar.ltdalarna.se/arbetsrum/OHAR4G1Q/publicerat/_layouts/15/DocIdRedir.aspx?ID=JHXJTDKSTMXR-2145828690-717</Url>
      <Description>JHXJTDKSTMXR-2145828690-717</Description>
    </_dlc_DocIdUrl>
    <LD_Diarienummer xmlns="2f901946-e264-40a9-b252-19c7dedd3add" xsi:nil="true"/>
    <LD_GodkantDatum xmlns="2f901946-e264-40a9-b252-19c7dedd3add">2019-01-14T13:10:16+00:00</LD_GodkantDatum>
    <LD_GodkantAv xmlns="2f901946-e264-40a9-b252-19c7dedd3add">
      <UserInfo>
        <DisplayName>Jansson Markus /Central förvaltning Personalenhet /Falun</DisplayName>
        <AccountId>34</AccountId>
        <AccountType/>
      </UserInfo>
    </LD_GodkantAv>
    <LD_Beslutsnummer xmlns="2f901946-e264-40a9-b252-19c7dedd3add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Props1.xml><?xml version="1.0" encoding="utf-8"?>
<ds:datastoreItem xmlns:ds="http://schemas.openxmlformats.org/officeDocument/2006/customXml" ds:itemID="{CBE1A7A7-9709-4855-B0E9-420B1AA954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c6056b2c-9b66-4941-ba4f-b114eec7ed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0EFA16D-6D67-4242-869E-4B66269C3963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C6FB3ADD-DCDF-4A07-9C45-CA476A044990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2f901946-e264-40a9-b252-19c7dedd3add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c6056b2c-9b66-4941-ba4f-b114eec7ed26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9136</TotalTime>
  <Words>527</Words>
  <Application>Microsoft Office PowerPoint</Application>
  <PresentationFormat>Bredbild</PresentationFormat>
  <Paragraphs>75</Paragraphs>
  <Slides>9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1" baseType="lpstr">
      <vt:lpstr>Arial</vt:lpstr>
      <vt:lpstr>VCdag</vt:lpstr>
      <vt:lpstr>Analysrapport av patientnämndsärenden inom Division Medicinsk service</vt:lpstr>
      <vt:lpstr>Patientens syn på Division Medicinsk service</vt:lpstr>
      <vt:lpstr>Om analysen</vt:lpstr>
      <vt:lpstr>Antal patientnämndsärenden år 2017 tom Juni 2022</vt:lpstr>
      <vt:lpstr>Antal patientnämndsärenden per åldersgrupp/kön år 2017- Juni 2022</vt:lpstr>
      <vt:lpstr>Antal ärenden per huvudproblem 2017 tom Juni 2022</vt:lpstr>
      <vt:lpstr>Antal ärenden per verksamhetsområde/år 2017 tom Juni 2022 </vt:lpstr>
      <vt:lpstr>Sammanfattning</vt:lpstr>
      <vt:lpstr>Vill du ta del av mer information! 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Sörebö Boman Anna /Patientnämndsförvaltning Dalarna /Falun</cp:lastModifiedBy>
  <cp:revision>243</cp:revision>
  <cp:lastPrinted>2019-09-19T11:42:16Z</cp:lastPrinted>
  <dcterms:created xsi:type="dcterms:W3CDTF">2016-11-14T14:16:14Z</dcterms:created>
  <dcterms:modified xsi:type="dcterms:W3CDTF">2022-12-12T16:51:06Z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0x010100AC92CF2061C10240851FF38CAA99F4B8020100F310B003C35C654C864C96586056CDEC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620;#powerpointmall|8a709a16-dce5-48c9-b324-adb936197cd8</vt:lpwstr>
  </property>
  <property fmtid="{D5CDD505-2E9C-101B-9397-08002B2CF9AE}" pid="10" name="LD_Dokumenttyp">
    <vt:lpwstr>24;#Standarddokument|4d12e0b9-1967-41ec-b4ec-5579d11176b8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478ac456-debb-4762-9ea7-ef009ac3d5d6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http://ar.ltdalarna.se/arbetsrum/OHAR4G1Q/_layouts/15/wrkstat.aspx?List=897c8b83-9ffe-46c2-b9b4-7cbdc1558ee9&amp;WorkflowInstanceName=23b98503-3154-493f-9ae5-e4c37136ec7d, Godkänt</vt:lpwstr>
  </property>
  <property fmtid="{D5CDD505-2E9C-101B-9397-08002B2CF9AE}" pid="24" name="LD_GiltigtTill">
    <vt:filetime>2022-01-14T13:12:34Z</vt:filetime>
  </property>
  <property fmtid="{D5CDD505-2E9C-101B-9397-08002B2CF9AE}" pid="25" name="LD_Gallringsfrist">
    <vt:lpwstr>38;#3 år|8a73ccd2-b425-41f1-973a-0e59e31951c0</vt:lpwstr>
  </property>
  <property fmtid="{D5CDD505-2E9C-101B-9397-08002B2CF9AE}" pid="26" name="maa9fd36c38347e1a5ddfad159d25a0c">
    <vt:lpwstr>3 år|8a73ccd2-b425-41f1-973a-0e59e31951c0</vt:lpwstr>
  </property>
</Properties>
</file>