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2" r:id="rId12"/>
    <p:sldId id="267" r:id="rId13"/>
    <p:sldId id="269" r:id="rId14"/>
    <p:sldId id="270" r:id="rId15"/>
    <p:sldId id="268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56" r:id="rId3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66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://projektportalen.ltdalarna.se/projektportalen/Proj0013/Master/Distributionsplan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://projektportalen.ltdalarna.se/projektportalen/Proj0013/Master/Distributionsplan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://projektportalen.ltdalarna.se/projektportalen/Proj0013/Master/Distributionsplan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 sz="1400" b="0" i="0" baseline="0">
                <a:solidFill>
                  <a:schemeClr val="tx1"/>
                </a:solidFill>
                <a:effectLst/>
              </a:rPr>
              <a:t>Covid-19 Region Dalarna: antal fall per vecka </a:t>
            </a:r>
            <a:endParaRPr lang="sv-SE" sz="1400">
              <a:solidFill>
                <a:schemeClr val="tx1"/>
              </a:solidFill>
              <a:effectLst/>
            </a:endParaRPr>
          </a:p>
          <a:p>
            <a:pPr>
              <a:defRPr/>
            </a:pPr>
            <a:r>
              <a:rPr lang="sv-SE" sz="1400" b="0" i="0" baseline="0">
                <a:solidFill>
                  <a:schemeClr val="tx1"/>
                </a:solidFill>
                <a:effectLst/>
              </a:rPr>
              <a:t> sammanlagt hela länet</a:t>
            </a:r>
            <a:endParaRPr lang="sv-SE" sz="1400">
              <a:solidFill>
                <a:schemeClr val="tx1"/>
              </a:solidFill>
              <a:effectLst/>
            </a:endParaRPr>
          </a:p>
          <a:p>
            <a:pPr>
              <a:defRPr/>
            </a:pPr>
            <a:endParaRPr lang="sv-SE" sz="140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7150693880429833"/>
          <c:y val="1.25428196554872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Blad1!$A$19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Blad1!$B$1:$AM$1</c:f>
              <c:strCache>
                <c:ptCount val="38"/>
                <c:pt idx="0">
                  <c:v>Vecka 38</c:v>
                </c:pt>
                <c:pt idx="1">
                  <c:v>Vecka 39</c:v>
                </c:pt>
                <c:pt idx="2">
                  <c:v>Vecka 40</c:v>
                </c:pt>
                <c:pt idx="3">
                  <c:v>(Vecka 41)</c:v>
                </c:pt>
                <c:pt idx="4">
                  <c:v>Vecka 42</c:v>
                </c:pt>
                <c:pt idx="5">
                  <c:v>Vecka 43</c:v>
                </c:pt>
                <c:pt idx="6">
                  <c:v>Vecka 44</c:v>
                </c:pt>
                <c:pt idx="7">
                  <c:v>Vecka 45</c:v>
                </c:pt>
                <c:pt idx="8">
                  <c:v>Vecka 46</c:v>
                </c:pt>
                <c:pt idx="9">
                  <c:v>Vecka 47</c:v>
                </c:pt>
                <c:pt idx="10">
                  <c:v>Vecka 48</c:v>
                </c:pt>
                <c:pt idx="11">
                  <c:v>Vecka 49</c:v>
                </c:pt>
                <c:pt idx="12">
                  <c:v>Vecka 50</c:v>
                </c:pt>
                <c:pt idx="13">
                  <c:v>Vecka 51</c:v>
                </c:pt>
                <c:pt idx="14">
                  <c:v>Vecka 52</c:v>
                </c:pt>
                <c:pt idx="15">
                  <c:v>Vecka 53</c:v>
                </c:pt>
                <c:pt idx="16">
                  <c:v>Vecka 1-21</c:v>
                </c:pt>
                <c:pt idx="17">
                  <c:v>Vecka 2</c:v>
                </c:pt>
                <c:pt idx="18">
                  <c:v>Vecka 3</c:v>
                </c:pt>
                <c:pt idx="19">
                  <c:v>Vecka 4</c:v>
                </c:pt>
                <c:pt idx="20">
                  <c:v>Vecka 5</c:v>
                </c:pt>
                <c:pt idx="21">
                  <c:v>Vecka 6</c:v>
                </c:pt>
                <c:pt idx="22">
                  <c:v>Vecka 7</c:v>
                </c:pt>
                <c:pt idx="23">
                  <c:v>Vecka 8</c:v>
                </c:pt>
                <c:pt idx="24">
                  <c:v>Vecka 9</c:v>
                </c:pt>
                <c:pt idx="25">
                  <c:v>Vecka 10</c:v>
                </c:pt>
                <c:pt idx="26">
                  <c:v>Vecka 11</c:v>
                </c:pt>
                <c:pt idx="27">
                  <c:v>Vecka 12</c:v>
                </c:pt>
                <c:pt idx="28">
                  <c:v>Vecka 13</c:v>
                </c:pt>
                <c:pt idx="29">
                  <c:v>Vecka 14</c:v>
                </c:pt>
                <c:pt idx="30">
                  <c:v>Vecka 15</c:v>
                </c:pt>
                <c:pt idx="31">
                  <c:v>Vecka 16</c:v>
                </c:pt>
                <c:pt idx="32">
                  <c:v>Vecka 17</c:v>
                </c:pt>
                <c:pt idx="33">
                  <c:v>Vecka 18</c:v>
                </c:pt>
                <c:pt idx="34">
                  <c:v>Vecka 19</c:v>
                </c:pt>
                <c:pt idx="35">
                  <c:v>Vecka 20</c:v>
                </c:pt>
                <c:pt idx="36">
                  <c:v>Vecka 21</c:v>
                </c:pt>
                <c:pt idx="37">
                  <c:v>Vecka 22</c:v>
                </c:pt>
              </c:strCache>
            </c:strRef>
          </c:cat>
          <c:val>
            <c:numRef>
              <c:f>Blad1!$B$19:$AM$19</c:f>
              <c:numCache>
                <c:formatCode>General</c:formatCode>
                <c:ptCount val="38"/>
                <c:pt idx="0">
                  <c:v>164</c:v>
                </c:pt>
                <c:pt idx="1">
                  <c:v>88</c:v>
                </c:pt>
                <c:pt idx="2">
                  <c:v>101</c:v>
                </c:pt>
                <c:pt idx="3">
                  <c:v>84</c:v>
                </c:pt>
                <c:pt idx="4">
                  <c:v>147</c:v>
                </c:pt>
                <c:pt idx="5">
                  <c:v>213</c:v>
                </c:pt>
                <c:pt idx="6">
                  <c:v>443</c:v>
                </c:pt>
                <c:pt idx="7">
                  <c:v>622</c:v>
                </c:pt>
                <c:pt idx="8">
                  <c:v>685</c:v>
                </c:pt>
                <c:pt idx="9">
                  <c:v>635</c:v>
                </c:pt>
                <c:pt idx="10">
                  <c:v>794</c:v>
                </c:pt>
                <c:pt idx="11">
                  <c:v>837</c:v>
                </c:pt>
                <c:pt idx="12">
                  <c:v>1018</c:v>
                </c:pt>
                <c:pt idx="13">
                  <c:v>1138</c:v>
                </c:pt>
                <c:pt idx="14">
                  <c:v>977</c:v>
                </c:pt>
                <c:pt idx="15">
                  <c:v>1266</c:v>
                </c:pt>
                <c:pt idx="16">
                  <c:v>714</c:v>
                </c:pt>
                <c:pt idx="17">
                  <c:v>610</c:v>
                </c:pt>
                <c:pt idx="18">
                  <c:v>511</c:v>
                </c:pt>
                <c:pt idx="19">
                  <c:v>345</c:v>
                </c:pt>
                <c:pt idx="20">
                  <c:v>307</c:v>
                </c:pt>
                <c:pt idx="21">
                  <c:v>333</c:v>
                </c:pt>
                <c:pt idx="22">
                  <c:v>381</c:v>
                </c:pt>
                <c:pt idx="23">
                  <c:v>482</c:v>
                </c:pt>
                <c:pt idx="24">
                  <c:v>580</c:v>
                </c:pt>
                <c:pt idx="25">
                  <c:v>789</c:v>
                </c:pt>
                <c:pt idx="26">
                  <c:v>926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27-4040-8B66-87253D4E4C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803511736"/>
        <c:axId val="803520264"/>
      </c:barChart>
      <c:catAx>
        <c:axId val="803511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03520264"/>
        <c:crosses val="autoZero"/>
        <c:auto val="1"/>
        <c:lblAlgn val="ctr"/>
        <c:lblOffset val="100"/>
        <c:noMultiLvlLbl val="0"/>
      </c:catAx>
      <c:valAx>
        <c:axId val="803520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03511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 sz="1400" b="0" i="0" baseline="0">
                <a:solidFill>
                  <a:schemeClr val="tx1"/>
                </a:solidFill>
                <a:effectLst/>
              </a:rPr>
              <a:t>Covid-19 Region Dalarna: antal fall per vecka </a:t>
            </a:r>
            <a:endParaRPr lang="sv-SE" sz="1400">
              <a:solidFill>
                <a:schemeClr val="tx1"/>
              </a:solidFill>
              <a:effectLst/>
            </a:endParaRPr>
          </a:p>
          <a:p>
            <a:pPr>
              <a:defRPr/>
            </a:pPr>
            <a:r>
              <a:rPr lang="sv-SE" sz="1400" b="0" i="0" baseline="0">
                <a:solidFill>
                  <a:schemeClr val="tx1"/>
                </a:solidFill>
                <a:effectLst/>
              </a:rPr>
              <a:t>Vansbro</a:t>
            </a:r>
            <a:endParaRPr lang="sv-SE" sz="1400">
              <a:solidFill>
                <a:schemeClr val="tx1"/>
              </a:solidFill>
              <a:effectLst/>
            </a:endParaRPr>
          </a:p>
          <a:p>
            <a:pPr>
              <a:defRPr/>
            </a:pPr>
            <a:endParaRPr lang="sv-SE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Blad1!$A$15</c:f>
              <c:strCache>
                <c:ptCount val="1"/>
                <c:pt idx="0">
                  <c:v>Vansbro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Blad1!$B$1:$AM$1</c:f>
              <c:strCache>
                <c:ptCount val="38"/>
                <c:pt idx="0">
                  <c:v>Vecka 38</c:v>
                </c:pt>
                <c:pt idx="1">
                  <c:v>Vecka 39</c:v>
                </c:pt>
                <c:pt idx="2">
                  <c:v>Vecka 40</c:v>
                </c:pt>
                <c:pt idx="3">
                  <c:v>(Vecka 41)</c:v>
                </c:pt>
                <c:pt idx="4">
                  <c:v>Vecka 42</c:v>
                </c:pt>
                <c:pt idx="5">
                  <c:v>Vecka 43</c:v>
                </c:pt>
                <c:pt idx="6">
                  <c:v>Vecka 44</c:v>
                </c:pt>
                <c:pt idx="7">
                  <c:v>Vecka 45</c:v>
                </c:pt>
                <c:pt idx="8">
                  <c:v>Vecka 46</c:v>
                </c:pt>
                <c:pt idx="9">
                  <c:v>Vecka 47</c:v>
                </c:pt>
                <c:pt idx="10">
                  <c:v>Vecka 48</c:v>
                </c:pt>
                <c:pt idx="11">
                  <c:v>Vecka 49</c:v>
                </c:pt>
                <c:pt idx="12">
                  <c:v>Vecka 50</c:v>
                </c:pt>
                <c:pt idx="13">
                  <c:v>Vecka 51</c:v>
                </c:pt>
                <c:pt idx="14">
                  <c:v>Vecka 52</c:v>
                </c:pt>
                <c:pt idx="15">
                  <c:v>Vecka 53</c:v>
                </c:pt>
                <c:pt idx="16">
                  <c:v>Vecka 1-21</c:v>
                </c:pt>
                <c:pt idx="17">
                  <c:v>Vecka 2</c:v>
                </c:pt>
                <c:pt idx="18">
                  <c:v>Vecka 3</c:v>
                </c:pt>
                <c:pt idx="19">
                  <c:v>Vecka 4</c:v>
                </c:pt>
                <c:pt idx="20">
                  <c:v>Vecka 5</c:v>
                </c:pt>
                <c:pt idx="21">
                  <c:v>Vecka 6</c:v>
                </c:pt>
                <c:pt idx="22">
                  <c:v>Vecka 7</c:v>
                </c:pt>
                <c:pt idx="23">
                  <c:v>Vecka 8</c:v>
                </c:pt>
                <c:pt idx="24">
                  <c:v>Vecka 9</c:v>
                </c:pt>
                <c:pt idx="25">
                  <c:v>Vecka 10</c:v>
                </c:pt>
                <c:pt idx="26">
                  <c:v>Vecka 11</c:v>
                </c:pt>
                <c:pt idx="27">
                  <c:v>Vecka 12</c:v>
                </c:pt>
                <c:pt idx="28">
                  <c:v>Vecka 13</c:v>
                </c:pt>
                <c:pt idx="29">
                  <c:v>Vecka 14</c:v>
                </c:pt>
                <c:pt idx="30">
                  <c:v>Vecka 15</c:v>
                </c:pt>
                <c:pt idx="31">
                  <c:v>Vecka 16</c:v>
                </c:pt>
                <c:pt idx="32">
                  <c:v>Vecka 17</c:v>
                </c:pt>
                <c:pt idx="33">
                  <c:v>Vecka 18</c:v>
                </c:pt>
                <c:pt idx="34">
                  <c:v>Vecka 19</c:v>
                </c:pt>
                <c:pt idx="35">
                  <c:v>Vecka 20</c:v>
                </c:pt>
                <c:pt idx="36">
                  <c:v>Vecka 21</c:v>
                </c:pt>
                <c:pt idx="37">
                  <c:v>Vecka 22</c:v>
                </c:pt>
              </c:strCache>
            </c:strRef>
          </c:cat>
          <c:val>
            <c:numRef>
              <c:f>Blad1!$B$15:$AM$15</c:f>
              <c:numCache>
                <c:formatCode>General</c:formatCode>
                <c:ptCount val="38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6</c:v>
                </c:pt>
                <c:pt idx="7">
                  <c:v>3</c:v>
                </c:pt>
                <c:pt idx="8">
                  <c:v>11</c:v>
                </c:pt>
                <c:pt idx="9">
                  <c:v>2</c:v>
                </c:pt>
                <c:pt idx="10">
                  <c:v>3</c:v>
                </c:pt>
                <c:pt idx="11">
                  <c:v>6</c:v>
                </c:pt>
                <c:pt idx="12">
                  <c:v>14</c:v>
                </c:pt>
                <c:pt idx="13">
                  <c:v>34</c:v>
                </c:pt>
                <c:pt idx="14">
                  <c:v>75</c:v>
                </c:pt>
                <c:pt idx="15">
                  <c:v>98</c:v>
                </c:pt>
                <c:pt idx="16">
                  <c:v>59</c:v>
                </c:pt>
                <c:pt idx="17">
                  <c:v>57</c:v>
                </c:pt>
                <c:pt idx="18">
                  <c:v>45</c:v>
                </c:pt>
                <c:pt idx="19">
                  <c:v>16</c:v>
                </c:pt>
                <c:pt idx="20">
                  <c:v>29</c:v>
                </c:pt>
                <c:pt idx="21">
                  <c:v>9</c:v>
                </c:pt>
                <c:pt idx="22">
                  <c:v>9</c:v>
                </c:pt>
                <c:pt idx="23">
                  <c:v>16</c:v>
                </c:pt>
                <c:pt idx="24">
                  <c:v>11</c:v>
                </c:pt>
                <c:pt idx="25">
                  <c:v>17</c:v>
                </c:pt>
                <c:pt idx="2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BB-4EB8-890C-62E9430BC5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797076120"/>
        <c:axId val="797072512"/>
      </c:barChart>
      <c:catAx>
        <c:axId val="79707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97072512"/>
        <c:crosses val="autoZero"/>
        <c:auto val="1"/>
        <c:lblAlgn val="ctr"/>
        <c:lblOffset val="100"/>
        <c:noMultiLvlLbl val="0"/>
      </c:catAx>
      <c:valAx>
        <c:axId val="79707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97076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 sz="1400" b="0" i="0" baseline="0">
                <a:solidFill>
                  <a:schemeClr val="tx1"/>
                </a:solidFill>
                <a:effectLst/>
              </a:rPr>
              <a:t>Covid-19 Region Dalarna: antal fall per vecka </a:t>
            </a:r>
            <a:endParaRPr lang="sv-SE" sz="1400">
              <a:solidFill>
                <a:schemeClr val="tx1"/>
              </a:solidFill>
              <a:effectLst/>
            </a:endParaRPr>
          </a:p>
          <a:p>
            <a:pPr>
              <a:defRPr/>
            </a:pPr>
            <a:r>
              <a:rPr lang="sv-SE" sz="1400" b="0" i="0" baseline="0">
                <a:solidFill>
                  <a:schemeClr val="tx1"/>
                </a:solidFill>
                <a:effectLst/>
              </a:rPr>
              <a:t>Rättvik</a:t>
            </a:r>
            <a:endParaRPr lang="sv-SE" sz="1400">
              <a:solidFill>
                <a:schemeClr val="tx1"/>
              </a:solidFill>
              <a:effectLst/>
            </a:endParaRPr>
          </a:p>
          <a:p>
            <a:pPr>
              <a:defRPr/>
            </a:pPr>
            <a:endParaRPr lang="sv-SE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Blad1!$A$12</c:f>
              <c:strCache>
                <c:ptCount val="1"/>
                <c:pt idx="0">
                  <c:v>Rättvik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Blad1!$B$1:$AM$1</c:f>
              <c:strCache>
                <c:ptCount val="38"/>
                <c:pt idx="0">
                  <c:v>Vecka 38</c:v>
                </c:pt>
                <c:pt idx="1">
                  <c:v>Vecka 39</c:v>
                </c:pt>
                <c:pt idx="2">
                  <c:v>Vecka 40</c:v>
                </c:pt>
                <c:pt idx="3">
                  <c:v>(Vecka 41)</c:v>
                </c:pt>
                <c:pt idx="4">
                  <c:v>Vecka 42</c:v>
                </c:pt>
                <c:pt idx="5">
                  <c:v>Vecka 43</c:v>
                </c:pt>
                <c:pt idx="6">
                  <c:v>Vecka 44</c:v>
                </c:pt>
                <c:pt idx="7">
                  <c:v>Vecka 45</c:v>
                </c:pt>
                <c:pt idx="8">
                  <c:v>Vecka 46</c:v>
                </c:pt>
                <c:pt idx="9">
                  <c:v>Vecka 47</c:v>
                </c:pt>
                <c:pt idx="10">
                  <c:v>Vecka 48</c:v>
                </c:pt>
                <c:pt idx="11">
                  <c:v>Vecka 49</c:v>
                </c:pt>
                <c:pt idx="12">
                  <c:v>Vecka 50</c:v>
                </c:pt>
                <c:pt idx="13">
                  <c:v>Vecka 51</c:v>
                </c:pt>
                <c:pt idx="14">
                  <c:v>Vecka 52</c:v>
                </c:pt>
                <c:pt idx="15">
                  <c:v>Vecka 53</c:v>
                </c:pt>
                <c:pt idx="16">
                  <c:v>Vecka 1-21</c:v>
                </c:pt>
                <c:pt idx="17">
                  <c:v>Vecka 2</c:v>
                </c:pt>
                <c:pt idx="18">
                  <c:v>Vecka 3</c:v>
                </c:pt>
                <c:pt idx="19">
                  <c:v>Vecka 4</c:v>
                </c:pt>
                <c:pt idx="20">
                  <c:v>Vecka 5</c:v>
                </c:pt>
                <c:pt idx="21">
                  <c:v>Vecka 6</c:v>
                </c:pt>
                <c:pt idx="22">
                  <c:v>Vecka 7</c:v>
                </c:pt>
                <c:pt idx="23">
                  <c:v>Vecka 8</c:v>
                </c:pt>
                <c:pt idx="24">
                  <c:v>Vecka 9</c:v>
                </c:pt>
                <c:pt idx="25">
                  <c:v>Vecka 10</c:v>
                </c:pt>
                <c:pt idx="26">
                  <c:v>Vecka 11</c:v>
                </c:pt>
                <c:pt idx="27">
                  <c:v>Vecka 12</c:v>
                </c:pt>
                <c:pt idx="28">
                  <c:v>Vecka 13</c:v>
                </c:pt>
                <c:pt idx="29">
                  <c:v>Vecka 14</c:v>
                </c:pt>
                <c:pt idx="30">
                  <c:v>Vecka 15</c:v>
                </c:pt>
                <c:pt idx="31">
                  <c:v>Vecka 16</c:v>
                </c:pt>
                <c:pt idx="32">
                  <c:v>Vecka 17</c:v>
                </c:pt>
                <c:pt idx="33">
                  <c:v>Vecka 18</c:v>
                </c:pt>
                <c:pt idx="34">
                  <c:v>Vecka 19</c:v>
                </c:pt>
                <c:pt idx="35">
                  <c:v>Vecka 20</c:v>
                </c:pt>
                <c:pt idx="36">
                  <c:v>Vecka 21</c:v>
                </c:pt>
                <c:pt idx="37">
                  <c:v>Vecka 22</c:v>
                </c:pt>
              </c:strCache>
            </c:strRef>
          </c:cat>
          <c:val>
            <c:numRef>
              <c:f>Blad1!$B$12:$AM$12</c:f>
              <c:numCache>
                <c:formatCode>General</c:formatCode>
                <c:ptCount val="38"/>
                <c:pt idx="0">
                  <c:v>7</c:v>
                </c:pt>
                <c:pt idx="1">
                  <c:v>4</c:v>
                </c:pt>
                <c:pt idx="2">
                  <c:v>3</c:v>
                </c:pt>
                <c:pt idx="3">
                  <c:v>12</c:v>
                </c:pt>
                <c:pt idx="4">
                  <c:v>18</c:v>
                </c:pt>
                <c:pt idx="5">
                  <c:v>22</c:v>
                </c:pt>
                <c:pt idx="6">
                  <c:v>15</c:v>
                </c:pt>
                <c:pt idx="7">
                  <c:v>13</c:v>
                </c:pt>
                <c:pt idx="8">
                  <c:v>16</c:v>
                </c:pt>
                <c:pt idx="9">
                  <c:v>16</c:v>
                </c:pt>
                <c:pt idx="10">
                  <c:v>21</c:v>
                </c:pt>
                <c:pt idx="11">
                  <c:v>30</c:v>
                </c:pt>
                <c:pt idx="12">
                  <c:v>46</c:v>
                </c:pt>
                <c:pt idx="13">
                  <c:v>53</c:v>
                </c:pt>
                <c:pt idx="14">
                  <c:v>35</c:v>
                </c:pt>
                <c:pt idx="15">
                  <c:v>35</c:v>
                </c:pt>
                <c:pt idx="16">
                  <c:v>14</c:v>
                </c:pt>
                <c:pt idx="17">
                  <c:v>10</c:v>
                </c:pt>
                <c:pt idx="18">
                  <c:v>7</c:v>
                </c:pt>
                <c:pt idx="19">
                  <c:v>2</c:v>
                </c:pt>
                <c:pt idx="20">
                  <c:v>2</c:v>
                </c:pt>
                <c:pt idx="21">
                  <c:v>6</c:v>
                </c:pt>
                <c:pt idx="22">
                  <c:v>7</c:v>
                </c:pt>
                <c:pt idx="23">
                  <c:v>29</c:v>
                </c:pt>
                <c:pt idx="24">
                  <c:v>36</c:v>
                </c:pt>
                <c:pt idx="25">
                  <c:v>23</c:v>
                </c:pt>
                <c:pt idx="2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CF-4B3F-8256-2695CABD4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538325536"/>
        <c:axId val="538326848"/>
      </c:barChart>
      <c:catAx>
        <c:axId val="53832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38326848"/>
        <c:crosses val="autoZero"/>
        <c:auto val="1"/>
        <c:lblAlgn val="ctr"/>
        <c:lblOffset val="100"/>
        <c:noMultiLvlLbl val="0"/>
      </c:catAx>
      <c:valAx>
        <c:axId val="53832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38325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 sz="1400" b="0" i="0" baseline="0">
                <a:solidFill>
                  <a:schemeClr val="tx1"/>
                </a:solidFill>
                <a:effectLst/>
              </a:rPr>
              <a:t>Covid-19 Region Dalarna: antal fall per vecka</a:t>
            </a:r>
            <a:endParaRPr lang="sv-SE" sz="1400">
              <a:solidFill>
                <a:schemeClr val="tx1"/>
              </a:solidFill>
              <a:effectLst/>
            </a:endParaRPr>
          </a:p>
          <a:p>
            <a:pPr>
              <a:defRPr/>
            </a:pPr>
            <a:r>
              <a:rPr lang="sv-SE" sz="1400" b="0" i="0" baseline="0">
                <a:solidFill>
                  <a:schemeClr val="tx1"/>
                </a:solidFill>
                <a:effectLst/>
              </a:rPr>
              <a:t> Borlänge</a:t>
            </a:r>
            <a:endParaRPr lang="sv-SE" sz="1400">
              <a:solidFill>
                <a:schemeClr val="tx1"/>
              </a:solidFill>
              <a:effectLst/>
            </a:endParaRPr>
          </a:p>
          <a:p>
            <a:pPr>
              <a:defRPr/>
            </a:pP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Blad1!$A$3</c:f>
              <c:strCache>
                <c:ptCount val="1"/>
                <c:pt idx="0">
                  <c:v>Borlänge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Blad1!$B$1:$AM$1</c:f>
              <c:strCache>
                <c:ptCount val="38"/>
                <c:pt idx="0">
                  <c:v>Vecka 38</c:v>
                </c:pt>
                <c:pt idx="1">
                  <c:v>Vecka 39</c:v>
                </c:pt>
                <c:pt idx="2">
                  <c:v>Vecka 40</c:v>
                </c:pt>
                <c:pt idx="3">
                  <c:v>(Vecka 41)</c:v>
                </c:pt>
                <c:pt idx="4">
                  <c:v>Vecka 42</c:v>
                </c:pt>
                <c:pt idx="5">
                  <c:v>Vecka 43</c:v>
                </c:pt>
                <c:pt idx="6">
                  <c:v>Vecka 44</c:v>
                </c:pt>
                <c:pt idx="7">
                  <c:v>Vecka 45</c:v>
                </c:pt>
                <c:pt idx="8">
                  <c:v>Vecka 46</c:v>
                </c:pt>
                <c:pt idx="9">
                  <c:v>Vecka 47</c:v>
                </c:pt>
                <c:pt idx="10">
                  <c:v>Vecka 48</c:v>
                </c:pt>
                <c:pt idx="11">
                  <c:v>Vecka 49</c:v>
                </c:pt>
                <c:pt idx="12">
                  <c:v>Vecka 50</c:v>
                </c:pt>
                <c:pt idx="13">
                  <c:v>Vecka 51</c:v>
                </c:pt>
                <c:pt idx="14">
                  <c:v>Vecka 52</c:v>
                </c:pt>
                <c:pt idx="15">
                  <c:v>Vecka 53</c:v>
                </c:pt>
                <c:pt idx="16">
                  <c:v>Vecka 1-21</c:v>
                </c:pt>
                <c:pt idx="17">
                  <c:v>Vecka 2</c:v>
                </c:pt>
                <c:pt idx="18">
                  <c:v>Vecka 3</c:v>
                </c:pt>
                <c:pt idx="19">
                  <c:v>Vecka 4</c:v>
                </c:pt>
                <c:pt idx="20">
                  <c:v>Vecka 5</c:v>
                </c:pt>
                <c:pt idx="21">
                  <c:v>Vecka 6</c:v>
                </c:pt>
                <c:pt idx="22">
                  <c:v>Vecka 7</c:v>
                </c:pt>
                <c:pt idx="23">
                  <c:v>Vecka 8</c:v>
                </c:pt>
                <c:pt idx="24">
                  <c:v>Vecka 9</c:v>
                </c:pt>
                <c:pt idx="25">
                  <c:v>Vecka 10</c:v>
                </c:pt>
                <c:pt idx="26">
                  <c:v>Vecka 11</c:v>
                </c:pt>
                <c:pt idx="27">
                  <c:v>Vecka 12</c:v>
                </c:pt>
                <c:pt idx="28">
                  <c:v>Vecka 13</c:v>
                </c:pt>
                <c:pt idx="29">
                  <c:v>Vecka 14</c:v>
                </c:pt>
                <c:pt idx="30">
                  <c:v>Vecka 15</c:v>
                </c:pt>
                <c:pt idx="31">
                  <c:v>Vecka 16</c:v>
                </c:pt>
                <c:pt idx="32">
                  <c:v>Vecka 17</c:v>
                </c:pt>
                <c:pt idx="33">
                  <c:v>Vecka 18</c:v>
                </c:pt>
                <c:pt idx="34">
                  <c:v>Vecka 19</c:v>
                </c:pt>
                <c:pt idx="35">
                  <c:v>Vecka 20</c:v>
                </c:pt>
                <c:pt idx="36">
                  <c:v>Vecka 21</c:v>
                </c:pt>
                <c:pt idx="37">
                  <c:v>Vecka 22</c:v>
                </c:pt>
              </c:strCache>
            </c:strRef>
          </c:cat>
          <c:val>
            <c:numRef>
              <c:f>Blad1!$B$3:$AM$3</c:f>
              <c:numCache>
                <c:formatCode>General</c:formatCode>
                <c:ptCount val="38"/>
                <c:pt idx="0">
                  <c:v>25</c:v>
                </c:pt>
                <c:pt idx="1">
                  <c:v>10</c:v>
                </c:pt>
                <c:pt idx="2">
                  <c:v>13</c:v>
                </c:pt>
                <c:pt idx="3">
                  <c:v>10</c:v>
                </c:pt>
                <c:pt idx="4">
                  <c:v>20</c:v>
                </c:pt>
                <c:pt idx="5">
                  <c:v>16</c:v>
                </c:pt>
                <c:pt idx="6">
                  <c:v>58</c:v>
                </c:pt>
                <c:pt idx="7">
                  <c:v>77</c:v>
                </c:pt>
                <c:pt idx="8">
                  <c:v>86</c:v>
                </c:pt>
                <c:pt idx="9">
                  <c:v>80</c:v>
                </c:pt>
                <c:pt idx="10">
                  <c:v>118</c:v>
                </c:pt>
                <c:pt idx="11">
                  <c:v>91</c:v>
                </c:pt>
                <c:pt idx="12">
                  <c:v>115</c:v>
                </c:pt>
                <c:pt idx="13">
                  <c:v>118</c:v>
                </c:pt>
                <c:pt idx="14">
                  <c:v>94</c:v>
                </c:pt>
                <c:pt idx="15">
                  <c:v>110</c:v>
                </c:pt>
                <c:pt idx="16">
                  <c:v>95</c:v>
                </c:pt>
                <c:pt idx="17">
                  <c:v>39</c:v>
                </c:pt>
                <c:pt idx="18">
                  <c:v>46</c:v>
                </c:pt>
                <c:pt idx="19">
                  <c:v>40</c:v>
                </c:pt>
                <c:pt idx="20">
                  <c:v>28</c:v>
                </c:pt>
                <c:pt idx="21">
                  <c:v>36</c:v>
                </c:pt>
                <c:pt idx="22">
                  <c:v>57</c:v>
                </c:pt>
                <c:pt idx="23">
                  <c:v>69</c:v>
                </c:pt>
                <c:pt idx="24">
                  <c:v>104</c:v>
                </c:pt>
                <c:pt idx="25">
                  <c:v>189</c:v>
                </c:pt>
                <c:pt idx="26">
                  <c:v>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E6-4257-AD18-E2C6AA06FC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744960424"/>
        <c:axId val="744959440"/>
      </c:barChart>
      <c:catAx>
        <c:axId val="744960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44959440"/>
        <c:crosses val="autoZero"/>
        <c:auto val="1"/>
        <c:lblAlgn val="ctr"/>
        <c:lblOffset val="100"/>
        <c:noMultiLvlLbl val="0"/>
      </c:catAx>
      <c:valAx>
        <c:axId val="74495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44960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 sz="1400" b="0" i="0" baseline="0">
                <a:solidFill>
                  <a:schemeClr val="tx1"/>
                </a:solidFill>
                <a:effectLst/>
              </a:rPr>
              <a:t>Covid-19 Region Dalarna: antal fall per vecka </a:t>
            </a:r>
            <a:endParaRPr lang="sv-SE" sz="1400">
              <a:solidFill>
                <a:schemeClr val="tx1"/>
              </a:solidFill>
              <a:effectLst/>
            </a:endParaRPr>
          </a:p>
          <a:p>
            <a:pPr>
              <a:defRPr/>
            </a:pPr>
            <a:r>
              <a:rPr lang="sv-SE" sz="1400" b="0" i="0" baseline="0">
                <a:solidFill>
                  <a:schemeClr val="tx1"/>
                </a:solidFill>
                <a:effectLst/>
              </a:rPr>
              <a:t>Orsa</a:t>
            </a:r>
            <a:endParaRPr lang="sv-SE" sz="1400">
              <a:solidFill>
                <a:schemeClr val="tx1"/>
              </a:solidFill>
              <a:effectLst/>
            </a:endParaRPr>
          </a:p>
          <a:p>
            <a:pPr>
              <a:defRPr/>
            </a:pPr>
            <a:endParaRPr lang="sv-SE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Blad1!$A$11</c:f>
              <c:strCache>
                <c:ptCount val="1"/>
                <c:pt idx="0">
                  <c:v>Orsa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Blad1!$B$1:$AM$1</c:f>
              <c:strCache>
                <c:ptCount val="38"/>
                <c:pt idx="0">
                  <c:v>Vecka 38</c:v>
                </c:pt>
                <c:pt idx="1">
                  <c:v>Vecka 39</c:v>
                </c:pt>
                <c:pt idx="2">
                  <c:v>Vecka 40</c:v>
                </c:pt>
                <c:pt idx="3">
                  <c:v>(Vecka 41)</c:v>
                </c:pt>
                <c:pt idx="4">
                  <c:v>Vecka 42</c:v>
                </c:pt>
                <c:pt idx="5">
                  <c:v>Vecka 43</c:v>
                </c:pt>
                <c:pt idx="6">
                  <c:v>Vecka 44</c:v>
                </c:pt>
                <c:pt idx="7">
                  <c:v>Vecka 45</c:v>
                </c:pt>
                <c:pt idx="8">
                  <c:v>Vecka 46</c:v>
                </c:pt>
                <c:pt idx="9">
                  <c:v>Vecka 47</c:v>
                </c:pt>
                <c:pt idx="10">
                  <c:v>Vecka 48</c:v>
                </c:pt>
                <c:pt idx="11">
                  <c:v>Vecka 49</c:v>
                </c:pt>
                <c:pt idx="12">
                  <c:v>Vecka 50</c:v>
                </c:pt>
                <c:pt idx="13">
                  <c:v>Vecka 51</c:v>
                </c:pt>
                <c:pt idx="14">
                  <c:v>Vecka 52</c:v>
                </c:pt>
                <c:pt idx="15">
                  <c:v>Vecka 53</c:v>
                </c:pt>
                <c:pt idx="16">
                  <c:v>Vecka 1-21</c:v>
                </c:pt>
                <c:pt idx="17">
                  <c:v>Vecka 2</c:v>
                </c:pt>
                <c:pt idx="18">
                  <c:v>Vecka 3</c:v>
                </c:pt>
                <c:pt idx="19">
                  <c:v>Vecka 4</c:v>
                </c:pt>
                <c:pt idx="20">
                  <c:v>Vecka 5</c:v>
                </c:pt>
                <c:pt idx="21">
                  <c:v>Vecka 6</c:v>
                </c:pt>
                <c:pt idx="22">
                  <c:v>Vecka 7</c:v>
                </c:pt>
                <c:pt idx="23">
                  <c:v>Vecka 8</c:v>
                </c:pt>
                <c:pt idx="24">
                  <c:v>Vecka 9</c:v>
                </c:pt>
                <c:pt idx="25">
                  <c:v>Vecka 10</c:v>
                </c:pt>
                <c:pt idx="26">
                  <c:v>Vecka 11</c:v>
                </c:pt>
                <c:pt idx="27">
                  <c:v>Vecka 12</c:v>
                </c:pt>
                <c:pt idx="28">
                  <c:v>Vecka 13</c:v>
                </c:pt>
                <c:pt idx="29">
                  <c:v>Vecka 14</c:v>
                </c:pt>
                <c:pt idx="30">
                  <c:v>Vecka 15</c:v>
                </c:pt>
                <c:pt idx="31">
                  <c:v>Vecka 16</c:v>
                </c:pt>
                <c:pt idx="32">
                  <c:v>Vecka 17</c:v>
                </c:pt>
                <c:pt idx="33">
                  <c:v>Vecka 18</c:v>
                </c:pt>
                <c:pt idx="34">
                  <c:v>Vecka 19</c:v>
                </c:pt>
                <c:pt idx="35">
                  <c:v>Vecka 20</c:v>
                </c:pt>
                <c:pt idx="36">
                  <c:v>Vecka 21</c:v>
                </c:pt>
                <c:pt idx="37">
                  <c:v>Vecka 22</c:v>
                </c:pt>
              </c:strCache>
            </c:strRef>
          </c:cat>
          <c:val>
            <c:numRef>
              <c:f>Blad1!$B$11:$AM$11</c:f>
              <c:numCache>
                <c:formatCode>General</c:formatCode>
                <c:ptCount val="38"/>
                <c:pt idx="0">
                  <c:v>5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  <c:pt idx="6">
                  <c:v>3</c:v>
                </c:pt>
                <c:pt idx="7">
                  <c:v>6</c:v>
                </c:pt>
                <c:pt idx="8">
                  <c:v>9</c:v>
                </c:pt>
                <c:pt idx="9">
                  <c:v>14</c:v>
                </c:pt>
                <c:pt idx="10">
                  <c:v>16</c:v>
                </c:pt>
                <c:pt idx="11">
                  <c:v>21</c:v>
                </c:pt>
                <c:pt idx="12">
                  <c:v>23</c:v>
                </c:pt>
                <c:pt idx="13">
                  <c:v>49</c:v>
                </c:pt>
                <c:pt idx="14">
                  <c:v>50</c:v>
                </c:pt>
                <c:pt idx="15">
                  <c:v>38</c:v>
                </c:pt>
                <c:pt idx="16">
                  <c:v>26</c:v>
                </c:pt>
                <c:pt idx="17">
                  <c:v>13</c:v>
                </c:pt>
                <c:pt idx="18">
                  <c:v>9</c:v>
                </c:pt>
                <c:pt idx="19">
                  <c:v>8</c:v>
                </c:pt>
                <c:pt idx="20">
                  <c:v>8</c:v>
                </c:pt>
                <c:pt idx="21">
                  <c:v>10</c:v>
                </c:pt>
                <c:pt idx="22">
                  <c:v>6</c:v>
                </c:pt>
                <c:pt idx="23">
                  <c:v>15</c:v>
                </c:pt>
                <c:pt idx="24">
                  <c:v>18</c:v>
                </c:pt>
                <c:pt idx="25">
                  <c:v>41</c:v>
                </c:pt>
                <c:pt idx="26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80-425A-990B-93B0F2304F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743808328"/>
        <c:axId val="743806032"/>
      </c:barChart>
      <c:catAx>
        <c:axId val="743808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43806032"/>
        <c:crosses val="autoZero"/>
        <c:auto val="1"/>
        <c:lblAlgn val="ctr"/>
        <c:lblOffset val="100"/>
        <c:noMultiLvlLbl val="0"/>
      </c:catAx>
      <c:valAx>
        <c:axId val="74380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43808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 sz="1400" b="0" i="0" baseline="0">
                <a:solidFill>
                  <a:schemeClr val="tx1"/>
                </a:solidFill>
                <a:effectLst/>
              </a:rPr>
              <a:t>Covid-19 Region Dalarna: antal fall per vecka </a:t>
            </a:r>
            <a:endParaRPr lang="sv-SE" sz="1400">
              <a:solidFill>
                <a:schemeClr val="tx1"/>
              </a:solidFill>
              <a:effectLst/>
            </a:endParaRPr>
          </a:p>
          <a:p>
            <a:pPr>
              <a:defRPr/>
            </a:pPr>
            <a:r>
              <a:rPr lang="sv-SE" sz="1400" b="0" i="0" baseline="0">
                <a:solidFill>
                  <a:schemeClr val="tx1"/>
                </a:solidFill>
                <a:effectLst/>
              </a:rPr>
              <a:t>Mora</a:t>
            </a:r>
            <a:endParaRPr lang="sv-SE" sz="1400">
              <a:solidFill>
                <a:schemeClr val="tx1"/>
              </a:solidFill>
              <a:effectLst/>
            </a:endParaRPr>
          </a:p>
          <a:p>
            <a:pPr>
              <a:defRPr/>
            </a:pPr>
            <a:endParaRPr lang="sv-SE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Blad1!$A$10</c:f>
              <c:strCache>
                <c:ptCount val="1"/>
                <c:pt idx="0">
                  <c:v>Mora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Blad1!$B$1:$AM$1</c:f>
              <c:strCache>
                <c:ptCount val="38"/>
                <c:pt idx="0">
                  <c:v>Vecka 38</c:v>
                </c:pt>
                <c:pt idx="1">
                  <c:v>Vecka 39</c:v>
                </c:pt>
                <c:pt idx="2">
                  <c:v>Vecka 40</c:v>
                </c:pt>
                <c:pt idx="3">
                  <c:v>(Vecka 41)</c:v>
                </c:pt>
                <c:pt idx="4">
                  <c:v>Vecka 42</c:v>
                </c:pt>
                <c:pt idx="5">
                  <c:v>Vecka 43</c:v>
                </c:pt>
                <c:pt idx="6">
                  <c:v>Vecka 44</c:v>
                </c:pt>
                <c:pt idx="7">
                  <c:v>Vecka 45</c:v>
                </c:pt>
                <c:pt idx="8">
                  <c:v>Vecka 46</c:v>
                </c:pt>
                <c:pt idx="9">
                  <c:v>Vecka 47</c:v>
                </c:pt>
                <c:pt idx="10">
                  <c:v>Vecka 48</c:v>
                </c:pt>
                <c:pt idx="11">
                  <c:v>Vecka 49</c:v>
                </c:pt>
                <c:pt idx="12">
                  <c:v>Vecka 50</c:v>
                </c:pt>
                <c:pt idx="13">
                  <c:v>Vecka 51</c:v>
                </c:pt>
                <c:pt idx="14">
                  <c:v>Vecka 52</c:v>
                </c:pt>
                <c:pt idx="15">
                  <c:v>Vecka 53</c:v>
                </c:pt>
                <c:pt idx="16">
                  <c:v>Vecka 1-21</c:v>
                </c:pt>
                <c:pt idx="17">
                  <c:v>Vecka 2</c:v>
                </c:pt>
                <c:pt idx="18">
                  <c:v>Vecka 3</c:v>
                </c:pt>
                <c:pt idx="19">
                  <c:v>Vecka 4</c:v>
                </c:pt>
                <c:pt idx="20">
                  <c:v>Vecka 5</c:v>
                </c:pt>
                <c:pt idx="21">
                  <c:v>Vecka 6</c:v>
                </c:pt>
                <c:pt idx="22">
                  <c:v>Vecka 7</c:v>
                </c:pt>
                <c:pt idx="23">
                  <c:v>Vecka 8</c:v>
                </c:pt>
                <c:pt idx="24">
                  <c:v>Vecka 9</c:v>
                </c:pt>
                <c:pt idx="25">
                  <c:v>Vecka 10</c:v>
                </c:pt>
                <c:pt idx="26">
                  <c:v>Vecka 11</c:v>
                </c:pt>
                <c:pt idx="27">
                  <c:v>Vecka 12</c:v>
                </c:pt>
                <c:pt idx="28">
                  <c:v>Vecka 13</c:v>
                </c:pt>
                <c:pt idx="29">
                  <c:v>Vecka 14</c:v>
                </c:pt>
                <c:pt idx="30">
                  <c:v>Vecka 15</c:v>
                </c:pt>
                <c:pt idx="31">
                  <c:v>Vecka 16</c:v>
                </c:pt>
                <c:pt idx="32">
                  <c:v>Vecka 17</c:v>
                </c:pt>
                <c:pt idx="33">
                  <c:v>Vecka 18</c:v>
                </c:pt>
                <c:pt idx="34">
                  <c:v>Vecka 19</c:v>
                </c:pt>
                <c:pt idx="35">
                  <c:v>Vecka 20</c:v>
                </c:pt>
                <c:pt idx="36">
                  <c:v>Vecka 21</c:v>
                </c:pt>
                <c:pt idx="37">
                  <c:v>Vecka 22</c:v>
                </c:pt>
              </c:strCache>
            </c:strRef>
          </c:cat>
          <c:val>
            <c:numRef>
              <c:f>Blad1!$B$10:$AM$10</c:f>
              <c:numCache>
                <c:formatCode>General</c:formatCode>
                <c:ptCount val="38"/>
                <c:pt idx="0">
                  <c:v>46</c:v>
                </c:pt>
                <c:pt idx="1">
                  <c:v>27</c:v>
                </c:pt>
                <c:pt idx="2">
                  <c:v>34</c:v>
                </c:pt>
                <c:pt idx="3">
                  <c:v>6</c:v>
                </c:pt>
                <c:pt idx="4">
                  <c:v>7</c:v>
                </c:pt>
                <c:pt idx="5">
                  <c:v>6</c:v>
                </c:pt>
                <c:pt idx="6">
                  <c:v>6</c:v>
                </c:pt>
                <c:pt idx="7">
                  <c:v>17</c:v>
                </c:pt>
                <c:pt idx="8">
                  <c:v>47</c:v>
                </c:pt>
                <c:pt idx="9">
                  <c:v>45</c:v>
                </c:pt>
                <c:pt idx="10">
                  <c:v>61</c:v>
                </c:pt>
                <c:pt idx="11">
                  <c:v>55</c:v>
                </c:pt>
                <c:pt idx="12">
                  <c:v>61</c:v>
                </c:pt>
                <c:pt idx="13">
                  <c:v>58</c:v>
                </c:pt>
                <c:pt idx="14">
                  <c:v>51</c:v>
                </c:pt>
                <c:pt idx="15">
                  <c:v>70</c:v>
                </c:pt>
                <c:pt idx="16">
                  <c:v>41</c:v>
                </c:pt>
                <c:pt idx="17">
                  <c:v>20</c:v>
                </c:pt>
                <c:pt idx="18">
                  <c:v>9</c:v>
                </c:pt>
                <c:pt idx="19">
                  <c:v>9</c:v>
                </c:pt>
                <c:pt idx="20">
                  <c:v>10</c:v>
                </c:pt>
                <c:pt idx="21">
                  <c:v>7</c:v>
                </c:pt>
                <c:pt idx="22">
                  <c:v>13</c:v>
                </c:pt>
                <c:pt idx="23">
                  <c:v>48</c:v>
                </c:pt>
                <c:pt idx="24">
                  <c:v>68</c:v>
                </c:pt>
                <c:pt idx="25">
                  <c:v>91</c:v>
                </c:pt>
                <c:pt idx="26">
                  <c:v>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7D-416E-852E-B7A43B708A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748931224"/>
        <c:axId val="748937784"/>
      </c:barChart>
      <c:catAx>
        <c:axId val="748931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48937784"/>
        <c:crosses val="autoZero"/>
        <c:auto val="1"/>
        <c:lblAlgn val="ctr"/>
        <c:lblOffset val="100"/>
        <c:noMultiLvlLbl val="0"/>
      </c:catAx>
      <c:valAx>
        <c:axId val="74893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48931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[Distributionsplan.xlsx]Dist.plan (vecka) - Region!Pivottabell3</c:name>
    <c:fmtId val="2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Planerad distribution av dos per månad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ivotFmts>
      <c:pivotFmt>
        <c:idx val="0"/>
      </c:pivotFmt>
      <c:pivotFmt>
        <c:idx val="1"/>
      </c:pivotFmt>
      <c:pivotFmt>
        <c:idx val="2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3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4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5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6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7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8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9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10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11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12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13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14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</c:pivotFmts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'Dist.plan (vecka) - Region'!$P$37:$P$38</c:f>
              <c:strCache>
                <c:ptCount val="1"/>
                <c:pt idx="0">
                  <c:v>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'Dist.plan (vecka) - Region'!$O$39:$O$48</c:f>
              <c:strCache>
                <c:ptCount val="9"/>
                <c:pt idx="0">
                  <c:v>9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>
                  <c:v>15</c:v>
                </c:pt>
                <c:pt idx="7">
                  <c:v>16</c:v>
                </c:pt>
                <c:pt idx="8">
                  <c:v>17</c:v>
                </c:pt>
              </c:strCache>
            </c:strRef>
          </c:cat>
          <c:val>
            <c:numRef>
              <c:f>'Dist.plan (vecka) - Region'!$P$39:$P$48</c:f>
              <c:numCache>
                <c:formatCode>General</c:formatCode>
                <c:ptCount val="9"/>
                <c:pt idx="0">
                  <c:v>4994</c:v>
                </c:pt>
                <c:pt idx="1">
                  <c:v>5860</c:v>
                </c:pt>
                <c:pt idx="2">
                  <c:v>8652</c:v>
                </c:pt>
                <c:pt idx="3">
                  <c:v>2352</c:v>
                </c:pt>
                <c:pt idx="4">
                  <c:v>10878</c:v>
                </c:pt>
                <c:pt idx="5">
                  <c:v>9978</c:v>
                </c:pt>
                <c:pt idx="6">
                  <c:v>16260</c:v>
                </c:pt>
                <c:pt idx="7">
                  <c:v>10560</c:v>
                </c:pt>
                <c:pt idx="8">
                  <c:v>8196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7E-4FA7-9A98-B8FAF22B72FE}"/>
            </c:ext>
          </c:extLst>
        </c:ser>
        <c:ser>
          <c:idx val="1"/>
          <c:order val="1"/>
          <c:tx>
            <c:strRef>
              <c:f>'Dist.plan (vecka) - Region'!$Q$37:$Q$38</c:f>
              <c:strCache>
                <c:ptCount val="1"/>
                <c:pt idx="0">
                  <c:v>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'Dist.plan (vecka) - Region'!$O$39:$O$48</c:f>
              <c:strCache>
                <c:ptCount val="9"/>
                <c:pt idx="0">
                  <c:v>9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>
                  <c:v>15</c:v>
                </c:pt>
                <c:pt idx="7">
                  <c:v>16</c:v>
                </c:pt>
                <c:pt idx="8">
                  <c:v>17</c:v>
                </c:pt>
              </c:strCache>
            </c:strRef>
          </c:cat>
          <c:val>
            <c:numRef>
              <c:f>'Dist.plan (vecka) - Region'!$Q$39:$Q$48</c:f>
              <c:numCache>
                <c:formatCode>General</c:formatCode>
                <c:ptCount val="9"/>
                <c:pt idx="0">
                  <c:v>500</c:v>
                </c:pt>
                <c:pt idx="1">
                  <c:v>1934</c:v>
                </c:pt>
                <c:pt idx="2">
                  <c:v>1716</c:v>
                </c:pt>
                <c:pt idx="3">
                  <c:v>1716</c:v>
                </c:pt>
                <c:pt idx="5">
                  <c:v>300</c:v>
                </c:pt>
                <c:pt idx="7">
                  <c:v>5720</c:v>
                </c:pt>
                <c:pt idx="8">
                  <c:v>4234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7E-4FA7-9A98-B8FAF22B7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49155984"/>
        <c:axId val="649148440"/>
      </c:barChart>
      <c:catAx>
        <c:axId val="64915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49148440"/>
        <c:crosses val="autoZero"/>
        <c:auto val="1"/>
        <c:lblAlgn val="ctr"/>
        <c:lblOffset val="100"/>
        <c:noMultiLvlLbl val="0"/>
      </c:catAx>
      <c:valAx>
        <c:axId val="64914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4915598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</c:dTable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[Distributionsplan.xlsx]Dist.plan (månad) - Region!Pivottabell3</c:name>
    <c:fmtId val="2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Planerad distribution av dos per månad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ivotFmts>
      <c:pivotFmt>
        <c:idx val="0"/>
      </c:pivotFmt>
      <c:pivotFmt>
        <c:idx val="1"/>
      </c:pivotFmt>
      <c:pivotFmt>
        <c:idx val="2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3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4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5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6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7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8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9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10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11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12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13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14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  <c:pivotFmt>
        <c:idx val="15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none"/>
        </c:marker>
      </c:pivotFmt>
    </c:pivotFmts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'Dist.plan (månad) - Region'!$N$30:$N$31</c:f>
              <c:strCache>
                <c:ptCount val="1"/>
                <c:pt idx="0">
                  <c:v>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'Dist.plan (månad) - Region'!$M$32:$M$42</c:f>
              <c:strCache>
                <c:ptCount val="10"/>
                <c:pt idx="0">
                  <c:v>dec</c:v>
                </c:pt>
                <c:pt idx="1">
                  <c:v>jan</c:v>
                </c:pt>
                <c:pt idx="2">
                  <c:v>feb</c:v>
                </c:pt>
                <c:pt idx="3">
                  <c:v>mar</c:v>
                </c:pt>
                <c:pt idx="4">
                  <c:v>apr</c:v>
                </c:pt>
                <c:pt idx="5">
                  <c:v>maj</c:v>
                </c:pt>
                <c:pt idx="6">
                  <c:v>jun</c:v>
                </c:pt>
                <c:pt idx="7">
                  <c:v>jul</c:v>
                </c:pt>
                <c:pt idx="8">
                  <c:v>aug</c:v>
                </c:pt>
                <c:pt idx="9">
                  <c:v>sep</c:v>
                </c:pt>
              </c:strCache>
            </c:strRef>
          </c:cat>
          <c:val>
            <c:numRef>
              <c:f>'Dist.plan (månad) - Region'!$N$32:$N$42</c:f>
              <c:numCache>
                <c:formatCode>General</c:formatCode>
                <c:ptCount val="10"/>
                <c:pt idx="0">
                  <c:v>200</c:v>
                </c:pt>
                <c:pt idx="1">
                  <c:v>9175</c:v>
                </c:pt>
                <c:pt idx="2">
                  <c:v>7783</c:v>
                </c:pt>
                <c:pt idx="3">
                  <c:v>32736</c:v>
                </c:pt>
                <c:pt idx="4">
                  <c:v>44994</c:v>
                </c:pt>
                <c:pt idx="5">
                  <c:v>44320</c:v>
                </c:pt>
                <c:pt idx="6">
                  <c:v>63276</c:v>
                </c:pt>
                <c:pt idx="7">
                  <c:v>53504</c:v>
                </c:pt>
                <c:pt idx="8">
                  <c:v>18742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DD-470D-A3F2-C129C33FC2FB}"/>
            </c:ext>
          </c:extLst>
        </c:ser>
        <c:ser>
          <c:idx val="1"/>
          <c:order val="1"/>
          <c:tx>
            <c:strRef>
              <c:f>'Dist.plan (månad) - Region'!$O$30:$O$31</c:f>
              <c:strCache>
                <c:ptCount val="1"/>
                <c:pt idx="0">
                  <c:v>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'Dist.plan (månad) - Region'!$M$32:$M$42</c:f>
              <c:strCache>
                <c:ptCount val="10"/>
                <c:pt idx="0">
                  <c:v>dec</c:v>
                </c:pt>
                <c:pt idx="1">
                  <c:v>jan</c:v>
                </c:pt>
                <c:pt idx="2">
                  <c:v>feb</c:v>
                </c:pt>
                <c:pt idx="3">
                  <c:v>mar</c:v>
                </c:pt>
                <c:pt idx="4">
                  <c:v>apr</c:v>
                </c:pt>
                <c:pt idx="5">
                  <c:v>maj</c:v>
                </c:pt>
                <c:pt idx="6">
                  <c:v>jun</c:v>
                </c:pt>
                <c:pt idx="7">
                  <c:v>jul</c:v>
                </c:pt>
                <c:pt idx="8">
                  <c:v>aug</c:v>
                </c:pt>
                <c:pt idx="9">
                  <c:v>sep</c:v>
                </c:pt>
              </c:strCache>
            </c:strRef>
          </c:cat>
          <c:val>
            <c:numRef>
              <c:f>'Dist.plan (månad) - Region'!$O$32:$O$42</c:f>
              <c:numCache>
                <c:formatCode>General</c:formatCode>
                <c:ptCount val="10"/>
                <c:pt idx="1">
                  <c:v>3125</c:v>
                </c:pt>
                <c:pt idx="2">
                  <c:v>6947</c:v>
                </c:pt>
                <c:pt idx="3">
                  <c:v>5866</c:v>
                </c:pt>
                <c:pt idx="4">
                  <c:v>10254</c:v>
                </c:pt>
                <c:pt idx="5">
                  <c:v>57454</c:v>
                </c:pt>
                <c:pt idx="6">
                  <c:v>21344</c:v>
                </c:pt>
                <c:pt idx="7">
                  <c:v>14800</c:v>
                </c:pt>
                <c:pt idx="8">
                  <c:v>59858</c:v>
                </c:pt>
                <c:pt idx="9">
                  <c:v>11784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DD-470D-A3F2-C129C33FC2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49155984"/>
        <c:axId val="649148440"/>
      </c:barChart>
      <c:catAx>
        <c:axId val="64915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49148440"/>
        <c:crosses val="autoZero"/>
        <c:auto val="1"/>
        <c:lblAlgn val="ctr"/>
        <c:lblOffset val="100"/>
        <c:noMultiLvlLbl val="0"/>
      </c:catAx>
      <c:valAx>
        <c:axId val="64914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4915598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</c:dTable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[Distributionsplan.xlsx]Dist.plan (månad) - Region!Pivottabell4</c:name>
    <c:fmtId val="36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Prognos på möjliga administrerade doser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ivotFmts>
      <c:pivotFmt>
        <c:idx val="0"/>
      </c:pivotFmt>
      <c:pivotFmt>
        <c:idx val="1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2"/>
      </c:pivotFmt>
      <c:pivotFmt>
        <c:idx val="3"/>
      </c:pivotFmt>
      <c:pivotFmt>
        <c:idx val="4"/>
      </c:pivotFmt>
      <c:pivotFmt>
        <c:idx val="5"/>
      </c:pivotFmt>
      <c:pivotFmt>
        <c:idx val="6"/>
      </c:pivotFmt>
      <c:pivotFmt>
        <c:idx val="7"/>
      </c:pivotFmt>
      <c:pivotFmt>
        <c:idx val="8"/>
      </c:pivotFmt>
      <c:pivotFmt>
        <c:idx val="9"/>
      </c:pivotFmt>
      <c:pivotFmt>
        <c:idx val="10"/>
      </c:pivotFmt>
      <c:pivotFmt>
        <c:idx val="11"/>
      </c:pivotFmt>
      <c:pivotFmt>
        <c:idx val="12"/>
      </c:pivotFmt>
      <c:pivotFmt>
        <c:idx val="13"/>
      </c:pivotFmt>
      <c:pivotFmt>
        <c:idx val="14"/>
      </c:pivotFmt>
      <c:pivotFmt>
        <c:idx val="15"/>
      </c:pivotFmt>
      <c:pivotFmt>
        <c:idx val="16"/>
      </c:pivotFmt>
      <c:pivotFmt>
        <c:idx val="17"/>
      </c:pivotFmt>
      <c:pivotFmt>
        <c:idx val="18"/>
      </c:pivotFmt>
      <c:pivotFmt>
        <c:idx val="19"/>
      </c:pivotFmt>
      <c:pivotFmt>
        <c:idx val="20"/>
      </c:pivotFmt>
      <c:pivotFmt>
        <c:idx val="21"/>
      </c:pivotFmt>
      <c:pivotFmt>
        <c:idx val="22"/>
      </c:pivotFmt>
      <c:pivotFmt>
        <c:idx val="23"/>
      </c:pivotFmt>
      <c:pivotFmt>
        <c:idx val="24"/>
      </c:pivotFmt>
      <c:pivotFmt>
        <c:idx val="25"/>
      </c:pivotFmt>
      <c:pivotFmt>
        <c:idx val="26"/>
      </c:pivotFmt>
      <c:pivotFmt>
        <c:idx val="27"/>
      </c:pivotFmt>
      <c:pivotFmt>
        <c:idx val="28"/>
      </c:pivotFmt>
      <c:pivotFmt>
        <c:idx val="29"/>
      </c:pivotFmt>
      <c:pivotFmt>
        <c:idx val="30"/>
      </c:pivotFmt>
      <c:pivotFmt>
        <c:idx val="31"/>
      </c:pivotFmt>
      <c:pivotFmt>
        <c:idx val="32"/>
      </c:pivotFmt>
      <c:pivotFmt>
        <c:idx val="33"/>
      </c:pivotFmt>
      <c:pivotFmt>
        <c:idx val="34"/>
      </c:pivotFmt>
      <c:pivotFmt>
        <c:idx val="35"/>
      </c:pivotFmt>
      <c:pivotFmt>
        <c:idx val="36"/>
      </c:pivotFmt>
      <c:pivotFmt>
        <c:idx val="37"/>
      </c:pivotFmt>
      <c:pivotFmt>
        <c:idx val="38"/>
      </c:pivotFmt>
      <c:pivotFmt>
        <c:idx val="39"/>
      </c:pivotFmt>
      <c:pivotFmt>
        <c:idx val="40"/>
      </c:pivotFmt>
      <c:pivotFmt>
        <c:idx val="41"/>
      </c:pivotFmt>
      <c:pivotFmt>
        <c:idx val="42"/>
      </c:pivotFmt>
      <c:pivotFmt>
        <c:idx val="43"/>
      </c:pivotFmt>
      <c:pivotFmt>
        <c:idx val="44"/>
      </c:pivotFmt>
      <c:pivotFmt>
        <c:idx val="45"/>
      </c:pivotFmt>
      <c:pivotFmt>
        <c:idx val="46"/>
      </c:pivotFmt>
      <c:pivotFmt>
        <c:idx val="47"/>
      </c:pivotFmt>
      <c:pivotFmt>
        <c:idx val="48"/>
      </c:pivotFmt>
      <c:pivotFmt>
        <c:idx val="49"/>
      </c:pivotFmt>
      <c:pivotFmt>
        <c:idx val="50"/>
      </c:pivotFmt>
      <c:pivotFmt>
        <c:idx val="51"/>
      </c:pivotFmt>
      <c:pivotFmt>
        <c:idx val="52"/>
      </c:pivotFmt>
      <c:pivotFmt>
        <c:idx val="53"/>
      </c:pivotFmt>
      <c:pivotFmt>
        <c:idx val="54"/>
      </c:pivotFmt>
      <c:pivotFmt>
        <c:idx val="55"/>
      </c:pivotFmt>
      <c:pivotFmt>
        <c:idx val="56"/>
      </c:pivotFmt>
      <c:pivotFmt>
        <c:idx val="57"/>
      </c:pivotFmt>
      <c:pivotFmt>
        <c:idx val="58"/>
      </c:pivotFmt>
      <c:pivotFmt>
        <c:idx val="59"/>
      </c:pivotFmt>
      <c:pivotFmt>
        <c:idx val="60"/>
      </c:pivotFmt>
      <c:pivotFmt>
        <c:idx val="61"/>
      </c:pivotFmt>
      <c:pivotFmt>
        <c:idx val="62"/>
      </c:pivotFmt>
      <c:pivotFmt>
        <c:idx val="63"/>
      </c:pivotFmt>
      <c:pivotFmt>
        <c:idx val="64"/>
      </c:pivotFmt>
      <c:pivotFmt>
        <c:idx val="65"/>
      </c:pivotFmt>
      <c:pivotFmt>
        <c:idx val="66"/>
      </c:pivotFmt>
      <c:pivotFmt>
        <c:idx val="67"/>
      </c:pivotFmt>
      <c:pivotFmt>
        <c:idx val="68"/>
      </c:pivotFmt>
      <c:pivotFmt>
        <c:idx val="69"/>
      </c:pivotFmt>
      <c:pivotFmt>
        <c:idx val="70"/>
      </c:pivotFmt>
      <c:pivotFmt>
        <c:idx val="71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72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73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74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75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76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77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78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79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80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81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82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83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5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84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6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85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1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86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87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2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2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88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89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90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91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92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5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93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6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94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1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95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2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2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96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97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98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99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100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5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101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6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102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1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  <c:pivotFmt>
        <c:idx val="103"/>
        <c:spPr>
          <a:gradFill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 w="34925" cap="rnd">
            <a:solidFill>
              <a:schemeClr val="accent1"/>
            </a:solidFill>
            <a:round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c:spPr>
        <c:marker>
          <c:symbol val="circle"/>
          <c:size val="6"/>
          <c:spPr>
            <a:gradFill rotWithShape="1">
              <a:gsLst>
                <a:gs pos="0">
                  <a:schemeClr val="accent2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9525">
              <a:solidFill>
                <a:schemeClr val="accent2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</c:marker>
      </c:pivotFmt>
    </c:pivotFmts>
    <c:plotArea>
      <c:layout/>
      <c:lineChart>
        <c:grouping val="standard"/>
        <c:varyColors val="0"/>
        <c:ser>
          <c:idx val="0"/>
          <c:order val="0"/>
          <c:tx>
            <c:strRef>
              <c:f>'Dist.plan (månad) - Region'!$X$30:$X$32</c:f>
              <c:strCache>
                <c:ptCount val="1"/>
                <c:pt idx="0">
                  <c:v>1 - Summa av Kvantitet_dec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cat>
            <c:strRef>
              <c:f>'Dist.plan (månad) - Region'!$W$33:$W$43</c:f>
              <c:strCache>
                <c:ptCount val="10"/>
                <c:pt idx="0">
                  <c:v>dec</c:v>
                </c:pt>
                <c:pt idx="1">
                  <c:v>jan</c:v>
                </c:pt>
                <c:pt idx="2">
                  <c:v>feb</c:v>
                </c:pt>
                <c:pt idx="3">
                  <c:v>mar</c:v>
                </c:pt>
                <c:pt idx="4">
                  <c:v>apr</c:v>
                </c:pt>
                <c:pt idx="5">
                  <c:v>maj</c:v>
                </c:pt>
                <c:pt idx="6">
                  <c:v>jun</c:v>
                </c:pt>
                <c:pt idx="7">
                  <c:v>jul</c:v>
                </c:pt>
                <c:pt idx="8">
                  <c:v>aug</c:v>
                </c:pt>
                <c:pt idx="9">
                  <c:v>sep</c:v>
                </c:pt>
              </c:strCache>
            </c:strRef>
          </c:cat>
          <c:val>
            <c:numRef>
              <c:f>'Dist.plan (månad) - Region'!$X$33:$X$43</c:f>
              <c:numCache>
                <c:formatCode>0</c:formatCode>
                <c:ptCount val="10"/>
                <c:pt idx="0">
                  <c:v>200</c:v>
                </c:pt>
                <c:pt idx="1">
                  <c:v>9375</c:v>
                </c:pt>
                <c:pt idx="2">
                  <c:v>17039.705882352941</c:v>
                </c:pt>
                <c:pt idx="3">
                  <c:v>48861.078320885106</c:v>
                </c:pt>
                <c:pt idx="4">
                  <c:v>92621.916657779948</c:v>
                </c:pt>
                <c:pt idx="5">
                  <c:v>125443.48528523094</c:v>
                </c:pt>
                <c:pt idx="6">
                  <c:v>183286.6225401329</c:v>
                </c:pt>
                <c:pt idx="7">
                  <c:v>236048.06044862967</c:v>
                </c:pt>
                <c:pt idx="8">
                  <c:v>254512.11273621136</c:v>
                </c:pt>
                <c:pt idx="9">
                  <c:v>254512.11273621136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D4-461D-9FF7-DC03A864021B}"/>
            </c:ext>
          </c:extLst>
        </c:ser>
        <c:ser>
          <c:idx val="1"/>
          <c:order val="1"/>
          <c:tx>
            <c:strRef>
              <c:f>'Dist.plan (månad) - Region'!$Y$30:$Y$32</c:f>
              <c:strCache>
                <c:ptCount val="1"/>
                <c:pt idx="0">
                  <c:v>1 - Summa av Fas 1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cat>
            <c:strRef>
              <c:f>'Dist.plan (månad) - Region'!$W$33:$W$43</c:f>
              <c:strCache>
                <c:ptCount val="10"/>
                <c:pt idx="0">
                  <c:v>dec</c:v>
                </c:pt>
                <c:pt idx="1">
                  <c:v>jan</c:v>
                </c:pt>
                <c:pt idx="2">
                  <c:v>feb</c:v>
                </c:pt>
                <c:pt idx="3">
                  <c:v>mar</c:v>
                </c:pt>
                <c:pt idx="4">
                  <c:v>apr</c:v>
                </c:pt>
                <c:pt idx="5">
                  <c:v>maj</c:v>
                </c:pt>
                <c:pt idx="6">
                  <c:v>jun</c:v>
                </c:pt>
                <c:pt idx="7">
                  <c:v>jul</c:v>
                </c:pt>
                <c:pt idx="8">
                  <c:v>aug</c:v>
                </c:pt>
                <c:pt idx="9">
                  <c:v>sep</c:v>
                </c:pt>
              </c:strCache>
            </c:strRef>
          </c:cat>
          <c:val>
            <c:numRef>
              <c:f>'Dist.plan (månad) - Region'!$Y$33:$Y$43</c:f>
              <c:numCache>
                <c:formatCode>General</c:formatCode>
                <c:ptCount val="10"/>
                <c:pt idx="0">
                  <c:v>26000</c:v>
                </c:pt>
                <c:pt idx="1">
                  <c:v>26000</c:v>
                </c:pt>
                <c:pt idx="2">
                  <c:v>26000</c:v>
                </c:pt>
                <c:pt idx="3">
                  <c:v>26000</c:v>
                </c:pt>
                <c:pt idx="4">
                  <c:v>26000</c:v>
                </c:pt>
                <c:pt idx="5">
                  <c:v>26000</c:v>
                </c:pt>
                <c:pt idx="6">
                  <c:v>26000</c:v>
                </c:pt>
                <c:pt idx="7">
                  <c:v>26000</c:v>
                </c:pt>
                <c:pt idx="8">
                  <c:v>26000</c:v>
                </c:pt>
                <c:pt idx="9">
                  <c:v>26000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D4-461D-9FF7-DC03A864021B}"/>
            </c:ext>
          </c:extLst>
        </c:ser>
        <c:ser>
          <c:idx val="2"/>
          <c:order val="2"/>
          <c:tx>
            <c:strRef>
              <c:f>'Dist.plan (månad) - Region'!$Z$30:$Z$32</c:f>
              <c:strCache>
                <c:ptCount val="1"/>
                <c:pt idx="0">
                  <c:v>1 - Summa av Fas 2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cat>
            <c:strRef>
              <c:f>'Dist.plan (månad) - Region'!$W$33:$W$43</c:f>
              <c:strCache>
                <c:ptCount val="10"/>
                <c:pt idx="0">
                  <c:v>dec</c:v>
                </c:pt>
                <c:pt idx="1">
                  <c:v>jan</c:v>
                </c:pt>
                <c:pt idx="2">
                  <c:v>feb</c:v>
                </c:pt>
                <c:pt idx="3">
                  <c:v>mar</c:v>
                </c:pt>
                <c:pt idx="4">
                  <c:v>apr</c:v>
                </c:pt>
                <c:pt idx="5">
                  <c:v>maj</c:v>
                </c:pt>
                <c:pt idx="6">
                  <c:v>jun</c:v>
                </c:pt>
                <c:pt idx="7">
                  <c:v>jul</c:v>
                </c:pt>
                <c:pt idx="8">
                  <c:v>aug</c:v>
                </c:pt>
                <c:pt idx="9">
                  <c:v>sep</c:v>
                </c:pt>
              </c:strCache>
            </c:strRef>
          </c:cat>
          <c:val>
            <c:numRef>
              <c:f>'Dist.plan (månad) - Region'!$Z$33:$Z$43</c:f>
              <c:numCache>
                <c:formatCode>General</c:formatCode>
                <c:ptCount val="10"/>
                <c:pt idx="0">
                  <c:v>86000</c:v>
                </c:pt>
                <c:pt idx="1">
                  <c:v>86000</c:v>
                </c:pt>
                <c:pt idx="2">
                  <c:v>86000</c:v>
                </c:pt>
                <c:pt idx="3">
                  <c:v>86000</c:v>
                </c:pt>
                <c:pt idx="4">
                  <c:v>86000</c:v>
                </c:pt>
                <c:pt idx="5">
                  <c:v>86000</c:v>
                </c:pt>
                <c:pt idx="6">
                  <c:v>86000</c:v>
                </c:pt>
                <c:pt idx="7">
                  <c:v>86000</c:v>
                </c:pt>
                <c:pt idx="8">
                  <c:v>86000</c:v>
                </c:pt>
                <c:pt idx="9">
                  <c:v>86000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2D4-461D-9FF7-DC03A864021B}"/>
            </c:ext>
          </c:extLst>
        </c:ser>
        <c:ser>
          <c:idx val="3"/>
          <c:order val="3"/>
          <c:tx>
            <c:strRef>
              <c:f>'Dist.plan (månad) - Region'!$AA$30:$AA$32</c:f>
              <c:strCache>
                <c:ptCount val="1"/>
                <c:pt idx="0">
                  <c:v>1 - Summa av Fas 3</c:v>
                </c:pt>
              </c:strCache>
            </c:strRef>
          </c:tx>
          <c:spPr>
            <a:ln w="349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cat>
            <c:strRef>
              <c:f>'Dist.plan (månad) - Region'!$W$33:$W$43</c:f>
              <c:strCache>
                <c:ptCount val="10"/>
                <c:pt idx="0">
                  <c:v>dec</c:v>
                </c:pt>
                <c:pt idx="1">
                  <c:v>jan</c:v>
                </c:pt>
                <c:pt idx="2">
                  <c:v>feb</c:v>
                </c:pt>
                <c:pt idx="3">
                  <c:v>mar</c:v>
                </c:pt>
                <c:pt idx="4">
                  <c:v>apr</c:v>
                </c:pt>
                <c:pt idx="5">
                  <c:v>maj</c:v>
                </c:pt>
                <c:pt idx="6">
                  <c:v>jun</c:v>
                </c:pt>
                <c:pt idx="7">
                  <c:v>jul</c:v>
                </c:pt>
                <c:pt idx="8">
                  <c:v>aug</c:v>
                </c:pt>
                <c:pt idx="9">
                  <c:v>sep</c:v>
                </c:pt>
              </c:strCache>
            </c:strRef>
          </c:cat>
          <c:val>
            <c:numRef>
              <c:f>'Dist.plan (månad) - Region'!$AA$33:$AA$43</c:f>
              <c:numCache>
                <c:formatCode>General</c:formatCode>
                <c:ptCount val="10"/>
                <c:pt idx="0">
                  <c:v>116000</c:v>
                </c:pt>
                <c:pt idx="1">
                  <c:v>116000</c:v>
                </c:pt>
                <c:pt idx="2">
                  <c:v>116000</c:v>
                </c:pt>
                <c:pt idx="3">
                  <c:v>116000</c:v>
                </c:pt>
                <c:pt idx="4">
                  <c:v>116000</c:v>
                </c:pt>
                <c:pt idx="5">
                  <c:v>116000</c:v>
                </c:pt>
                <c:pt idx="6">
                  <c:v>116000</c:v>
                </c:pt>
                <c:pt idx="7">
                  <c:v>116000</c:v>
                </c:pt>
                <c:pt idx="8">
                  <c:v>116000</c:v>
                </c:pt>
                <c:pt idx="9">
                  <c:v>116000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2D4-461D-9FF7-DC03A864021B}"/>
            </c:ext>
          </c:extLst>
        </c:ser>
        <c:ser>
          <c:idx val="4"/>
          <c:order val="4"/>
          <c:tx>
            <c:strRef>
              <c:f>'Dist.plan (månad) - Region'!$AB$30:$AB$32</c:f>
              <c:strCache>
                <c:ptCount val="1"/>
                <c:pt idx="0">
                  <c:v>1 - Summa av Fas 4</c:v>
                </c:pt>
              </c:strCache>
            </c:strRef>
          </c:tx>
          <c:spPr>
            <a:ln w="34925" cap="rnd">
              <a:solidFill>
                <a:schemeClr val="accent5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5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cat>
            <c:strRef>
              <c:f>'Dist.plan (månad) - Region'!$W$33:$W$43</c:f>
              <c:strCache>
                <c:ptCount val="10"/>
                <c:pt idx="0">
                  <c:v>dec</c:v>
                </c:pt>
                <c:pt idx="1">
                  <c:v>jan</c:v>
                </c:pt>
                <c:pt idx="2">
                  <c:v>feb</c:v>
                </c:pt>
                <c:pt idx="3">
                  <c:v>mar</c:v>
                </c:pt>
                <c:pt idx="4">
                  <c:v>apr</c:v>
                </c:pt>
                <c:pt idx="5">
                  <c:v>maj</c:v>
                </c:pt>
                <c:pt idx="6">
                  <c:v>jun</c:v>
                </c:pt>
                <c:pt idx="7">
                  <c:v>jul</c:v>
                </c:pt>
                <c:pt idx="8">
                  <c:v>aug</c:v>
                </c:pt>
                <c:pt idx="9">
                  <c:v>sep</c:v>
                </c:pt>
              </c:strCache>
            </c:strRef>
          </c:cat>
          <c:val>
            <c:numRef>
              <c:f>'Dist.plan (månad) - Region'!$AB$33:$AB$43</c:f>
              <c:numCache>
                <c:formatCode>General</c:formatCode>
                <c:ptCount val="10"/>
                <c:pt idx="0">
                  <c:v>195000</c:v>
                </c:pt>
                <c:pt idx="1">
                  <c:v>195000</c:v>
                </c:pt>
                <c:pt idx="2">
                  <c:v>195000</c:v>
                </c:pt>
                <c:pt idx="3">
                  <c:v>195000</c:v>
                </c:pt>
                <c:pt idx="4">
                  <c:v>195000</c:v>
                </c:pt>
                <c:pt idx="5">
                  <c:v>195000</c:v>
                </c:pt>
                <c:pt idx="6">
                  <c:v>195000</c:v>
                </c:pt>
                <c:pt idx="7">
                  <c:v>195000</c:v>
                </c:pt>
                <c:pt idx="8">
                  <c:v>195000</c:v>
                </c:pt>
                <c:pt idx="9">
                  <c:v>195000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2D4-461D-9FF7-DC03A864021B}"/>
            </c:ext>
          </c:extLst>
        </c:ser>
        <c:ser>
          <c:idx val="5"/>
          <c:order val="5"/>
          <c:tx>
            <c:strRef>
              <c:f>'Dist.plan (månad) - Region'!$AC$30:$AC$32</c:f>
              <c:strCache>
                <c:ptCount val="1"/>
                <c:pt idx="0">
                  <c:v>2 - Summa av Kvantitet_dec</c:v>
                </c:pt>
              </c:strCache>
            </c:strRef>
          </c:tx>
          <c:spPr>
            <a:ln w="34925" cap="rnd">
              <a:solidFill>
                <a:schemeClr val="accent6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6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cat>
            <c:strRef>
              <c:f>'Dist.plan (månad) - Region'!$W$33:$W$43</c:f>
              <c:strCache>
                <c:ptCount val="10"/>
                <c:pt idx="0">
                  <c:v>dec</c:v>
                </c:pt>
                <c:pt idx="1">
                  <c:v>jan</c:v>
                </c:pt>
                <c:pt idx="2">
                  <c:v>feb</c:v>
                </c:pt>
                <c:pt idx="3">
                  <c:v>mar</c:v>
                </c:pt>
                <c:pt idx="4">
                  <c:v>apr</c:v>
                </c:pt>
                <c:pt idx="5">
                  <c:v>maj</c:v>
                </c:pt>
                <c:pt idx="6">
                  <c:v>jun</c:v>
                </c:pt>
                <c:pt idx="7">
                  <c:v>jul</c:v>
                </c:pt>
                <c:pt idx="8">
                  <c:v>aug</c:v>
                </c:pt>
                <c:pt idx="9">
                  <c:v>sep</c:v>
                </c:pt>
              </c:strCache>
            </c:strRef>
          </c:cat>
          <c:val>
            <c:numRef>
              <c:f>'Dist.plan (månad) - Region'!$AC$33:$AC$43</c:f>
              <c:numCache>
                <c:formatCode>General</c:formatCode>
                <c:ptCount val="10"/>
                <c:pt idx="0">
                  <c:v>0</c:v>
                </c:pt>
                <c:pt idx="1">
                  <c:v>3125</c:v>
                </c:pt>
                <c:pt idx="2">
                  <c:v>10061.000000000004</c:v>
                </c:pt>
                <c:pt idx="3">
                  <c:v>15946.294117647061</c:v>
                </c:pt>
                <c:pt idx="4">
                  <c:v>26279.399272500523</c:v>
                </c:pt>
                <c:pt idx="5">
                  <c:v>86074.583324446576</c:v>
                </c:pt>
                <c:pt idx="6">
                  <c:v>107305.95587346618</c:v>
                </c:pt>
                <c:pt idx="7">
                  <c:v>122305.95587346618</c:v>
                </c:pt>
                <c:pt idx="8">
                  <c:v>181472.62254013284</c:v>
                </c:pt>
                <c:pt idx="9">
                  <c:v>193237.32842248579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2D4-461D-9FF7-DC03A864021B}"/>
            </c:ext>
          </c:extLst>
        </c:ser>
        <c:ser>
          <c:idx val="6"/>
          <c:order val="6"/>
          <c:tx>
            <c:strRef>
              <c:f>'Dist.plan (månad) - Region'!$AD$30:$AD$32</c:f>
              <c:strCache>
                <c:ptCount val="1"/>
                <c:pt idx="0">
                  <c:v>2 - Summa av Fas 1</c:v>
                </c:pt>
              </c:strCache>
            </c:strRef>
          </c:tx>
          <c:spPr>
            <a:ln w="34925" cap="rnd">
              <a:solidFill>
                <a:schemeClr val="accent1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1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cat>
            <c:strRef>
              <c:f>'Dist.plan (månad) - Region'!$W$33:$W$43</c:f>
              <c:strCache>
                <c:ptCount val="10"/>
                <c:pt idx="0">
                  <c:v>dec</c:v>
                </c:pt>
                <c:pt idx="1">
                  <c:v>jan</c:v>
                </c:pt>
                <c:pt idx="2">
                  <c:v>feb</c:v>
                </c:pt>
                <c:pt idx="3">
                  <c:v>mar</c:v>
                </c:pt>
                <c:pt idx="4">
                  <c:v>apr</c:v>
                </c:pt>
                <c:pt idx="5">
                  <c:v>maj</c:v>
                </c:pt>
                <c:pt idx="6">
                  <c:v>jun</c:v>
                </c:pt>
                <c:pt idx="7">
                  <c:v>jul</c:v>
                </c:pt>
                <c:pt idx="8">
                  <c:v>aug</c:v>
                </c:pt>
                <c:pt idx="9">
                  <c:v>sep</c:v>
                </c:pt>
              </c:strCache>
            </c:strRef>
          </c:cat>
          <c:val>
            <c:numRef>
              <c:f>'Dist.plan (månad) - Region'!$AD$33:$AD$43</c:f>
              <c:numCache>
                <c:formatCode>General</c:formatCode>
                <c:ptCount val="10"/>
                <c:pt idx="0">
                  <c:v>26000</c:v>
                </c:pt>
                <c:pt idx="1">
                  <c:v>26000</c:v>
                </c:pt>
                <c:pt idx="2">
                  <c:v>26000</c:v>
                </c:pt>
                <c:pt idx="3">
                  <c:v>26000</c:v>
                </c:pt>
                <c:pt idx="4">
                  <c:v>26000</c:v>
                </c:pt>
                <c:pt idx="5">
                  <c:v>26000</c:v>
                </c:pt>
                <c:pt idx="6">
                  <c:v>26000</c:v>
                </c:pt>
                <c:pt idx="7">
                  <c:v>26000</c:v>
                </c:pt>
                <c:pt idx="8">
                  <c:v>26000</c:v>
                </c:pt>
                <c:pt idx="9">
                  <c:v>26000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2D4-461D-9FF7-DC03A864021B}"/>
            </c:ext>
          </c:extLst>
        </c:ser>
        <c:ser>
          <c:idx val="7"/>
          <c:order val="7"/>
          <c:tx>
            <c:strRef>
              <c:f>'Dist.plan (månad) - Region'!$AE$30:$AE$32</c:f>
              <c:strCache>
                <c:ptCount val="1"/>
                <c:pt idx="0">
                  <c:v>2 - Summa av Fas 2</c:v>
                </c:pt>
              </c:strCache>
            </c:strRef>
          </c:tx>
          <c:spPr>
            <a:ln w="34925" cap="rnd">
              <a:solidFill>
                <a:schemeClr val="accent2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2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cat>
            <c:strRef>
              <c:f>'Dist.plan (månad) - Region'!$W$33:$W$43</c:f>
              <c:strCache>
                <c:ptCount val="10"/>
                <c:pt idx="0">
                  <c:v>dec</c:v>
                </c:pt>
                <c:pt idx="1">
                  <c:v>jan</c:v>
                </c:pt>
                <c:pt idx="2">
                  <c:v>feb</c:v>
                </c:pt>
                <c:pt idx="3">
                  <c:v>mar</c:v>
                </c:pt>
                <c:pt idx="4">
                  <c:v>apr</c:v>
                </c:pt>
                <c:pt idx="5">
                  <c:v>maj</c:v>
                </c:pt>
                <c:pt idx="6">
                  <c:v>jun</c:v>
                </c:pt>
                <c:pt idx="7">
                  <c:v>jul</c:v>
                </c:pt>
                <c:pt idx="8">
                  <c:v>aug</c:v>
                </c:pt>
                <c:pt idx="9">
                  <c:v>sep</c:v>
                </c:pt>
              </c:strCache>
            </c:strRef>
          </c:cat>
          <c:val>
            <c:numRef>
              <c:f>'Dist.plan (månad) - Region'!$AE$33:$AE$43</c:f>
              <c:numCache>
                <c:formatCode>General</c:formatCode>
                <c:ptCount val="10"/>
                <c:pt idx="0">
                  <c:v>86000</c:v>
                </c:pt>
                <c:pt idx="1">
                  <c:v>86000</c:v>
                </c:pt>
                <c:pt idx="2">
                  <c:v>86000</c:v>
                </c:pt>
                <c:pt idx="3">
                  <c:v>86000</c:v>
                </c:pt>
                <c:pt idx="4">
                  <c:v>86000</c:v>
                </c:pt>
                <c:pt idx="5">
                  <c:v>86000</c:v>
                </c:pt>
                <c:pt idx="6">
                  <c:v>86000</c:v>
                </c:pt>
                <c:pt idx="7">
                  <c:v>86000</c:v>
                </c:pt>
                <c:pt idx="8">
                  <c:v>86000</c:v>
                </c:pt>
                <c:pt idx="9">
                  <c:v>86000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2D4-461D-9FF7-DC03A864021B}"/>
            </c:ext>
          </c:extLst>
        </c:ser>
        <c:ser>
          <c:idx val="8"/>
          <c:order val="8"/>
          <c:tx>
            <c:strRef>
              <c:f>'Dist.plan (månad) - Region'!$AF$30:$AF$32</c:f>
              <c:strCache>
                <c:ptCount val="1"/>
                <c:pt idx="0">
                  <c:v>2 - Summa av Fas 3</c:v>
                </c:pt>
              </c:strCache>
            </c:strRef>
          </c:tx>
          <c:spPr>
            <a:ln w="34925" cap="rnd">
              <a:solidFill>
                <a:schemeClr val="accent3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3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cat>
            <c:strRef>
              <c:f>'Dist.plan (månad) - Region'!$W$33:$W$43</c:f>
              <c:strCache>
                <c:ptCount val="10"/>
                <c:pt idx="0">
                  <c:v>dec</c:v>
                </c:pt>
                <c:pt idx="1">
                  <c:v>jan</c:v>
                </c:pt>
                <c:pt idx="2">
                  <c:v>feb</c:v>
                </c:pt>
                <c:pt idx="3">
                  <c:v>mar</c:v>
                </c:pt>
                <c:pt idx="4">
                  <c:v>apr</c:v>
                </c:pt>
                <c:pt idx="5">
                  <c:v>maj</c:v>
                </c:pt>
                <c:pt idx="6">
                  <c:v>jun</c:v>
                </c:pt>
                <c:pt idx="7">
                  <c:v>jul</c:v>
                </c:pt>
                <c:pt idx="8">
                  <c:v>aug</c:v>
                </c:pt>
                <c:pt idx="9">
                  <c:v>sep</c:v>
                </c:pt>
              </c:strCache>
            </c:strRef>
          </c:cat>
          <c:val>
            <c:numRef>
              <c:f>'Dist.plan (månad) - Region'!$AF$33:$AF$43</c:f>
              <c:numCache>
                <c:formatCode>General</c:formatCode>
                <c:ptCount val="10"/>
                <c:pt idx="0">
                  <c:v>116000</c:v>
                </c:pt>
                <c:pt idx="1">
                  <c:v>116000</c:v>
                </c:pt>
                <c:pt idx="2">
                  <c:v>116000</c:v>
                </c:pt>
                <c:pt idx="3">
                  <c:v>116000</c:v>
                </c:pt>
                <c:pt idx="4">
                  <c:v>116000</c:v>
                </c:pt>
                <c:pt idx="5">
                  <c:v>116000</c:v>
                </c:pt>
                <c:pt idx="6">
                  <c:v>116000</c:v>
                </c:pt>
                <c:pt idx="7">
                  <c:v>116000</c:v>
                </c:pt>
                <c:pt idx="8">
                  <c:v>116000</c:v>
                </c:pt>
                <c:pt idx="9">
                  <c:v>116000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50-4212-92F0-CBFB8377F289}"/>
            </c:ext>
          </c:extLst>
        </c:ser>
        <c:ser>
          <c:idx val="9"/>
          <c:order val="9"/>
          <c:tx>
            <c:strRef>
              <c:f>'Dist.plan (månad) - Region'!$AG$30:$AG$32</c:f>
              <c:strCache>
                <c:ptCount val="1"/>
                <c:pt idx="0">
                  <c:v>2 - Summa av Fas 4</c:v>
                </c:pt>
              </c:strCache>
            </c:strRef>
          </c:tx>
          <c:spPr>
            <a:ln w="34925" cap="rnd">
              <a:solidFill>
                <a:schemeClr val="accent4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4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cat>
            <c:strRef>
              <c:f>'Dist.plan (månad) - Region'!$W$33:$W$43</c:f>
              <c:strCache>
                <c:ptCount val="10"/>
                <c:pt idx="0">
                  <c:v>dec</c:v>
                </c:pt>
                <c:pt idx="1">
                  <c:v>jan</c:v>
                </c:pt>
                <c:pt idx="2">
                  <c:v>feb</c:v>
                </c:pt>
                <c:pt idx="3">
                  <c:v>mar</c:v>
                </c:pt>
                <c:pt idx="4">
                  <c:v>apr</c:v>
                </c:pt>
                <c:pt idx="5">
                  <c:v>maj</c:v>
                </c:pt>
                <c:pt idx="6">
                  <c:v>jun</c:v>
                </c:pt>
                <c:pt idx="7">
                  <c:v>jul</c:v>
                </c:pt>
                <c:pt idx="8">
                  <c:v>aug</c:v>
                </c:pt>
                <c:pt idx="9">
                  <c:v>sep</c:v>
                </c:pt>
              </c:strCache>
            </c:strRef>
          </c:cat>
          <c:val>
            <c:numRef>
              <c:f>'Dist.plan (månad) - Region'!$AG$33:$AG$43</c:f>
              <c:numCache>
                <c:formatCode>General</c:formatCode>
                <c:ptCount val="10"/>
                <c:pt idx="0">
                  <c:v>195000</c:v>
                </c:pt>
                <c:pt idx="1">
                  <c:v>195000</c:v>
                </c:pt>
                <c:pt idx="2">
                  <c:v>195000</c:v>
                </c:pt>
                <c:pt idx="3">
                  <c:v>195000</c:v>
                </c:pt>
                <c:pt idx="4">
                  <c:v>195000</c:v>
                </c:pt>
                <c:pt idx="5">
                  <c:v>195000</c:v>
                </c:pt>
                <c:pt idx="6">
                  <c:v>195000</c:v>
                </c:pt>
                <c:pt idx="7">
                  <c:v>195000</c:v>
                </c:pt>
                <c:pt idx="8">
                  <c:v>195000</c:v>
                </c:pt>
                <c:pt idx="9">
                  <c:v>195000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50-4212-92F0-CBFB8377F2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7577200"/>
        <c:axId val="647582448"/>
      </c:lineChart>
      <c:catAx>
        <c:axId val="64757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47582448"/>
        <c:crosses val="autoZero"/>
        <c:auto val="1"/>
        <c:lblAlgn val="ctr"/>
        <c:lblOffset val="100"/>
        <c:noMultiLvlLbl val="0"/>
      </c:catAx>
      <c:valAx>
        <c:axId val="64758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4757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F582C-5265-4F05-9AC6-A17994DD5971}" type="datetimeFigureOut">
              <a:rPr lang="sv-SE" smtClean="0"/>
              <a:t>2021-03-25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10A55-9897-4D8B-9FFD-1FF8C2081A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446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3D500-1297-4EDE-B9F8-A261B42E5E11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7209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7441-8EF4-4119-A789-4FDB48BA6DC1}" type="datetimeFigureOut">
              <a:rPr lang="sv-SE" smtClean="0"/>
              <a:t>2021-03-25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E468-A691-4A60-B94C-AF9732B8890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4747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7441-8EF4-4119-A789-4FDB48BA6DC1}" type="datetimeFigureOut">
              <a:rPr lang="sv-SE" smtClean="0"/>
              <a:t>2021-03-25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E468-A691-4A60-B94C-AF9732B8890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6473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7441-8EF4-4119-A789-4FDB48BA6DC1}" type="datetimeFigureOut">
              <a:rPr lang="sv-SE" smtClean="0"/>
              <a:t>2021-03-25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E468-A691-4A60-B94C-AF9732B8890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826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7441-8EF4-4119-A789-4FDB48BA6DC1}" type="datetimeFigureOut">
              <a:rPr lang="sv-SE" smtClean="0"/>
              <a:t>2021-03-25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E468-A691-4A60-B94C-AF9732B8890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3304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7441-8EF4-4119-A789-4FDB48BA6DC1}" type="datetimeFigureOut">
              <a:rPr lang="sv-SE" smtClean="0"/>
              <a:t>2021-03-25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E468-A691-4A60-B94C-AF9732B8890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1744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7441-8EF4-4119-A789-4FDB48BA6DC1}" type="datetimeFigureOut">
              <a:rPr lang="sv-SE" smtClean="0"/>
              <a:t>2021-03-25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E468-A691-4A60-B94C-AF9732B8890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9941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7441-8EF4-4119-A789-4FDB48BA6DC1}" type="datetimeFigureOut">
              <a:rPr lang="sv-SE" smtClean="0"/>
              <a:t>2021-03-25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E468-A691-4A60-B94C-AF9732B8890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3754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7441-8EF4-4119-A789-4FDB48BA6DC1}" type="datetimeFigureOut">
              <a:rPr lang="sv-SE" smtClean="0"/>
              <a:t>2021-03-25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E468-A691-4A60-B94C-AF9732B8890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3754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7441-8EF4-4119-A789-4FDB48BA6DC1}" type="datetimeFigureOut">
              <a:rPr lang="sv-SE" smtClean="0"/>
              <a:t>2021-03-25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E468-A691-4A60-B94C-AF9732B8890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732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7441-8EF4-4119-A789-4FDB48BA6DC1}" type="datetimeFigureOut">
              <a:rPr lang="sv-SE" smtClean="0"/>
              <a:t>2021-03-25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E468-A691-4A60-B94C-AF9732B8890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7718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97441-8EF4-4119-A789-4FDB48BA6DC1}" type="datetimeFigureOut">
              <a:rPr lang="sv-SE" smtClean="0"/>
              <a:t>2021-03-25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CE468-A691-4A60-B94C-AF9732B8890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3194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410701"/>
            <a:ext cx="9144000" cy="3241878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838575"/>
            <a:ext cx="9144000" cy="17906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 smtClean="0"/>
          </a:p>
        </p:txBody>
      </p:sp>
      <p:cxnSp>
        <p:nvCxnSpPr>
          <p:cNvPr id="13" name="Rak 12"/>
          <p:cNvCxnSpPr/>
          <p:nvPr userDrawn="1"/>
        </p:nvCxnSpPr>
        <p:spPr>
          <a:xfrm>
            <a:off x="1524000" y="3710861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Bildobjekt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307" y="390071"/>
            <a:ext cx="1016146" cy="969723"/>
          </a:xfrm>
          <a:prstGeom prst="rect">
            <a:avLst/>
          </a:prstGeom>
        </p:spPr>
      </p:pic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fld id="{4FEF75FC-F2B7-429D-82EA-76343084BFDB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300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1" y="6356351"/>
            <a:ext cx="12192000" cy="5016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365126"/>
            <a:ext cx="10619402" cy="1210581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10547" y="1825625"/>
            <a:ext cx="11370906" cy="4351337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BC269128-6BAF-484A-B020-5EDECAACF3BE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4" name="Rektangel 13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5" name="Bildobjekt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77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7" y="1709738"/>
            <a:ext cx="11358206" cy="2852737"/>
          </a:xfrm>
        </p:spPr>
        <p:txBody>
          <a:bodyPr anchor="b"/>
          <a:lstStyle>
            <a:lvl1pPr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10547" y="4589463"/>
            <a:ext cx="1135820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1" y="6356350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C423B204-2AC5-4397-8325-11054C5EBB77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0" name="Rektangel 9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7" name="Bildobjekt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154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365125"/>
            <a:ext cx="10603074" cy="1206500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10547" y="1825625"/>
            <a:ext cx="5609253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609253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12" name="Rektangel 11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6BCF8160-19D4-4EDC-B3AC-CB0C98772FA7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14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 10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091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365125"/>
            <a:ext cx="10619402" cy="1235075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10548" y="1690687"/>
            <a:ext cx="5587028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10548" y="2505075"/>
            <a:ext cx="5587028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90687"/>
            <a:ext cx="5609252" cy="8143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609253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14" name="Rektangel 13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F90DFDCF-0AA7-4FE4-B143-66AB9A862441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16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7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Rektangel 12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20" name="Bildobjekt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071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7" y="365126"/>
            <a:ext cx="10611239" cy="1216024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10" name="Rektangel 9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3FA7D91C-2ED9-4415-B9FE-5F74B92CE836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Rektangel 8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6" name="Bildobjekt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3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1" y="6356350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0F3ED8A5-0F0E-41E9-AB1E-DF2CBCDEF768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Rektangel 7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5" name="Bildobjekt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21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457200"/>
            <a:ext cx="4361478" cy="1600200"/>
          </a:xfrm>
        </p:spPr>
        <p:txBody>
          <a:bodyPr anchor="b"/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1085851"/>
            <a:ext cx="5675312" cy="5019674"/>
          </a:xfrm>
        </p:spPr>
        <p:txBody>
          <a:bodyPr/>
          <a:lstStyle>
            <a:lvl1pPr>
              <a:defRPr sz="3200" b="1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10548" y="2057401"/>
            <a:ext cx="4361478" cy="40481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12" name="Rektangel 11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BF32350E-042C-45F5-AEC9-5E00AED8A9EC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14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 10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05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457200"/>
            <a:ext cx="4361478" cy="1600200"/>
          </a:xfrm>
        </p:spPr>
        <p:txBody>
          <a:bodyPr anchor="b"/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1085850"/>
            <a:ext cx="5658984" cy="5029200"/>
          </a:xfrm>
        </p:spPr>
        <p:txBody>
          <a:bodyPr/>
          <a:lstStyle>
            <a:lvl1pPr marL="0" indent="0">
              <a:buNone/>
              <a:defRPr sz="32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10548" y="2057400"/>
            <a:ext cx="4361478" cy="40502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12" name="Rektangel 11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49BB4399-835F-4B2A-8F39-A9236B28EA3A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14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 10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418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97441-8EF4-4119-A789-4FDB48BA6DC1}" type="datetimeFigureOut">
              <a:rPr lang="sv-SE" smtClean="0"/>
              <a:t>2021-03-25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CE468-A691-4A60-B94C-AF9732B8890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2376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7BB44-3416-4A33-807E-B65EFD1695B3}" type="datetime1">
              <a:rPr lang="sv-SE" smtClean="0"/>
              <a:t>2021-03-25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DDE8C-17E0-4539-9C15-C1E9D231907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5065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Aktuellt Coronaläge Region Dalarna </a:t>
            </a:r>
            <a:endParaRPr lang="sv-SE" dirty="0"/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210325</a:t>
            </a:r>
            <a:endParaRPr lang="sv-SE" dirty="0" smtClean="0"/>
          </a:p>
          <a:p>
            <a:endParaRPr lang="sv-SE" dirty="0"/>
          </a:p>
          <a:p>
            <a:r>
              <a:rPr lang="sv-SE" dirty="0" smtClean="0"/>
              <a:t>Roger Larsson, chefläkare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4863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Diagram 2" descr="image0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7" y="219075"/>
            <a:ext cx="9486901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466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876" y="203200"/>
            <a:ext cx="10615349" cy="616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08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588" y="660399"/>
            <a:ext cx="10550174" cy="525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45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203498"/>
            <a:ext cx="10987087" cy="445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96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Uppdaterad modell med hänsyn också tagen till andelen positiva provsvar (</a:t>
            </a:r>
            <a:r>
              <a:rPr lang="sv-SE" dirty="0" err="1" smtClean="0"/>
              <a:t>omkalibrerad</a:t>
            </a:r>
            <a:r>
              <a:rPr lang="sv-SE" dirty="0" smtClean="0"/>
              <a:t>)</a:t>
            </a:r>
            <a:br>
              <a:rPr lang="sv-SE" dirty="0" smtClean="0"/>
            </a:br>
            <a:r>
              <a:rPr lang="sv-SE" dirty="0" smtClean="0"/>
              <a:t>Skifte rörande inläggningar i Mars inkorporerat</a:t>
            </a:r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40467-49CA-4BB0-8EA3-39E97AFDB63E}" type="slidenum">
              <a:rPr lang="sv-SE" smtClean="0"/>
              <a:t>6</a:t>
            </a:fld>
            <a:endParaRPr lang="sv-SE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991" y="1555750"/>
            <a:ext cx="813435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65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Andel </a:t>
            </a:r>
            <a:r>
              <a:rPr lang="sv-SE" dirty="0"/>
              <a:t>med positivt provsvar för </a:t>
            </a:r>
            <a:r>
              <a:rPr lang="sv-SE" dirty="0" smtClean="0"/>
              <a:t>Covid-19. Perioden 1 augusti till dags datum. (inklusive antigen-test ”snabbtest”)</a:t>
            </a:r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40467-49CA-4BB0-8EA3-39E97AFDB63E}" type="slidenum">
              <a:rPr lang="sv-SE" smtClean="0"/>
              <a:t>7</a:t>
            </a:fld>
            <a:endParaRPr lang="sv-SE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991" y="1555750"/>
            <a:ext cx="813435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83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Andel </a:t>
            </a:r>
            <a:r>
              <a:rPr lang="sv-SE" dirty="0"/>
              <a:t>med positivt provsvar för </a:t>
            </a:r>
            <a:r>
              <a:rPr lang="sv-SE" dirty="0" smtClean="0"/>
              <a:t>Covid-19. Perioden 1 augusti till dags datum. (endast </a:t>
            </a:r>
            <a:r>
              <a:rPr lang="sv-SE" dirty="0" err="1" smtClean="0"/>
              <a:t>pcr</a:t>
            </a:r>
            <a:r>
              <a:rPr lang="sv-SE" dirty="0" smtClean="0"/>
              <a:t>)</a:t>
            </a:r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40467-49CA-4BB0-8EA3-39E97AFDB63E}" type="slidenum">
              <a:rPr lang="sv-SE" smtClean="0"/>
              <a:t>8</a:t>
            </a:fld>
            <a:endParaRPr lang="sv-SE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991" y="1555750"/>
            <a:ext cx="813435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73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Andel </a:t>
            </a:r>
            <a:r>
              <a:rPr lang="sv-SE" dirty="0"/>
              <a:t>med positivt provsvar för </a:t>
            </a:r>
            <a:r>
              <a:rPr lang="sv-SE" dirty="0" smtClean="0"/>
              <a:t>Covid-19. Perioden 1 augusti till dags datum. </a:t>
            </a:r>
            <a:br>
              <a:rPr lang="sv-SE" dirty="0" smtClean="0"/>
            </a:br>
            <a:r>
              <a:rPr lang="sv-SE" u="sng" dirty="0" smtClean="0"/>
              <a:t>Enbart patientprov</a:t>
            </a:r>
            <a:endParaRPr lang="sv-SE" u="sng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40467-49CA-4BB0-8EA3-39E97AFDB63E}" type="slidenum">
              <a:rPr lang="sv-SE" smtClean="0"/>
              <a:t>9</a:t>
            </a:fld>
            <a:endParaRPr lang="sv-SE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991" y="1555750"/>
            <a:ext cx="813435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7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279400"/>
            <a:ext cx="10455275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97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 noGrp="1"/>
          </p:cNvGraphicFramePr>
          <p:nvPr>
            <p:extLst/>
          </p:nvPr>
        </p:nvGraphicFramePr>
        <p:xfrm>
          <a:off x="1445559" y="391405"/>
          <a:ext cx="9300882" cy="6075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160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 noGrp="1"/>
          </p:cNvGraphicFramePr>
          <p:nvPr>
            <p:extLst/>
          </p:nvPr>
        </p:nvGraphicFramePr>
        <p:xfrm>
          <a:off x="1445559" y="391405"/>
          <a:ext cx="9300882" cy="6075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408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 noGrp="1"/>
          </p:cNvGraphicFramePr>
          <p:nvPr>
            <p:extLst/>
          </p:nvPr>
        </p:nvGraphicFramePr>
        <p:xfrm>
          <a:off x="1445559" y="391405"/>
          <a:ext cx="9300882" cy="6075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534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 noGrp="1"/>
          </p:cNvGraphicFramePr>
          <p:nvPr>
            <p:extLst/>
          </p:nvPr>
        </p:nvGraphicFramePr>
        <p:xfrm>
          <a:off x="1445559" y="391405"/>
          <a:ext cx="9300882" cy="6075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2818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 noGrp="1"/>
          </p:cNvGraphicFramePr>
          <p:nvPr>
            <p:extLst/>
          </p:nvPr>
        </p:nvGraphicFramePr>
        <p:xfrm>
          <a:off x="1445559" y="391405"/>
          <a:ext cx="9300882" cy="6075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348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 noGrp="1"/>
          </p:cNvGraphicFramePr>
          <p:nvPr>
            <p:extLst/>
          </p:nvPr>
        </p:nvGraphicFramePr>
        <p:xfrm>
          <a:off x="1445559" y="391405"/>
          <a:ext cx="9300882" cy="6075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1712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Välfärdsråd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 smtClean="0"/>
              <a:t>2021-03-25</a:t>
            </a:r>
          </a:p>
        </p:txBody>
      </p:sp>
    </p:spTree>
    <p:extLst>
      <p:ext uri="{BB962C8B-B14F-4D97-AF65-F5344CB8AC3E}">
        <p14:creationId xmlns:p14="http://schemas.microsoft.com/office/powerpoint/2010/main" val="267343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115746"/>
            <a:ext cx="10619402" cy="1210581"/>
          </a:xfrm>
        </p:spPr>
        <p:txBody>
          <a:bodyPr/>
          <a:lstStyle/>
          <a:p>
            <a:r>
              <a:rPr lang="sv-SE" dirty="0" smtClean="0"/>
              <a:t>Beslut 19/3: </a:t>
            </a:r>
            <a:r>
              <a:rPr lang="sv-SE" dirty="0" err="1" smtClean="0"/>
              <a:t>FoHM</a:t>
            </a:r>
            <a:r>
              <a:rPr lang="sv-SE" dirty="0" smtClean="0"/>
              <a:t> rekommendation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10547" y="1502354"/>
            <a:ext cx="11370906" cy="4351337"/>
          </a:xfrm>
        </p:spPr>
        <p:txBody>
          <a:bodyPr>
            <a:normAutofit/>
          </a:bodyPr>
          <a:lstStyle/>
          <a:p>
            <a:r>
              <a:rPr lang="sv-SE" b="1" dirty="0" smtClean="0"/>
              <a:t>Personalvaccinationer pausas till förmån för de äldre. </a:t>
            </a:r>
          </a:p>
          <a:p>
            <a:pPr marL="0" indent="0">
              <a:buNone/>
            </a:pPr>
            <a:endParaRPr lang="sv-SE" i="1" dirty="0" smtClean="0"/>
          </a:p>
          <a:p>
            <a:r>
              <a:rPr lang="sv-SE" b="1" dirty="0" smtClean="0"/>
              <a:t>Vecka 12: De som får dos 1 Pfizer får dos 2 efter 6 veckor. </a:t>
            </a:r>
          </a:p>
          <a:p>
            <a:r>
              <a:rPr lang="sv-SE" b="1" dirty="0" smtClean="0"/>
              <a:t>Från och med vecka 13 bokas dos 2 till 6 veckor.</a:t>
            </a:r>
          </a:p>
          <a:p>
            <a:endParaRPr lang="sv-SE" b="1" dirty="0" smtClean="0"/>
          </a:p>
          <a:p>
            <a:r>
              <a:rPr lang="sv-SE" dirty="0" smtClean="0"/>
              <a:t>Vid störningar i inleveranser så prioriterar vi att få ut dos 1 och dos 2 får avbokas.</a:t>
            </a:r>
          </a:p>
          <a:p>
            <a:r>
              <a:rPr lang="sv-SE" dirty="0" smtClean="0"/>
              <a:t>Vi fortsätter att ha en veckas leveransfördröjning på inkommande vaccin.</a:t>
            </a:r>
          </a:p>
          <a:p>
            <a:pPr marL="0" indent="0">
              <a:buNone/>
            </a:pPr>
            <a:endParaRPr lang="sv-SE" dirty="0" smtClean="0"/>
          </a:p>
          <a:p>
            <a:endParaRPr lang="sv-SE" dirty="0" smtClean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18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2763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AZ pausas även vecka 12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b="1" dirty="0" smtClean="0"/>
              <a:t>Vi inväntar FOHM beslut 25/3, hur hantera AZ vaccin</a:t>
            </a:r>
            <a:endParaRPr lang="sv-SE" dirty="0" smtClean="0"/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19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1483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515520"/>
            <a:ext cx="10619402" cy="1210581"/>
          </a:xfrm>
        </p:spPr>
        <p:txBody>
          <a:bodyPr>
            <a:normAutofit/>
          </a:bodyPr>
          <a:lstStyle/>
          <a:p>
            <a:r>
              <a:rPr lang="sv-SE" sz="2800" dirty="0" smtClean="0"/>
              <a:t>Hur många kvar att vaccinera-</a:t>
            </a:r>
            <a:br>
              <a:rPr lang="sv-SE" sz="2800" dirty="0" smtClean="0"/>
            </a:br>
            <a:r>
              <a:rPr lang="sv-SE" sz="2800" dirty="0" smtClean="0"/>
              <a:t>65 - +80, dos 1</a:t>
            </a:r>
            <a:endParaRPr lang="sv-SE" sz="2800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20</a:t>
            </a:fld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3147" y="54250"/>
            <a:ext cx="4541781" cy="626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06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Kommande dosvolymer v12-v17</a:t>
            </a:r>
            <a:endParaRPr lang="sv-SE" dirty="0"/>
          </a:p>
        </p:txBody>
      </p:sp>
      <p:graphicFrame>
        <p:nvGraphicFramePr>
          <p:cNvPr id="7" name="Platshållare för innehåll 6"/>
          <p:cNvGraphicFramePr>
            <a:graphicFrameLocks noGrp="1"/>
          </p:cNvGraphicFramePr>
          <p:nvPr>
            <p:ph idx="1"/>
            <p:extLst/>
          </p:nvPr>
        </p:nvGraphicFramePr>
        <p:xfrm>
          <a:off x="411163" y="3211074"/>
          <a:ext cx="1136967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2419">
                  <a:extLst>
                    <a:ext uri="{9D8B030D-6E8A-4147-A177-3AD203B41FA5}">
                      <a16:colId xmlns:a16="http://schemas.microsoft.com/office/drawing/2014/main" val="998720217"/>
                    </a:ext>
                  </a:extLst>
                </a:gridCol>
                <a:gridCol w="2842419">
                  <a:extLst>
                    <a:ext uri="{9D8B030D-6E8A-4147-A177-3AD203B41FA5}">
                      <a16:colId xmlns:a16="http://schemas.microsoft.com/office/drawing/2014/main" val="998508386"/>
                    </a:ext>
                  </a:extLst>
                </a:gridCol>
                <a:gridCol w="2842419">
                  <a:extLst>
                    <a:ext uri="{9D8B030D-6E8A-4147-A177-3AD203B41FA5}">
                      <a16:colId xmlns:a16="http://schemas.microsoft.com/office/drawing/2014/main" val="2024012793"/>
                    </a:ext>
                  </a:extLst>
                </a:gridCol>
                <a:gridCol w="2842419">
                  <a:extLst>
                    <a:ext uri="{9D8B030D-6E8A-4147-A177-3AD203B41FA5}">
                      <a16:colId xmlns:a16="http://schemas.microsoft.com/office/drawing/2014/main" val="41421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Vaccin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tom v15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tom 16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tom 17</a:t>
                      </a:r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39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Pfizer, Moderna, AZ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39 000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54 000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67 000</a:t>
                      </a:r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413596"/>
                  </a:ext>
                </a:extLst>
              </a:tr>
            </a:tbl>
          </a:graphicData>
        </a:graphic>
      </p:graphicFrame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21</a:t>
            </a:fld>
            <a:endParaRPr lang="sv-SE" dirty="0"/>
          </a:p>
        </p:txBody>
      </p:sp>
      <p:sp>
        <p:nvSpPr>
          <p:cNvPr id="8" name="textruta 7"/>
          <p:cNvSpPr txBox="1"/>
          <p:nvPr/>
        </p:nvSpPr>
        <p:spPr>
          <a:xfrm>
            <a:off x="-27698" y="478443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sz="2400" b="1" dirty="0">
              <a:solidFill>
                <a:srgbClr val="FF0000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489530" y="1535658"/>
            <a:ext cx="92640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400" b="1" dirty="0" smtClean="0"/>
              <a:t>Pfizer: </a:t>
            </a:r>
            <a:r>
              <a:rPr lang="sv-SE" sz="2400" dirty="0" smtClean="0"/>
              <a:t>	50 600</a:t>
            </a:r>
          </a:p>
          <a:p>
            <a:r>
              <a:rPr lang="sv-SE" sz="2400" b="1" dirty="0" smtClean="0"/>
              <a:t>Moderna: </a:t>
            </a:r>
            <a:r>
              <a:rPr lang="sv-SE" sz="2400" dirty="0" smtClean="0"/>
              <a:t>	4 </a:t>
            </a:r>
            <a:r>
              <a:rPr lang="sv-SE" sz="2400" dirty="0"/>
              <a:t>6</a:t>
            </a:r>
            <a:r>
              <a:rPr lang="sv-SE" sz="2400" dirty="0" smtClean="0"/>
              <a:t>00</a:t>
            </a:r>
          </a:p>
          <a:p>
            <a:r>
              <a:rPr lang="sv-SE" sz="2400" b="1" dirty="0" smtClean="0"/>
              <a:t>AZ: </a:t>
            </a:r>
            <a:r>
              <a:rPr lang="sv-SE" sz="2400" dirty="0" smtClean="0"/>
              <a:t>		13 </a:t>
            </a:r>
            <a:r>
              <a:rPr lang="sv-SE" sz="2400" dirty="0"/>
              <a:t>7</a:t>
            </a:r>
            <a:r>
              <a:rPr lang="sv-SE" sz="2400" dirty="0" smtClean="0"/>
              <a:t>00</a:t>
            </a:r>
            <a:endParaRPr lang="sv-SE" sz="2400" dirty="0"/>
          </a:p>
        </p:txBody>
      </p:sp>
      <p:sp>
        <p:nvSpPr>
          <p:cNvPr id="10" name="textruta 9"/>
          <p:cNvSpPr txBox="1"/>
          <p:nvPr/>
        </p:nvSpPr>
        <p:spPr>
          <a:xfrm>
            <a:off x="529377" y="4680282"/>
            <a:ext cx="50171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smtClean="0"/>
              <a:t>Kvar att vaccinera 65 - +80: </a:t>
            </a:r>
            <a:r>
              <a:rPr lang="sv-SE" sz="2400" b="1" dirty="0" smtClean="0"/>
              <a:t>52 896</a:t>
            </a:r>
          </a:p>
          <a:p>
            <a:endParaRPr lang="sv-SE" sz="2400" dirty="0"/>
          </a:p>
          <a:p>
            <a:r>
              <a:rPr lang="sv-SE" sz="2400" dirty="0" smtClean="0"/>
              <a:t>När öppna upp webtidboken- matchat med utskick.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304296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Checklista: Säkerställa web-tidbokning.</a:t>
            </a:r>
          </a:p>
        </p:txBody>
      </p:sp>
      <p:graphicFrame>
        <p:nvGraphicFramePr>
          <p:cNvPr id="7" name="Platshållare för innehåll 6"/>
          <p:cNvGraphicFramePr>
            <a:graphicFrameLocks noGrp="1"/>
          </p:cNvGraphicFramePr>
          <p:nvPr>
            <p:ph idx="1"/>
            <p:extLst/>
          </p:nvPr>
        </p:nvGraphicFramePr>
        <p:xfrm>
          <a:off x="410548" y="1818965"/>
          <a:ext cx="11614303" cy="43163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1357">
                  <a:extLst>
                    <a:ext uri="{9D8B030D-6E8A-4147-A177-3AD203B41FA5}">
                      <a16:colId xmlns:a16="http://schemas.microsoft.com/office/drawing/2014/main" val="288908781"/>
                    </a:ext>
                  </a:extLst>
                </a:gridCol>
                <a:gridCol w="1201480">
                  <a:extLst>
                    <a:ext uri="{9D8B030D-6E8A-4147-A177-3AD203B41FA5}">
                      <a16:colId xmlns:a16="http://schemas.microsoft.com/office/drawing/2014/main" val="3509138639"/>
                    </a:ext>
                  </a:extLst>
                </a:gridCol>
                <a:gridCol w="872503">
                  <a:extLst>
                    <a:ext uri="{9D8B030D-6E8A-4147-A177-3AD203B41FA5}">
                      <a16:colId xmlns:a16="http://schemas.microsoft.com/office/drawing/2014/main" val="2028513025"/>
                    </a:ext>
                  </a:extLst>
                </a:gridCol>
                <a:gridCol w="1001233">
                  <a:extLst>
                    <a:ext uri="{9D8B030D-6E8A-4147-A177-3AD203B41FA5}">
                      <a16:colId xmlns:a16="http://schemas.microsoft.com/office/drawing/2014/main" val="2829358991"/>
                    </a:ext>
                  </a:extLst>
                </a:gridCol>
                <a:gridCol w="986929">
                  <a:extLst>
                    <a:ext uri="{9D8B030D-6E8A-4147-A177-3AD203B41FA5}">
                      <a16:colId xmlns:a16="http://schemas.microsoft.com/office/drawing/2014/main" val="906624235"/>
                    </a:ext>
                  </a:extLst>
                </a:gridCol>
                <a:gridCol w="972627">
                  <a:extLst>
                    <a:ext uri="{9D8B030D-6E8A-4147-A177-3AD203B41FA5}">
                      <a16:colId xmlns:a16="http://schemas.microsoft.com/office/drawing/2014/main" val="1971066930"/>
                    </a:ext>
                  </a:extLst>
                </a:gridCol>
                <a:gridCol w="986929">
                  <a:extLst>
                    <a:ext uri="{9D8B030D-6E8A-4147-A177-3AD203B41FA5}">
                      <a16:colId xmlns:a16="http://schemas.microsoft.com/office/drawing/2014/main" val="3283151240"/>
                    </a:ext>
                  </a:extLst>
                </a:gridCol>
                <a:gridCol w="1029840">
                  <a:extLst>
                    <a:ext uri="{9D8B030D-6E8A-4147-A177-3AD203B41FA5}">
                      <a16:colId xmlns:a16="http://schemas.microsoft.com/office/drawing/2014/main" val="3143214522"/>
                    </a:ext>
                  </a:extLst>
                </a:gridCol>
                <a:gridCol w="800986">
                  <a:extLst>
                    <a:ext uri="{9D8B030D-6E8A-4147-A177-3AD203B41FA5}">
                      <a16:colId xmlns:a16="http://schemas.microsoft.com/office/drawing/2014/main" val="3121876318"/>
                    </a:ext>
                  </a:extLst>
                </a:gridCol>
                <a:gridCol w="958323">
                  <a:extLst>
                    <a:ext uri="{9D8B030D-6E8A-4147-A177-3AD203B41FA5}">
                      <a16:colId xmlns:a16="http://schemas.microsoft.com/office/drawing/2014/main" val="1931538967"/>
                    </a:ext>
                  </a:extLst>
                </a:gridCol>
                <a:gridCol w="1015536">
                  <a:extLst>
                    <a:ext uri="{9D8B030D-6E8A-4147-A177-3AD203B41FA5}">
                      <a16:colId xmlns:a16="http://schemas.microsoft.com/office/drawing/2014/main" val="2008781030"/>
                    </a:ext>
                  </a:extLst>
                </a:gridCol>
                <a:gridCol w="686560">
                  <a:extLst>
                    <a:ext uri="{9D8B030D-6E8A-4147-A177-3AD203B41FA5}">
                      <a16:colId xmlns:a16="http://schemas.microsoft.com/office/drawing/2014/main" val="3069762831"/>
                    </a:ext>
                  </a:extLst>
                </a:gridCol>
              </a:tblGrid>
              <a:tr h="1079091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 dirty="0">
                          <a:effectLst/>
                        </a:rPr>
                        <a:t>Avesta vårdcentral</a:t>
                      </a: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Antal dos 1 Moderna</a:t>
                      </a:r>
                      <a:br>
                        <a:rPr lang="sv-SE" sz="1400" u="none" strike="noStrike">
                          <a:effectLst/>
                        </a:rPr>
                      </a:br>
                      <a:r>
                        <a:rPr lang="sv-SE" sz="1400" u="none" strike="noStrike">
                          <a:effectLst/>
                        </a:rPr>
                        <a:t> v 11</a:t>
                      </a:r>
                      <a:endParaRPr lang="sv-SE" sz="14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effectLst/>
                        </a:rPr>
                        <a:t>Antal dos 1 Pz v 12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effectLst/>
                        </a:rPr>
                        <a:t>Antal dos 1 Pz v 13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effectLst/>
                        </a:rPr>
                        <a:t>Antal dos 1 Pz  v 14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effectLst/>
                        </a:rPr>
                        <a:t>Antal dos 1 Pz v15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effectLst/>
                        </a:rPr>
                        <a:t>Antal dos 1 Pz v16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Antal dos 1 Moderna </a:t>
                      </a:r>
                      <a:br>
                        <a:rPr lang="sv-SE" sz="1400" u="none" strike="noStrike">
                          <a:effectLst/>
                        </a:rPr>
                      </a:br>
                      <a:r>
                        <a:rPr lang="sv-SE" sz="1400" u="none" strike="noStrike">
                          <a:effectLst/>
                        </a:rPr>
                        <a:t>v 16</a:t>
                      </a:r>
                      <a:endParaRPr lang="sv-SE" sz="14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effectLst/>
                        </a:rPr>
                        <a:t>Antal dos 1 Pz v17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>
                          <a:effectLst/>
                        </a:rPr>
                        <a:t>Antal dos 1 Pz v18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 dirty="0">
                          <a:effectLst/>
                        </a:rPr>
                        <a:t> </a:t>
                      </a: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18542219"/>
                  </a:ext>
                </a:extLst>
              </a:tr>
              <a:tr h="719393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Ålder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Antal kvar att vaccinera dos 1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78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384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384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450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450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200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324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324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91717047"/>
                  </a:ext>
                </a:extLst>
              </a:tr>
              <a:tr h="359697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80+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201</a:t>
                      </a:r>
                      <a:endParaRPr lang="sv-SE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sv-SE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78</a:t>
                      </a:r>
                      <a:endParaRPr lang="sv-SE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123</a:t>
                      </a:r>
                      <a:endParaRPr lang="sv-SE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201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21036502"/>
                  </a:ext>
                </a:extLst>
              </a:tr>
              <a:tr h="359697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75-79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688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261</a:t>
                      </a:r>
                      <a:endParaRPr lang="sv-SE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384</a:t>
                      </a:r>
                      <a:endParaRPr lang="sv-SE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43</a:t>
                      </a:r>
                      <a:endParaRPr lang="sv-SE" sz="14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sv-SE" sz="14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688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20652708"/>
                  </a:ext>
                </a:extLst>
              </a:tr>
              <a:tr h="359697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70-74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871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407</a:t>
                      </a:r>
                      <a:endParaRPr lang="sv-SE" sz="14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450</a:t>
                      </a:r>
                      <a:endParaRPr lang="sv-SE" sz="14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14</a:t>
                      </a:r>
                      <a:endParaRPr lang="sv-SE" sz="14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u="none" strike="noStrike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sv-SE" sz="1400" b="1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u="none" strike="noStrike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sv-SE" sz="1400" b="1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871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63248713"/>
                  </a:ext>
                </a:extLst>
              </a:tr>
              <a:tr h="359697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65-69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762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u="none" strike="noStrike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sv-SE" sz="1400" b="1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u="none" strike="noStrike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sv-SE" sz="1400" b="1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186</a:t>
                      </a:r>
                      <a:endParaRPr lang="sv-SE" sz="14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324</a:t>
                      </a:r>
                      <a:endParaRPr lang="sv-SE" sz="14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252</a:t>
                      </a:r>
                      <a:endParaRPr lang="sv-SE" sz="14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762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67715689"/>
                  </a:ext>
                </a:extLst>
              </a:tr>
              <a:tr h="359697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60-64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735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u="none" strike="noStrike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sv-SE" sz="1400" b="1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u="none" strike="noStrike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sv-SE" sz="1400" b="1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u="none" strike="noStrike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sv-SE" sz="1400" b="1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u="none" strike="noStrike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sv-SE" sz="1400" b="1" i="0" u="none" strike="noStrike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72</a:t>
                      </a:r>
                      <a:endParaRPr lang="sv-SE" sz="1400" b="1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16339876"/>
                  </a:ext>
                </a:extLst>
              </a:tr>
              <a:tr h="359697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18-59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5177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08626882"/>
                  </a:ext>
                </a:extLst>
              </a:tr>
              <a:tr h="359697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>
                          <a:effectLst/>
                        </a:rPr>
                        <a:t> 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0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78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384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384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450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450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200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324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400" u="none" strike="noStrike">
                          <a:effectLst/>
                        </a:rPr>
                        <a:t>324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u="none" strike="noStrike" dirty="0">
                          <a:effectLst/>
                        </a:rPr>
                        <a:t> </a:t>
                      </a: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25148050"/>
                  </a:ext>
                </a:extLst>
              </a:tr>
            </a:tbl>
          </a:graphicData>
        </a:graphic>
      </p:graphicFrame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7131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Planerad och genomförd distribution närliggande veckor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23</a:t>
            </a:fld>
            <a:endParaRPr lang="sv-SE" dirty="0"/>
          </a:p>
        </p:txBody>
      </p:sp>
      <p:graphicFrame>
        <p:nvGraphicFramePr>
          <p:cNvPr id="9" name="Platshållare för innehåll 8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411163" y="1825625"/>
          <a:ext cx="1136967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936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Övergripande distributionsplan per dos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24</a:t>
            </a:fld>
            <a:endParaRPr lang="sv-SE" dirty="0"/>
          </a:p>
        </p:txBody>
      </p:sp>
      <p:graphicFrame>
        <p:nvGraphicFramePr>
          <p:cNvPr id="9" name="Platshållare för innehåll 8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411163" y="1825625"/>
          <a:ext cx="1136967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364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Prognos på möjlig andel vaccinerade i Region Dalarna utifrån tillgång på vaccin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25</a:t>
            </a:fld>
            <a:endParaRPr lang="sv-SE" dirty="0"/>
          </a:p>
        </p:txBody>
      </p:sp>
      <p:graphicFrame>
        <p:nvGraphicFramePr>
          <p:cNvPr id="9" name="Platshållare för innehåll 8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411163" y="1742173"/>
          <a:ext cx="10773393" cy="4434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130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Tidigare </a:t>
            </a:r>
            <a:r>
              <a:rPr lang="sv-SE" dirty="0"/>
              <a:t>p</a:t>
            </a:r>
            <a:r>
              <a:rPr lang="sv-SE" dirty="0" smtClean="0"/>
              <a:t>rognos </a:t>
            </a:r>
            <a:r>
              <a:rPr lang="sv-SE" dirty="0"/>
              <a:t>på möjlig andel vaccinerade i Region Dalarna utifrån tillgång på vaccin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26</a:t>
            </a:fld>
            <a:endParaRPr lang="sv-SE" dirty="0"/>
          </a:p>
        </p:txBody>
      </p:sp>
      <p:pic>
        <p:nvPicPr>
          <p:cNvPr id="7" name="Platshållare för innehåll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8914" y="1981890"/>
            <a:ext cx="10154172" cy="4038808"/>
          </a:xfrm>
          <a:prstGeom prst="rect">
            <a:avLst/>
          </a:prstGeom>
        </p:spPr>
      </p:pic>
      <p:cxnSp>
        <p:nvCxnSpPr>
          <p:cNvPr id="9" name="Rak pilkoppling 8"/>
          <p:cNvCxnSpPr/>
          <p:nvPr/>
        </p:nvCxnSpPr>
        <p:spPr>
          <a:xfrm flipV="1">
            <a:off x="4627418" y="5033818"/>
            <a:ext cx="18473" cy="203203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k pilkoppling 12"/>
          <p:cNvCxnSpPr/>
          <p:nvPr/>
        </p:nvCxnSpPr>
        <p:spPr>
          <a:xfrm flipV="1">
            <a:off x="5463309" y="4636655"/>
            <a:ext cx="13855" cy="263240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ruta 13"/>
          <p:cNvSpPr txBox="1"/>
          <p:nvPr/>
        </p:nvSpPr>
        <p:spPr>
          <a:xfrm>
            <a:off x="4221018" y="4798292"/>
            <a:ext cx="1025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+5600</a:t>
            </a:r>
            <a:endParaRPr lang="sv-SE" dirty="0"/>
          </a:p>
        </p:txBody>
      </p:sp>
      <p:sp>
        <p:nvSpPr>
          <p:cNvPr id="15" name="textruta 14"/>
          <p:cNvSpPr txBox="1"/>
          <p:nvPr/>
        </p:nvSpPr>
        <p:spPr>
          <a:xfrm>
            <a:off x="4805219" y="4451989"/>
            <a:ext cx="1025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+16000</a:t>
            </a:r>
            <a:endParaRPr lang="sv-SE" dirty="0"/>
          </a:p>
        </p:txBody>
      </p:sp>
      <p:sp>
        <p:nvSpPr>
          <p:cNvPr id="17" name="textruta 16"/>
          <p:cNvSpPr txBox="1"/>
          <p:nvPr/>
        </p:nvSpPr>
        <p:spPr>
          <a:xfrm>
            <a:off x="6677891" y="3331386"/>
            <a:ext cx="1025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+12000</a:t>
            </a:r>
            <a:endParaRPr lang="sv-SE" dirty="0"/>
          </a:p>
        </p:txBody>
      </p:sp>
      <p:cxnSp>
        <p:nvCxnSpPr>
          <p:cNvPr id="18" name="Rak pilkoppling 17"/>
          <p:cNvCxnSpPr/>
          <p:nvPr/>
        </p:nvCxnSpPr>
        <p:spPr>
          <a:xfrm flipH="1" flipV="1">
            <a:off x="7190510" y="3656068"/>
            <a:ext cx="17318" cy="244763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68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Prognos </a:t>
            </a:r>
            <a:r>
              <a:rPr lang="sv-SE" dirty="0"/>
              <a:t>på </a:t>
            </a:r>
            <a:r>
              <a:rPr lang="sv-SE" dirty="0" smtClean="0"/>
              <a:t>vaccinationsstart (dos 1)</a:t>
            </a:r>
            <a:r>
              <a:rPr lang="sv-SE" dirty="0"/>
              <a:t/>
            </a:r>
            <a:br>
              <a:rPr lang="sv-SE" dirty="0"/>
            </a:br>
            <a:r>
              <a:rPr lang="sv-SE" sz="2200" dirty="0"/>
              <a:t>- Av Fas och underliggande grupp utifrån </a:t>
            </a:r>
            <a:r>
              <a:rPr lang="sv-SE" sz="2200" dirty="0" smtClean="0"/>
              <a:t>tillgång </a:t>
            </a:r>
            <a:r>
              <a:rPr lang="sv-SE" sz="2200" dirty="0"/>
              <a:t>på </a:t>
            </a:r>
            <a:r>
              <a:rPr lang="sv-SE" sz="2200" dirty="0" smtClean="0"/>
              <a:t>vaccin (AZ med)</a:t>
            </a:r>
            <a:endParaRPr lang="sv-SE" sz="2200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27</a:t>
            </a:fld>
            <a:endParaRPr lang="sv-SE" dirty="0"/>
          </a:p>
        </p:txBody>
      </p:sp>
      <p:pic>
        <p:nvPicPr>
          <p:cNvPr id="7" name="Platshållare för innehåll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716" y="2262909"/>
            <a:ext cx="11865511" cy="35016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273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C11-AE40-4DD3-B577-1575C80BAAED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28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5183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Estimat december 2020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C11-AE40-4DD3-B577-1575C80BAAED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29</a:t>
            </a:fld>
            <a:endParaRPr lang="sv-SE" dirty="0"/>
          </a:p>
        </p:txBody>
      </p:sp>
      <p:graphicFrame>
        <p:nvGraphicFramePr>
          <p:cNvPr id="7" name="Tabell 6"/>
          <p:cNvGraphicFramePr>
            <a:graphicFrameLocks noGrp="1"/>
          </p:cNvGraphicFramePr>
          <p:nvPr>
            <p:extLst/>
          </p:nvPr>
        </p:nvGraphicFramePr>
        <p:xfrm>
          <a:off x="634190" y="1874979"/>
          <a:ext cx="9753601" cy="42210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0077">
                  <a:extLst>
                    <a:ext uri="{9D8B030D-6E8A-4147-A177-3AD203B41FA5}">
                      <a16:colId xmlns:a16="http://schemas.microsoft.com/office/drawing/2014/main" val="1461565142"/>
                    </a:ext>
                  </a:extLst>
                </a:gridCol>
                <a:gridCol w="1108364">
                  <a:extLst>
                    <a:ext uri="{9D8B030D-6E8A-4147-A177-3AD203B41FA5}">
                      <a16:colId xmlns:a16="http://schemas.microsoft.com/office/drawing/2014/main" val="1287802570"/>
                    </a:ext>
                  </a:extLst>
                </a:gridCol>
                <a:gridCol w="1318371">
                  <a:extLst>
                    <a:ext uri="{9D8B030D-6E8A-4147-A177-3AD203B41FA5}">
                      <a16:colId xmlns:a16="http://schemas.microsoft.com/office/drawing/2014/main" val="2625595940"/>
                    </a:ext>
                  </a:extLst>
                </a:gridCol>
                <a:gridCol w="1120030">
                  <a:extLst>
                    <a:ext uri="{9D8B030D-6E8A-4147-A177-3AD203B41FA5}">
                      <a16:colId xmlns:a16="http://schemas.microsoft.com/office/drawing/2014/main" val="1343490597"/>
                    </a:ext>
                  </a:extLst>
                </a:gridCol>
                <a:gridCol w="1120030">
                  <a:extLst>
                    <a:ext uri="{9D8B030D-6E8A-4147-A177-3AD203B41FA5}">
                      <a16:colId xmlns:a16="http://schemas.microsoft.com/office/drawing/2014/main" val="3062524256"/>
                    </a:ext>
                  </a:extLst>
                </a:gridCol>
                <a:gridCol w="1120030">
                  <a:extLst>
                    <a:ext uri="{9D8B030D-6E8A-4147-A177-3AD203B41FA5}">
                      <a16:colId xmlns:a16="http://schemas.microsoft.com/office/drawing/2014/main" val="4055254816"/>
                    </a:ext>
                  </a:extLst>
                </a:gridCol>
                <a:gridCol w="1166699">
                  <a:extLst>
                    <a:ext uri="{9D8B030D-6E8A-4147-A177-3AD203B41FA5}">
                      <a16:colId xmlns:a16="http://schemas.microsoft.com/office/drawing/2014/main" val="2602872306"/>
                    </a:ext>
                  </a:extLst>
                </a:gridCol>
              </a:tblGrid>
              <a:tr h="7572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 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Antal doser leverans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 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 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 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 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859540809"/>
                  </a:ext>
                </a:extLst>
              </a:tr>
              <a:tr h="430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Vaccin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b="1" dirty="0">
                          <a:effectLst/>
                        </a:rPr>
                        <a:t>jan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b="1" dirty="0">
                          <a:effectLst/>
                        </a:rPr>
                        <a:t>feb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b="1" dirty="0">
                          <a:effectLst/>
                        </a:rPr>
                        <a:t>mar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b="1" dirty="0">
                          <a:effectLst/>
                        </a:rPr>
                        <a:t>apr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b="1" dirty="0">
                          <a:effectLst/>
                        </a:rPr>
                        <a:t>maj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b="1" dirty="0">
                          <a:effectLst/>
                        </a:rPr>
                        <a:t>jun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915262821"/>
                  </a:ext>
                </a:extLst>
              </a:tr>
              <a:tr h="430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Astra Zeneca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85900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59500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68000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34000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51000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325677693"/>
                  </a:ext>
                </a:extLst>
              </a:tr>
              <a:tr h="430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Johnson &amp; Johnson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15583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15583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15583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388713982"/>
                  </a:ext>
                </a:extLst>
              </a:tr>
              <a:tr h="430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Pfizer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7800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15600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19000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19000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19000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19000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023056439"/>
                  </a:ext>
                </a:extLst>
              </a:tr>
              <a:tr h="430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Moderna 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2900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2900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2832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9918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9918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17000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893397908"/>
                  </a:ext>
                </a:extLst>
              </a:tr>
              <a:tr h="430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Curevac 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68000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13600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13600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282454656"/>
                  </a:ext>
                </a:extLst>
              </a:tr>
              <a:tr h="430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Sanofi/GSK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 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 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 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 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 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 dirty="0">
                          <a:effectLst/>
                        </a:rPr>
                        <a:t> </a:t>
                      </a:r>
                      <a:endParaRPr lang="sv-SE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41691211"/>
                  </a:ext>
                </a:extLst>
              </a:tr>
              <a:tr h="4517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2000">
                          <a:effectLst/>
                        </a:rPr>
                        <a:t>Summa: </a:t>
                      </a:r>
                      <a:endParaRPr lang="sv-SE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b="1" dirty="0" smtClean="0">
                          <a:effectLst/>
                        </a:rPr>
                        <a:t>10 700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b="1" dirty="0" smtClean="0">
                          <a:effectLst/>
                        </a:rPr>
                        <a:t>104 400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b="1" dirty="0" smtClean="0">
                          <a:effectLst/>
                        </a:rPr>
                        <a:t>81 332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b="1" dirty="0" smtClean="0">
                          <a:effectLst/>
                        </a:rPr>
                        <a:t>180 501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b="1" dirty="0" smtClean="0">
                          <a:effectLst/>
                        </a:rPr>
                        <a:t>92 101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v-SE" sz="2000" b="1" dirty="0" smtClean="0">
                          <a:effectLst/>
                        </a:rPr>
                        <a:t>116 183</a:t>
                      </a:r>
                      <a:endParaRPr lang="sv-SE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701528246"/>
                  </a:ext>
                </a:extLst>
              </a:tr>
            </a:tbl>
          </a:graphicData>
        </a:graphic>
      </p:graphicFrame>
      <p:sp>
        <p:nvSpPr>
          <p:cNvPr id="8" name="textruta 7"/>
          <p:cNvSpPr txBox="1"/>
          <p:nvPr/>
        </p:nvSpPr>
        <p:spPr>
          <a:xfrm>
            <a:off x="10626518" y="5746107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 smtClean="0"/>
              <a:t>585 217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182412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Frågor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400" dirty="0"/>
              <a:t>+65 som ska vara med och </a:t>
            </a:r>
            <a:r>
              <a:rPr lang="sv-SE" sz="2400" dirty="0" smtClean="0"/>
              <a:t>vaccinera</a:t>
            </a:r>
          </a:p>
          <a:p>
            <a:r>
              <a:rPr lang="sv-SE" sz="2400" dirty="0" smtClean="0"/>
              <a:t>Vaccinera personal som jobbar med Corona</a:t>
            </a:r>
          </a:p>
          <a:p>
            <a:r>
              <a:rPr lang="sv-SE" sz="2400" dirty="0"/>
              <a:t>Personal som fått dos 1 Pfizer, ska de bokas in för dos 2 Pfizer och hur länge kan de vänta</a:t>
            </a:r>
            <a:r>
              <a:rPr lang="sv-SE" sz="2400" dirty="0" smtClean="0"/>
              <a:t>?</a:t>
            </a:r>
          </a:p>
          <a:p>
            <a:r>
              <a:rPr lang="sv-SE" sz="2400" dirty="0" smtClean="0"/>
              <a:t>Asylsökanden (Melker)</a:t>
            </a:r>
          </a:p>
          <a:p>
            <a:r>
              <a:rPr lang="sv-SE" sz="2400" dirty="0" smtClean="0"/>
              <a:t>Papperslösa</a:t>
            </a:r>
          </a:p>
          <a:p>
            <a:r>
              <a:rPr lang="sv-SE" sz="2400" dirty="0" smtClean="0"/>
              <a:t>MM</a:t>
            </a:r>
          </a:p>
          <a:p>
            <a:endParaRPr lang="sv-SE" sz="2400" dirty="0"/>
          </a:p>
          <a:p>
            <a:endParaRPr lang="sv-SE" sz="2400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2021-03-25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30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5292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9292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VCdag">
  <a:themeElements>
    <a:clrScheme name="Ltd">
      <a:dk1>
        <a:sysClr val="windowText" lastClr="000000"/>
      </a:dk1>
      <a:lt1>
        <a:sysClr val="window" lastClr="FFFFFF"/>
      </a:lt1>
      <a:dk2>
        <a:srgbClr val="F15060"/>
      </a:dk2>
      <a:lt2>
        <a:srgbClr val="E7E6E6"/>
      </a:lt2>
      <a:accent1>
        <a:srgbClr val="00B4E4"/>
      </a:accent1>
      <a:accent2>
        <a:srgbClr val="28B29A"/>
      </a:accent2>
      <a:accent3>
        <a:srgbClr val="FFD378"/>
      </a:accent3>
      <a:accent4>
        <a:srgbClr val="AEDDEF"/>
      </a:accent4>
      <a:accent5>
        <a:srgbClr val="6ACEC3"/>
      </a:accent5>
      <a:accent6>
        <a:srgbClr val="FAE9BA"/>
      </a:accent6>
      <a:hlink>
        <a:srgbClr val="0074A2"/>
      </a:hlink>
      <a:folHlink>
        <a:srgbClr val="0074A2"/>
      </a:folHlink>
    </a:clrScheme>
    <a:fontScheme name="Lt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td_standard.potx" id="{151680F3-6FC2-4960-B137-648106B7FBF2}" vid="{FDF325D6-299B-47C8-B8D0-086DBBEE1ED8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694</Words>
  <Application>Microsoft Office PowerPoint</Application>
  <PresentationFormat>Bredbild</PresentationFormat>
  <Paragraphs>270</Paragraphs>
  <Slides>31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Office-tema</vt:lpstr>
      <vt:lpstr>VCdag</vt:lpstr>
      <vt:lpstr>Aktuellt Coronaläge Region Dalarna </vt:lpstr>
      <vt:lpstr>PowerPoint-presentation</vt:lpstr>
      <vt:lpstr>PowerPoint-presentation</vt:lpstr>
      <vt:lpstr>PowerPoint-presentation</vt:lpstr>
      <vt:lpstr>PowerPoint-presentation</vt:lpstr>
      <vt:lpstr>Uppdaterad modell med hänsyn också tagen till andelen positiva provsvar (omkalibrerad) Skifte rörande inläggningar i Mars inkorporerat</vt:lpstr>
      <vt:lpstr>Andel med positivt provsvar för Covid-19. Perioden 1 augusti till dags datum. (inklusive antigen-test ”snabbtest”)</vt:lpstr>
      <vt:lpstr>Andel med positivt provsvar för Covid-19. Perioden 1 augusti till dags datum. (endast pcr)</vt:lpstr>
      <vt:lpstr>Andel med positivt provsvar för Covid-19. Perioden 1 augusti till dags datum.  Enbart patientprov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Välfärdsråd</vt:lpstr>
      <vt:lpstr>Beslut 19/3: FoHM rekommendation</vt:lpstr>
      <vt:lpstr>AZ pausas även vecka 12</vt:lpstr>
      <vt:lpstr>Hur många kvar att vaccinera- 65 - +80, dos 1</vt:lpstr>
      <vt:lpstr>Kommande dosvolymer v12-v17</vt:lpstr>
      <vt:lpstr>Checklista: Säkerställa web-tidbokning.</vt:lpstr>
      <vt:lpstr>Planerad och genomförd distribution närliggande veckor</vt:lpstr>
      <vt:lpstr>Övergripande distributionsplan per dos</vt:lpstr>
      <vt:lpstr>Prognos på möjlig andel vaccinerade i Region Dalarna utifrån tillgång på vaccin</vt:lpstr>
      <vt:lpstr>Tidigare prognos på möjlig andel vaccinerade i Region Dalarna utifrån tillgång på vaccin</vt:lpstr>
      <vt:lpstr>Prognos på vaccinationsstart (dos 1) - Av Fas och underliggande grupp utifrån tillgång på vaccin (AZ med)</vt:lpstr>
      <vt:lpstr>PowerPoint-presentation</vt:lpstr>
      <vt:lpstr>Estimat december 2020</vt:lpstr>
      <vt:lpstr>Frågor</vt:lpstr>
      <vt:lpstr>PowerPoint-presentation</vt:lpstr>
    </vt:vector>
  </TitlesOfParts>
  <Company>Landstinget Dalarna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Aktuellt Coronaläge Region Dalarna</dc:title>
  <dc:creator>Larsson Roger S /Central förvaltning Ledningsenhet /Falun</dc:creator>
  <cp:lastModifiedBy>Larsson Roger S /Central förvaltning Ledningsenhet /Falun</cp:lastModifiedBy>
  <cp:revision>3</cp:revision>
  <dcterms:created xsi:type="dcterms:W3CDTF">2021-03-25T07:53:55Z</dcterms:created>
  <dcterms:modified xsi:type="dcterms:W3CDTF">2021-03-25T08:46:16Z</dcterms:modified>
</cp:coreProperties>
</file>