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0"/>
  </p:notesMasterIdLst>
  <p:handoutMasterIdLst>
    <p:handoutMasterId r:id="rId21"/>
  </p:handoutMasterIdLst>
  <p:sldIdLst>
    <p:sldId id="328" r:id="rId5"/>
    <p:sldId id="343" r:id="rId6"/>
    <p:sldId id="351" r:id="rId7"/>
    <p:sldId id="352" r:id="rId8"/>
    <p:sldId id="378" r:id="rId9"/>
    <p:sldId id="377" r:id="rId10"/>
    <p:sldId id="379" r:id="rId11"/>
    <p:sldId id="354" r:id="rId12"/>
    <p:sldId id="357" r:id="rId13"/>
    <p:sldId id="380" r:id="rId14"/>
    <p:sldId id="381" r:id="rId15"/>
    <p:sldId id="363" r:id="rId16"/>
    <p:sldId id="382" r:id="rId17"/>
    <p:sldId id="384" r:id="rId18"/>
    <p:sldId id="36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F0FD"/>
    <a:srgbClr val="E2A855"/>
    <a:srgbClr val="E6E6E6"/>
    <a:srgbClr val="C5E9E2"/>
    <a:srgbClr val="FFF5CC"/>
    <a:srgbClr val="969696"/>
    <a:srgbClr val="F8AAB6"/>
    <a:srgbClr val="178571"/>
    <a:srgbClr val="158DA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95" autoAdjust="0"/>
  </p:normalViewPr>
  <p:slideViewPr>
    <p:cSldViewPr snapToGrid="0">
      <p:cViewPr varScale="1">
        <p:scale>
          <a:sx n="113" d="100"/>
          <a:sy n="113" d="100"/>
        </p:scale>
        <p:origin x="462" y="57"/>
      </p:cViewPr>
      <p:guideLst/>
    </p:cSldViewPr>
  </p:slideViewPr>
  <p:notesTextViewPr>
    <p:cViewPr>
      <p:scale>
        <a:sx n="3" d="2"/>
        <a:sy n="3" d="2"/>
      </p:scale>
      <p:origin x="0" y="0"/>
    </p:cViewPr>
  </p:notesTextViewPr>
  <p:notesViewPr>
    <p:cSldViewPr snapToGrid="0"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67588-7ADE-4B41-978D-00FA69EB1382}" type="datetimeFigureOut">
              <a:rPr lang="sv-SE" smtClean="0"/>
              <a:t>2026-04-16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C13102-5858-46F1-9C7B-4E4D45028207}" type="slidenum">
              <a:rPr lang="sv-SE" smtClean="0"/>
              <a:t>‹#›</a:t>
            </a:fld>
            <a:endParaRPr lang="sv-SE"/>
          </a:p>
        </p:txBody>
      </p:sp>
    </p:spTree>
    <p:extLst>
      <p:ext uri="{BB962C8B-B14F-4D97-AF65-F5344CB8AC3E}">
        <p14:creationId xmlns:p14="http://schemas.microsoft.com/office/powerpoint/2010/main" val="1311053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1FAC39-4481-4ED3-BD9B-446AF8A56E80}" type="datetimeFigureOut">
              <a:rPr lang="sv-SE" smtClean="0"/>
              <a:t>2026-04-13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D479F-A9FA-4460-8A06-25113FD03249}" type="slidenum">
              <a:rPr lang="sv-SE" smtClean="0"/>
              <a:t>‹#›</a:t>
            </a:fld>
            <a:endParaRPr lang="sv-SE"/>
          </a:p>
        </p:txBody>
      </p:sp>
    </p:spTree>
    <p:extLst>
      <p:ext uri="{BB962C8B-B14F-4D97-AF65-F5344CB8AC3E}">
        <p14:creationId xmlns:p14="http://schemas.microsoft.com/office/powerpoint/2010/main" val="186692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sv.se/contentassets/f569dc2ef01645b8923d086f73d874c3/2024-32-malet-att-minska-de-felaktiga-utbetalningarna-fran-valfardssystemen-en-samlad-analys-av-maluppfyllelsen-for-2023.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delen</a:t>
            </a:r>
            <a:r>
              <a:rPr lang="sv-SE" baseline="0" dirty="0"/>
              <a:t> innehåller flera dilemmakort som sträcker sig till olika verksamhetsområde</a:t>
            </a:r>
          </a:p>
          <a:p>
            <a:r>
              <a:rPr lang="sv-SE" baseline="0" dirty="0"/>
              <a:t>Chefer på APT kan välja dem som passar. </a:t>
            </a:r>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2</a:t>
            </a:fld>
            <a:endParaRPr lang="sv-SE"/>
          </a:p>
        </p:txBody>
      </p:sp>
    </p:spTree>
    <p:extLst>
      <p:ext uri="{BB962C8B-B14F-4D97-AF65-F5344CB8AC3E}">
        <p14:creationId xmlns:p14="http://schemas.microsoft.com/office/powerpoint/2010/main" val="377911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Felaktiga</a:t>
            </a:r>
            <a:r>
              <a:rPr lang="sv-SE" baseline="0" dirty="0"/>
              <a:t> u</a:t>
            </a:r>
            <a:r>
              <a:rPr lang="sv-SE" dirty="0"/>
              <a:t>tbetalningar</a:t>
            </a:r>
            <a:r>
              <a:rPr lang="sv-SE" baseline="0" dirty="0"/>
              <a:t> från </a:t>
            </a:r>
            <a:r>
              <a:rPr lang="sv-SE" dirty="0"/>
              <a:t>Arbetsförmedlingen, Centrala studiestödsnämnden (CSN), Försäkringskassan, Migrationsverket och Pensionsmyndigheten 2023 uppgick</a:t>
            </a:r>
            <a:r>
              <a:rPr lang="sv-SE" baseline="0" dirty="0"/>
              <a:t> till 2,57 miljarder kronor. Det är en minskning jämfört med 2022 (2,81miljarder kr).</a:t>
            </a:r>
            <a:br>
              <a:rPr lang="sv-SE" baseline="0" dirty="0"/>
            </a:br>
            <a:r>
              <a:rPr lang="sv-SE" dirty="0"/>
              <a:t>Den totala andelen upptäckta felaktiga utbetalningar av de totala utbetalningarna har minskat från 0,39 procent under 2022, till 0,34 procent under 2023. Räknar man bort allmän pension, är andelen upptäckta felaktiga utbetalningar 0,75 procent av de totala utbetalningarna</a:t>
            </a:r>
            <a:r>
              <a:rPr lang="sv-SE" baseline="0" dirty="0"/>
              <a:t> (Källa </a:t>
            </a:r>
            <a:r>
              <a:rPr lang="sv-SE" dirty="0">
                <a:hlinkClick r:id="rId3"/>
              </a:rPr>
              <a:t>Målet att minska de felaktiga utbetalningarna från välfärdssystemen – en samlad analys av måluppfyllelsen för 2023</a:t>
            </a:r>
            <a:r>
              <a:rPr lang="sv-SE" dirty="0"/>
              <a:t>)</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1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dirty="0">
                <a:solidFill>
                  <a:schemeClr val="tx1"/>
                </a:solidFill>
                <a:effectLst/>
                <a:latin typeface="+mn-lt"/>
                <a:ea typeface="+mn-ea"/>
                <a:cs typeface="+mn-cs"/>
              </a:rPr>
              <a:t>Medical Vårdcentral och BVC Kortedala ska betala tillbaka ersättning för barnvaccinationer samt för felregistrering av kontakttyp, yrkeskategori och tolktjänster. Medical i Gårdsten och Bohus ska återbetala ersättning för barnvaccinationer.</a:t>
            </a:r>
          </a:p>
          <a:p>
            <a:r>
              <a:rPr lang="sv-SE" sz="1200" b="0" i="0" u="none" strike="noStrike" kern="1200" dirty="0">
                <a:solidFill>
                  <a:schemeClr val="tx1"/>
                </a:solidFill>
                <a:effectLst/>
                <a:latin typeface="+mn-lt"/>
                <a:ea typeface="+mn-ea"/>
                <a:cs typeface="+mn-cs"/>
              </a:rPr>
              <a:t>Totalt kräver VGR tillbaka över 8,1 miljoner kronor för tolkar, drygt 9 497 kronor för felaktigt registrerade vårdkontakter och 76 388 kronor för barnvaccinationer. </a:t>
            </a:r>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D479F-A9FA-4460-8A06-25113FD0324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05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Hot, våld och trakasserier eller andra typer av påverkansförsök som riktas mot offentliganställda. I många fall ligger organiserad brottslighet bakom dessa försök för att få kontroll eller andra fördelar.</a:t>
            </a:r>
          </a:p>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7</a:t>
            </a:fld>
            <a:endParaRPr lang="sv-SE"/>
          </a:p>
        </p:txBody>
      </p:sp>
    </p:spTree>
    <p:extLst>
      <p:ext uri="{BB962C8B-B14F-4D97-AF65-F5344CB8AC3E}">
        <p14:creationId xmlns:p14="http://schemas.microsoft.com/office/powerpoint/2010/main" val="60000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8</a:t>
            </a:fld>
            <a:endParaRPr lang="sv-SE"/>
          </a:p>
        </p:txBody>
      </p:sp>
    </p:spTree>
    <p:extLst>
      <p:ext uri="{BB962C8B-B14F-4D97-AF65-F5344CB8AC3E}">
        <p14:creationId xmlns:p14="http://schemas.microsoft.com/office/powerpoint/2010/main" val="278696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får vi en känsla av att något inte stämmer innan vi hittar tydliga bevis. Använd den känslan!</a:t>
            </a:r>
          </a:p>
        </p:txBody>
      </p:sp>
      <p:sp>
        <p:nvSpPr>
          <p:cNvPr id="4" name="Platshållare för bildnummer 3"/>
          <p:cNvSpPr>
            <a:spLocks noGrp="1"/>
          </p:cNvSpPr>
          <p:nvPr>
            <p:ph type="sldNum" sz="quarter" idx="10"/>
          </p:nvPr>
        </p:nvSpPr>
        <p:spPr/>
        <p:txBody>
          <a:bodyPr/>
          <a:lstStyle/>
          <a:p>
            <a:fld id="{513D479F-A9FA-4460-8A06-25113FD03249}" type="slidenum">
              <a:rPr lang="sv-SE" smtClean="0"/>
              <a:t>13</a:t>
            </a:fld>
            <a:endParaRPr lang="sv-SE"/>
          </a:p>
        </p:txBody>
      </p:sp>
    </p:spTree>
    <p:extLst>
      <p:ext uri="{BB962C8B-B14F-4D97-AF65-F5344CB8AC3E}">
        <p14:creationId xmlns:p14="http://schemas.microsoft.com/office/powerpoint/2010/main" val="292660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Ofta får vi en känsla av att något inte stämmer innan vi hittar tydliga bevis. Använd den känslan!</a:t>
            </a:r>
          </a:p>
        </p:txBody>
      </p:sp>
      <p:sp>
        <p:nvSpPr>
          <p:cNvPr id="4" name="Platshållare för bildnummer 3"/>
          <p:cNvSpPr>
            <a:spLocks noGrp="1"/>
          </p:cNvSpPr>
          <p:nvPr>
            <p:ph type="sldNum" sz="quarter" idx="10"/>
          </p:nvPr>
        </p:nvSpPr>
        <p:spPr/>
        <p:txBody>
          <a:bodyPr/>
          <a:lstStyle/>
          <a:p>
            <a:fld id="{513D479F-A9FA-4460-8A06-25113FD03249}" type="slidenum">
              <a:rPr lang="sv-SE" smtClean="0"/>
              <a:t>14</a:t>
            </a:fld>
            <a:endParaRPr lang="sv-SE"/>
          </a:p>
        </p:txBody>
      </p:sp>
    </p:spTree>
    <p:extLst>
      <p:ext uri="{BB962C8B-B14F-4D97-AF65-F5344CB8AC3E}">
        <p14:creationId xmlns:p14="http://schemas.microsoft.com/office/powerpoint/2010/main" val="383376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3D479F-A9FA-4460-8A06-25113FD03249}" type="slidenum">
              <a:rPr lang="sv-SE" smtClean="0"/>
              <a:t>15</a:t>
            </a:fld>
            <a:endParaRPr lang="sv-SE"/>
          </a:p>
        </p:txBody>
      </p:sp>
    </p:spTree>
    <p:extLst>
      <p:ext uri="{BB962C8B-B14F-4D97-AF65-F5344CB8AC3E}">
        <p14:creationId xmlns:p14="http://schemas.microsoft.com/office/powerpoint/2010/main" val="222314964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emf"/><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emf"/><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bilden">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pic>
        <p:nvPicPr>
          <p:cNvPr id="19" name="Bildobjekt 18"/>
          <p:cNvPicPr/>
          <p:nvPr userDrawn="1"/>
        </p:nvPicPr>
        <p:blipFill>
          <a:blip r:embed="rId3" cstate="print">
            <a:extLst>
              <a:ext uri="{28A0092B-C50C-407E-A947-70E740481C1C}">
                <a14:useLocalDpi xmlns:a14="http://schemas.microsoft.com/office/drawing/2010/main" val="0"/>
              </a:ext>
            </a:extLst>
          </a:blip>
          <a:stretch>
            <a:fillRect/>
          </a:stretch>
        </p:blipFill>
        <p:spPr>
          <a:xfrm>
            <a:off x="695326" y="5323434"/>
            <a:ext cx="755650" cy="287655"/>
          </a:xfrm>
          <a:prstGeom prst="rect">
            <a:avLst/>
          </a:prstGeom>
        </p:spPr>
      </p:pic>
      <p:pic>
        <p:nvPicPr>
          <p:cNvPr id="20" name="Bildobjekt 19"/>
          <p:cNvPicPr/>
          <p:nvPr userDrawn="1"/>
        </p:nvPicPr>
        <p:blipFill>
          <a:blip r:embed="rId4" cstate="print">
            <a:extLst>
              <a:ext uri="{28A0092B-C50C-407E-A947-70E740481C1C}">
                <a14:useLocalDpi xmlns:a14="http://schemas.microsoft.com/office/drawing/2010/main" val="0"/>
              </a:ext>
            </a:extLst>
          </a:blip>
          <a:stretch>
            <a:fillRect/>
          </a:stretch>
        </p:blipFill>
        <p:spPr>
          <a:xfrm>
            <a:off x="1648084" y="5255171"/>
            <a:ext cx="899795" cy="424180"/>
          </a:xfrm>
          <a:prstGeom prst="rect">
            <a:avLst/>
          </a:prstGeom>
        </p:spPr>
      </p:pic>
      <p:pic>
        <p:nvPicPr>
          <p:cNvPr id="22" name="Bildobjekt 21"/>
          <p:cNvPicPr/>
          <p:nvPr userDrawn="1"/>
        </p:nvPicPr>
        <p:blipFill rotWithShape="1">
          <a:blip r:embed="rId5" cstate="print">
            <a:extLst>
              <a:ext uri="{28A0092B-C50C-407E-A947-70E740481C1C}">
                <a14:useLocalDpi xmlns:a14="http://schemas.microsoft.com/office/drawing/2010/main" val="0"/>
              </a:ext>
            </a:extLst>
          </a:blip>
          <a:srcRect l="10221" t="17577" r="9248" b="17184"/>
          <a:stretch/>
        </p:blipFill>
        <p:spPr>
          <a:xfrm>
            <a:off x="2744987" y="5320612"/>
            <a:ext cx="724618" cy="293299"/>
          </a:xfrm>
          <a:prstGeom prst="rect">
            <a:avLst/>
          </a:prstGeom>
        </p:spPr>
      </p:pic>
      <p:pic>
        <p:nvPicPr>
          <p:cNvPr id="23" name="Bildobjekt 22"/>
          <p:cNvPicPr/>
          <p:nvPr userDrawn="1"/>
        </p:nvPicPr>
        <p:blipFill rotWithShape="1">
          <a:blip r:embed="rId6" cstate="print">
            <a:extLst>
              <a:ext uri="{28A0092B-C50C-407E-A947-70E740481C1C}">
                <a14:useLocalDpi xmlns:a14="http://schemas.microsoft.com/office/drawing/2010/main" val="0"/>
              </a:ext>
            </a:extLst>
          </a:blip>
          <a:srcRect l="4128" t="23489" r="5752" b="26623"/>
          <a:stretch/>
        </p:blipFill>
        <p:spPr>
          <a:xfrm>
            <a:off x="3666713" y="5355118"/>
            <a:ext cx="810884" cy="224287"/>
          </a:xfrm>
          <a:prstGeom prst="rect">
            <a:avLst/>
          </a:prstGeom>
        </p:spPr>
      </p:pic>
      <p:pic>
        <p:nvPicPr>
          <p:cNvPr id="24" name="Bildobjekt 23"/>
          <p:cNvPicPr/>
          <p:nvPr userDrawn="1"/>
        </p:nvPicPr>
        <p:blipFill rotWithShape="1">
          <a:blip r:embed="rId7" cstate="print">
            <a:extLst>
              <a:ext uri="{28A0092B-C50C-407E-A947-70E740481C1C}">
                <a14:useLocalDpi xmlns:a14="http://schemas.microsoft.com/office/drawing/2010/main" val="0"/>
              </a:ext>
            </a:extLst>
          </a:blip>
          <a:srcRect l="5707" t="19497" r="7051" b="19102"/>
          <a:stretch/>
        </p:blipFill>
        <p:spPr>
          <a:xfrm>
            <a:off x="4674705" y="5329239"/>
            <a:ext cx="785003" cy="276045"/>
          </a:xfrm>
          <a:prstGeom prst="rect">
            <a:avLst/>
          </a:prstGeom>
        </p:spPr>
      </p:pic>
      <p:pic>
        <p:nvPicPr>
          <p:cNvPr id="25" name="Bildobjekt 24"/>
          <p:cNvPicPr/>
          <p:nvPr userDrawn="1"/>
        </p:nvPicPr>
        <p:blipFill rotWithShape="1">
          <a:blip r:embed="rId8" cstate="print">
            <a:extLst>
              <a:ext uri="{28A0092B-C50C-407E-A947-70E740481C1C}">
                <a14:useLocalDpi xmlns:a14="http://schemas.microsoft.com/office/drawing/2010/main" val="0"/>
              </a:ext>
            </a:extLst>
          </a:blip>
          <a:srcRect l="9200" t="32928" r="9309" b="30615"/>
          <a:stretch/>
        </p:blipFill>
        <p:spPr>
          <a:xfrm>
            <a:off x="5656816" y="5385310"/>
            <a:ext cx="733245" cy="163902"/>
          </a:xfrm>
          <a:prstGeom prst="rect">
            <a:avLst/>
          </a:prstGeom>
        </p:spPr>
      </p:pic>
      <p:pic>
        <p:nvPicPr>
          <p:cNvPr id="26" name="Bildobjekt 25"/>
          <p:cNvPicPr/>
          <p:nvPr userDrawn="1"/>
        </p:nvPicPr>
        <p:blipFill rotWithShape="1">
          <a:blip r:embed="rId9" cstate="print">
            <a:extLst>
              <a:ext uri="{28A0092B-C50C-407E-A947-70E740481C1C}">
                <a14:useLocalDpi xmlns:a14="http://schemas.microsoft.com/office/drawing/2010/main" val="0"/>
              </a:ext>
            </a:extLst>
          </a:blip>
          <a:srcRect l="2871" t="21541" r="4178" b="19712"/>
          <a:stretch/>
        </p:blipFill>
        <p:spPr>
          <a:xfrm>
            <a:off x="6587169" y="5337865"/>
            <a:ext cx="819509" cy="258793"/>
          </a:xfrm>
          <a:prstGeom prst="rect">
            <a:avLst/>
          </a:prstGeom>
        </p:spPr>
      </p:pic>
      <p:pic>
        <p:nvPicPr>
          <p:cNvPr id="27" name="Bildobjekt 26"/>
          <p:cNvPicPr/>
          <p:nvPr userDrawn="1"/>
        </p:nvPicPr>
        <p:blipFill rotWithShape="1">
          <a:blip r:embed="rId10" cstate="print">
            <a:extLst>
              <a:ext uri="{28A0092B-C50C-407E-A947-70E740481C1C}">
                <a14:useLocalDpi xmlns:a14="http://schemas.microsoft.com/office/drawing/2010/main" val="0"/>
              </a:ext>
            </a:extLst>
          </a:blip>
          <a:srcRect l="5003" t="17477" r="3921" b="19203"/>
          <a:stretch/>
        </p:blipFill>
        <p:spPr>
          <a:xfrm>
            <a:off x="7603786" y="5324925"/>
            <a:ext cx="819511" cy="284672"/>
          </a:xfrm>
          <a:prstGeom prst="rect">
            <a:avLst/>
          </a:prstGeom>
        </p:spPr>
      </p:pic>
      <p:pic>
        <p:nvPicPr>
          <p:cNvPr id="28" name="Bildobjekt 27"/>
          <p:cNvPicPr/>
          <p:nvPr userDrawn="1"/>
        </p:nvPicPr>
        <p:blipFill rotWithShape="1">
          <a:blip r:embed="rId11" cstate="print">
            <a:extLst>
              <a:ext uri="{28A0092B-C50C-407E-A947-70E740481C1C}">
                <a14:useLocalDpi xmlns:a14="http://schemas.microsoft.com/office/drawing/2010/main" val="0"/>
              </a:ext>
            </a:extLst>
          </a:blip>
          <a:srcRect l="7660" t="21018" r="5098" b="11825"/>
          <a:stretch/>
        </p:blipFill>
        <p:spPr>
          <a:xfrm>
            <a:off x="8620407" y="5316299"/>
            <a:ext cx="785005" cy="301925"/>
          </a:xfrm>
          <a:prstGeom prst="rect">
            <a:avLst/>
          </a:prstGeom>
        </p:spPr>
      </p:pic>
      <p:pic>
        <p:nvPicPr>
          <p:cNvPr id="29" name="Bildobjekt 28"/>
          <p:cNvPicPr/>
          <p:nvPr userDrawn="1"/>
        </p:nvPicPr>
        <p:blipFill rotWithShape="1">
          <a:blip r:embed="rId12" cstate="print">
            <a:extLst>
              <a:ext uri="{28A0092B-C50C-407E-A947-70E740481C1C}">
                <a14:useLocalDpi xmlns:a14="http://schemas.microsoft.com/office/drawing/2010/main" val="0"/>
              </a:ext>
            </a:extLst>
          </a:blip>
          <a:srcRect t="19442" b="19117"/>
          <a:stretch/>
        </p:blipFill>
        <p:spPr>
          <a:xfrm>
            <a:off x="1073151" y="5963403"/>
            <a:ext cx="899795" cy="276225"/>
          </a:xfrm>
          <a:prstGeom prst="rect">
            <a:avLst/>
          </a:prstGeom>
        </p:spPr>
      </p:pic>
      <p:pic>
        <p:nvPicPr>
          <p:cNvPr id="30" name="Bildobjekt 29"/>
          <p:cNvPicPr/>
          <p:nvPr userDrawn="1"/>
        </p:nvPicPr>
        <p:blipFill rotWithShape="1">
          <a:blip r:embed="rId13" cstate="print">
            <a:extLst>
              <a:ext uri="{28A0092B-C50C-407E-A947-70E740481C1C}">
                <a14:useLocalDpi xmlns:a14="http://schemas.microsoft.com/office/drawing/2010/main" val="0"/>
              </a:ext>
            </a:extLst>
          </a:blip>
          <a:srcRect l="9377" t="17748" r="9133" b="18933"/>
          <a:stretch/>
        </p:blipFill>
        <p:spPr>
          <a:xfrm>
            <a:off x="2202046" y="5959180"/>
            <a:ext cx="733247" cy="284671"/>
          </a:xfrm>
          <a:prstGeom prst="rect">
            <a:avLst/>
          </a:prstGeom>
        </p:spPr>
      </p:pic>
      <p:pic>
        <p:nvPicPr>
          <p:cNvPr id="31" name="Bildobjekt 30"/>
          <p:cNvPicPr/>
          <p:nvPr userDrawn="1"/>
        </p:nvPicPr>
        <p:blipFill rotWithShape="1">
          <a:blip r:embed="rId14" cstate="print">
            <a:extLst>
              <a:ext uri="{28A0092B-C50C-407E-A947-70E740481C1C}">
                <a14:useLocalDpi xmlns:a14="http://schemas.microsoft.com/office/drawing/2010/main" val="0"/>
              </a:ext>
            </a:extLst>
          </a:blip>
          <a:srcRect l="10269" t="16019" r="9538" b="18952"/>
          <a:stretch/>
        </p:blipFill>
        <p:spPr>
          <a:xfrm>
            <a:off x="3164393" y="5955336"/>
            <a:ext cx="721568" cy="292359"/>
          </a:xfrm>
          <a:prstGeom prst="rect">
            <a:avLst/>
          </a:prstGeom>
        </p:spPr>
      </p:pic>
      <p:pic>
        <p:nvPicPr>
          <p:cNvPr id="32" name="Bildobjekt 31"/>
          <p:cNvPicPr/>
          <p:nvPr userDrawn="1"/>
        </p:nvPicPr>
        <p:blipFill rotWithShape="1">
          <a:blip r:embed="rId15" cstate="print">
            <a:extLst>
              <a:ext uri="{28A0092B-C50C-407E-A947-70E740481C1C}">
                <a14:useLocalDpi xmlns:a14="http://schemas.microsoft.com/office/drawing/2010/main" val="0"/>
              </a:ext>
            </a:extLst>
          </a:blip>
          <a:srcRect l="12457" t="21553" r="10807" b="20336"/>
          <a:stretch/>
        </p:blipFill>
        <p:spPr>
          <a:xfrm>
            <a:off x="4115061" y="5970887"/>
            <a:ext cx="690466" cy="261257"/>
          </a:xfrm>
          <a:prstGeom prst="rect">
            <a:avLst/>
          </a:prstGeom>
        </p:spPr>
      </p:pic>
      <p:pic>
        <p:nvPicPr>
          <p:cNvPr id="48" name="Bildobjekt 47"/>
          <p:cNvPicPr/>
          <p:nvPr userDrawn="1"/>
        </p:nvPicPr>
        <p:blipFill rotWithShape="1">
          <a:blip r:embed="rId16" cstate="print">
            <a:extLst>
              <a:ext uri="{28A0092B-C50C-407E-A947-70E740481C1C}">
                <a14:useLocalDpi xmlns:a14="http://schemas.microsoft.com/office/drawing/2010/main" val="0"/>
              </a:ext>
            </a:extLst>
          </a:blip>
          <a:srcRect l="5555" t="13640" r="6648" b="14411"/>
          <a:stretch/>
        </p:blipFill>
        <p:spPr>
          <a:xfrm>
            <a:off x="5034627" y="5939785"/>
            <a:ext cx="789992" cy="323461"/>
          </a:xfrm>
          <a:prstGeom prst="rect">
            <a:avLst/>
          </a:prstGeom>
        </p:spPr>
      </p:pic>
      <p:pic>
        <p:nvPicPr>
          <p:cNvPr id="49" name="Bildobjekt 48"/>
          <p:cNvPicPr/>
          <p:nvPr userDrawn="1"/>
        </p:nvPicPr>
        <p:blipFill rotWithShape="1">
          <a:blip r:embed="rId17" cstate="print">
            <a:extLst>
              <a:ext uri="{28A0092B-C50C-407E-A947-70E740481C1C}">
                <a14:useLocalDpi xmlns:a14="http://schemas.microsoft.com/office/drawing/2010/main" val="0"/>
              </a:ext>
            </a:extLst>
          </a:blip>
          <a:srcRect t="26093" b="31016"/>
          <a:stretch/>
        </p:blipFill>
        <p:spPr>
          <a:xfrm>
            <a:off x="6053719" y="6005099"/>
            <a:ext cx="899795" cy="192832"/>
          </a:xfrm>
          <a:prstGeom prst="rect">
            <a:avLst/>
          </a:prstGeom>
        </p:spPr>
      </p:pic>
      <p:pic>
        <p:nvPicPr>
          <p:cNvPr id="50" name="Bildobjekt 49"/>
          <p:cNvPicPr/>
          <p:nvPr userDrawn="1"/>
        </p:nvPicPr>
        <p:blipFill rotWithShape="1">
          <a:blip r:embed="rId18" cstate="print">
            <a:extLst>
              <a:ext uri="{28A0092B-C50C-407E-A947-70E740481C1C}">
                <a14:useLocalDpi xmlns:a14="http://schemas.microsoft.com/office/drawing/2010/main" val="0"/>
              </a:ext>
            </a:extLst>
          </a:blip>
          <a:srcRect l="11904" t="21943" r="12743" b="24098"/>
          <a:stretch/>
        </p:blipFill>
        <p:spPr>
          <a:xfrm>
            <a:off x="7182614" y="5980218"/>
            <a:ext cx="678024" cy="242595"/>
          </a:xfrm>
          <a:prstGeom prst="rect">
            <a:avLst/>
          </a:prstGeom>
        </p:spPr>
      </p:pic>
      <p:pic>
        <p:nvPicPr>
          <p:cNvPr id="51" name="Bildobjekt 50"/>
          <p:cNvPicPr/>
          <p:nvPr userDrawn="1"/>
        </p:nvPicPr>
        <p:blipFill rotWithShape="1">
          <a:blip r:embed="rId19" cstate="print">
            <a:extLst>
              <a:ext uri="{28A0092B-C50C-407E-A947-70E740481C1C}">
                <a14:useLocalDpi xmlns:a14="http://schemas.microsoft.com/office/drawing/2010/main" val="0"/>
              </a:ext>
            </a:extLst>
          </a:blip>
          <a:srcRect t="19384" b="23889"/>
          <a:stretch/>
        </p:blipFill>
        <p:spPr>
          <a:xfrm>
            <a:off x="8089741" y="5973997"/>
            <a:ext cx="899795" cy="255036"/>
          </a:xfrm>
          <a:prstGeom prst="rect">
            <a:avLst/>
          </a:prstGeom>
        </p:spPr>
      </p:pic>
    </p:spTree>
    <p:extLst>
      <p:ext uri="{BB962C8B-B14F-4D97-AF65-F5344CB8AC3E}">
        <p14:creationId xmlns:p14="http://schemas.microsoft.com/office/powerpoint/2010/main" val="424350802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sida ljusblå">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20796882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sida vit">
    <p:bg>
      <p:bgPr>
        <a:solidFill>
          <a:schemeClr val="bg1"/>
        </a:solidFill>
        <a:effectLst/>
      </p:bgPr>
    </p:bg>
    <p:spTree>
      <p:nvGrpSpPr>
        <p:cNvPr id="1" name=""/>
        <p:cNvGrpSpPr/>
        <p:nvPr/>
      </p:nvGrpSpPr>
      <p:grpSpPr>
        <a:xfrm>
          <a:off x="0" y="0"/>
          <a:ext cx="0" cy="0"/>
          <a:chOff x="0" y="0"/>
          <a:chExt cx="0" cy="0"/>
        </a:xfrm>
      </p:grpSpPr>
      <p:sp>
        <p:nvSpPr>
          <p:cNvPr id="18"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75000"/>
                  </a:schemeClr>
                </a:solidFill>
              </a:defRPr>
            </a:lvl1pPr>
          </a:lstStyle>
          <a:p>
            <a:r>
              <a:rPr lang="sv-SE"/>
              <a:t>Klicka här för att ändra format</a:t>
            </a:r>
            <a:endParaRPr lang="sv-SE" dirty="0"/>
          </a:p>
        </p:txBody>
      </p:sp>
      <p:pic>
        <p:nvPicPr>
          <p:cNvPr id="21" name="Bildobjekt 20"/>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40868197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i fullformat">
    <p:spTree>
      <p:nvGrpSpPr>
        <p:cNvPr id="1" name=""/>
        <p:cNvGrpSpPr/>
        <p:nvPr/>
      </p:nvGrpSpPr>
      <p:grpSpPr>
        <a:xfrm>
          <a:off x="0" y="0"/>
          <a:ext cx="0" cy="0"/>
          <a:chOff x="0" y="0"/>
          <a:chExt cx="0" cy="0"/>
        </a:xfrm>
      </p:grpSpPr>
      <p:sp>
        <p:nvSpPr>
          <p:cNvPr id="2" name="Platshållare för bild" title="Beskrivning för bild"/>
          <p:cNvSpPr>
            <a:spLocks noGrp="1"/>
          </p:cNvSpPr>
          <p:nvPr>
            <p:ph type="pic" sz="quarter" idx="13"/>
          </p:nvPr>
        </p:nvSpPr>
        <p:spPr>
          <a:xfrm>
            <a:off x="0" y="0"/>
            <a:ext cx="12192000" cy="6858000"/>
          </a:xfrm>
        </p:spPr>
        <p:txBody>
          <a:bodyPr/>
          <a:lstStyle>
            <a:lvl1pPr marL="0" indent="0">
              <a:buNone/>
              <a:defRPr/>
            </a:lvl1pPr>
          </a:lstStyle>
          <a:p>
            <a:r>
              <a:rPr lang="sv-SE"/>
              <a:t>Klicka på ikonen för att lägga till en bild</a:t>
            </a:r>
            <a:endParaRPr lang="sv-SE" dirty="0"/>
          </a:p>
        </p:txBody>
      </p:sp>
      <p:grpSp>
        <p:nvGrpSpPr>
          <p:cNvPr id="3" name="Logotyp"/>
          <p:cNvGrpSpPr>
            <a:grpSpLocks noChangeAspect="1"/>
          </p:cNvGrpSpPr>
          <p:nvPr userDrawn="1"/>
        </p:nvGrpSpPr>
        <p:grpSpPr>
          <a:xfrm>
            <a:off x="10765506" y="125717"/>
            <a:ext cx="1134134" cy="432000"/>
            <a:chOff x="-2576825" y="3432175"/>
            <a:chExt cx="1679575" cy="639763"/>
          </a:xfrm>
          <a:solidFill>
            <a:schemeClr val="bg1"/>
          </a:solidFill>
        </p:grpSpPr>
        <p:sp>
          <p:nvSpPr>
            <p:cNvPr id="4" name="Freeform 5"/>
            <p:cNvSpPr>
              <a:spLocks/>
            </p:cNvSpPr>
            <p:nvPr/>
          </p:nvSpPr>
          <p:spPr bwMode="auto">
            <a:xfrm>
              <a:off x="-1871975" y="3689350"/>
              <a:ext cx="100013" cy="168275"/>
            </a:xfrm>
            <a:custGeom>
              <a:avLst/>
              <a:gdLst>
                <a:gd name="T0" fmla="*/ 63 w 63"/>
                <a:gd name="T1" fmla="*/ 84 h 106"/>
                <a:gd name="T2" fmla="*/ 29 w 63"/>
                <a:gd name="T3" fmla="*/ 84 h 106"/>
                <a:gd name="T4" fmla="*/ 29 w 63"/>
                <a:gd name="T5" fmla="*/ 65 h 106"/>
                <a:gd name="T6" fmla="*/ 60 w 63"/>
                <a:gd name="T7" fmla="*/ 65 h 106"/>
                <a:gd name="T8" fmla="*/ 60 w 63"/>
                <a:gd name="T9" fmla="*/ 41 h 106"/>
                <a:gd name="T10" fmla="*/ 29 w 63"/>
                <a:gd name="T11" fmla="*/ 41 h 106"/>
                <a:gd name="T12" fmla="*/ 29 w 63"/>
                <a:gd name="T13" fmla="*/ 24 h 106"/>
                <a:gd name="T14" fmla="*/ 63 w 63"/>
                <a:gd name="T15" fmla="*/ 24 h 106"/>
                <a:gd name="T16" fmla="*/ 63 w 63"/>
                <a:gd name="T17" fmla="*/ 0 h 106"/>
                <a:gd name="T18" fmla="*/ 0 w 63"/>
                <a:gd name="T19" fmla="*/ 0 h 106"/>
                <a:gd name="T20" fmla="*/ 0 w 63"/>
                <a:gd name="T21" fmla="*/ 106 h 106"/>
                <a:gd name="T22" fmla="*/ 63 w 63"/>
                <a:gd name="T23" fmla="*/ 106 h 106"/>
                <a:gd name="T24" fmla="*/ 63 w 63"/>
                <a:gd name="T25" fmla="*/ 8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06">
                  <a:moveTo>
                    <a:pt x="63" y="84"/>
                  </a:moveTo>
                  <a:lnTo>
                    <a:pt x="29" y="84"/>
                  </a:lnTo>
                  <a:lnTo>
                    <a:pt x="29" y="65"/>
                  </a:lnTo>
                  <a:lnTo>
                    <a:pt x="60" y="65"/>
                  </a:lnTo>
                  <a:lnTo>
                    <a:pt x="60" y="41"/>
                  </a:lnTo>
                  <a:lnTo>
                    <a:pt x="29" y="41"/>
                  </a:lnTo>
                  <a:lnTo>
                    <a:pt x="29" y="24"/>
                  </a:lnTo>
                  <a:lnTo>
                    <a:pt x="63" y="24"/>
                  </a:lnTo>
                  <a:lnTo>
                    <a:pt x="63" y="0"/>
                  </a:lnTo>
                  <a:lnTo>
                    <a:pt x="0" y="0"/>
                  </a:lnTo>
                  <a:lnTo>
                    <a:pt x="0" y="106"/>
                  </a:lnTo>
                  <a:lnTo>
                    <a:pt x="63" y="106"/>
                  </a:lnTo>
                  <a:lnTo>
                    <a:pt x="63"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6"/>
            <p:cNvSpPr>
              <a:spLocks/>
            </p:cNvSpPr>
            <p:nvPr/>
          </p:nvSpPr>
          <p:spPr bwMode="auto">
            <a:xfrm>
              <a:off x="-1757675" y="3681413"/>
              <a:ext cx="177800" cy="184150"/>
            </a:xfrm>
            <a:custGeom>
              <a:avLst/>
              <a:gdLst>
                <a:gd name="T0" fmla="*/ 24 w 47"/>
                <a:gd name="T1" fmla="*/ 48 h 48"/>
                <a:gd name="T2" fmla="*/ 42 w 47"/>
                <a:gd name="T3" fmla="*/ 39 h 48"/>
                <a:gd name="T4" fmla="*/ 47 w 47"/>
                <a:gd name="T5" fmla="*/ 22 h 48"/>
                <a:gd name="T6" fmla="*/ 24 w 47"/>
                <a:gd name="T7" fmla="*/ 22 h 48"/>
                <a:gd name="T8" fmla="*/ 24 w 47"/>
                <a:gd name="T9" fmla="*/ 31 h 48"/>
                <a:gd name="T10" fmla="*/ 33 w 47"/>
                <a:gd name="T11" fmla="*/ 31 h 48"/>
                <a:gd name="T12" fmla="*/ 24 w 47"/>
                <a:gd name="T13" fmla="*/ 38 h 48"/>
                <a:gd name="T14" fmla="*/ 12 w 47"/>
                <a:gd name="T15" fmla="*/ 25 h 48"/>
                <a:gd name="T16" fmla="*/ 24 w 47"/>
                <a:gd name="T17" fmla="*/ 10 h 48"/>
                <a:gd name="T18" fmla="*/ 33 w 47"/>
                <a:gd name="T19" fmla="*/ 18 h 48"/>
                <a:gd name="T20" fmla="*/ 44 w 47"/>
                <a:gd name="T21" fmla="*/ 13 h 48"/>
                <a:gd name="T22" fmla="*/ 24 w 47"/>
                <a:gd name="T23" fmla="*/ 0 h 48"/>
                <a:gd name="T24" fmla="*/ 0 w 47"/>
                <a:gd name="T25" fmla="*/ 24 h 48"/>
                <a:gd name="T26" fmla="*/ 24 w 47"/>
                <a:gd name="T2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8">
                  <a:moveTo>
                    <a:pt x="24" y="48"/>
                  </a:moveTo>
                  <a:cubicBezTo>
                    <a:pt x="31" y="48"/>
                    <a:pt x="38" y="45"/>
                    <a:pt x="42" y="39"/>
                  </a:cubicBezTo>
                  <a:cubicBezTo>
                    <a:pt x="46" y="34"/>
                    <a:pt x="46" y="28"/>
                    <a:pt x="47" y="22"/>
                  </a:cubicBezTo>
                  <a:cubicBezTo>
                    <a:pt x="24" y="22"/>
                    <a:pt x="24" y="22"/>
                    <a:pt x="24" y="22"/>
                  </a:cubicBezTo>
                  <a:cubicBezTo>
                    <a:pt x="24" y="31"/>
                    <a:pt x="24" y="31"/>
                    <a:pt x="24" y="31"/>
                  </a:cubicBezTo>
                  <a:cubicBezTo>
                    <a:pt x="33" y="31"/>
                    <a:pt x="33" y="31"/>
                    <a:pt x="33" y="31"/>
                  </a:cubicBezTo>
                  <a:cubicBezTo>
                    <a:pt x="33" y="36"/>
                    <a:pt x="29" y="38"/>
                    <a:pt x="24" y="38"/>
                  </a:cubicBezTo>
                  <a:cubicBezTo>
                    <a:pt x="16" y="38"/>
                    <a:pt x="12" y="31"/>
                    <a:pt x="12" y="25"/>
                  </a:cubicBezTo>
                  <a:cubicBezTo>
                    <a:pt x="12" y="18"/>
                    <a:pt x="16" y="10"/>
                    <a:pt x="24" y="10"/>
                  </a:cubicBezTo>
                  <a:cubicBezTo>
                    <a:pt x="28" y="10"/>
                    <a:pt x="32" y="13"/>
                    <a:pt x="33" y="18"/>
                  </a:cubicBezTo>
                  <a:cubicBezTo>
                    <a:pt x="44" y="13"/>
                    <a:pt x="44" y="13"/>
                    <a:pt x="44" y="13"/>
                  </a:cubicBezTo>
                  <a:cubicBezTo>
                    <a:pt x="40" y="5"/>
                    <a:pt x="33" y="0"/>
                    <a:pt x="24" y="0"/>
                  </a:cubicBezTo>
                  <a:cubicBezTo>
                    <a:pt x="10" y="0"/>
                    <a:pt x="0" y="10"/>
                    <a:pt x="0" y="24"/>
                  </a:cubicBezTo>
                  <a:cubicBezTo>
                    <a:pt x="0" y="38"/>
                    <a:pt x="10"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Rectangle 7"/>
            <p:cNvSpPr>
              <a:spLocks noChangeArrowheads="1"/>
            </p:cNvSpPr>
            <p:nvPr/>
          </p:nvSpPr>
          <p:spPr bwMode="auto">
            <a:xfrm>
              <a:off x="-1564000" y="3689350"/>
              <a:ext cx="44450" cy="168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8"/>
            <p:cNvSpPr>
              <a:spLocks noEditPoints="1"/>
            </p:cNvSpPr>
            <p:nvPr/>
          </p:nvSpPr>
          <p:spPr bwMode="auto">
            <a:xfrm>
              <a:off x="-1500500" y="3681413"/>
              <a:ext cx="185738" cy="184150"/>
            </a:xfrm>
            <a:custGeom>
              <a:avLst/>
              <a:gdLst>
                <a:gd name="T0" fmla="*/ 49 w 49"/>
                <a:gd name="T1" fmla="*/ 23 h 48"/>
                <a:gd name="T2" fmla="*/ 25 w 49"/>
                <a:gd name="T3" fmla="*/ 0 h 48"/>
                <a:gd name="T4" fmla="*/ 0 w 49"/>
                <a:gd name="T5" fmla="*/ 23 h 48"/>
                <a:gd name="T6" fmla="*/ 25 w 49"/>
                <a:gd name="T7" fmla="*/ 48 h 48"/>
                <a:gd name="T8" fmla="*/ 49 w 49"/>
                <a:gd name="T9" fmla="*/ 23 h 48"/>
                <a:gd name="T10" fmla="*/ 25 w 49"/>
                <a:gd name="T11" fmla="*/ 37 h 48"/>
                <a:gd name="T12" fmla="*/ 12 w 49"/>
                <a:gd name="T13" fmla="*/ 23 h 48"/>
                <a:gd name="T14" fmla="*/ 25 w 49"/>
                <a:gd name="T15" fmla="*/ 12 h 48"/>
                <a:gd name="T16" fmla="*/ 37 w 49"/>
                <a:gd name="T17" fmla="*/ 23 h 48"/>
                <a:gd name="T18" fmla="*/ 25 w 49"/>
                <a:gd name="T19" fmla="*/ 3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8">
                  <a:moveTo>
                    <a:pt x="49" y="23"/>
                  </a:moveTo>
                  <a:cubicBezTo>
                    <a:pt x="49" y="10"/>
                    <a:pt x="37" y="0"/>
                    <a:pt x="25" y="0"/>
                  </a:cubicBezTo>
                  <a:cubicBezTo>
                    <a:pt x="12" y="0"/>
                    <a:pt x="0" y="10"/>
                    <a:pt x="0" y="23"/>
                  </a:cubicBezTo>
                  <a:cubicBezTo>
                    <a:pt x="0" y="38"/>
                    <a:pt x="10" y="48"/>
                    <a:pt x="25" y="48"/>
                  </a:cubicBezTo>
                  <a:cubicBezTo>
                    <a:pt x="39" y="48"/>
                    <a:pt x="49" y="38"/>
                    <a:pt x="49" y="23"/>
                  </a:cubicBezTo>
                  <a:moveTo>
                    <a:pt x="25" y="37"/>
                  </a:moveTo>
                  <a:cubicBezTo>
                    <a:pt x="18" y="37"/>
                    <a:pt x="12" y="31"/>
                    <a:pt x="12" y="23"/>
                  </a:cubicBezTo>
                  <a:cubicBezTo>
                    <a:pt x="12" y="17"/>
                    <a:pt x="18" y="12"/>
                    <a:pt x="25" y="12"/>
                  </a:cubicBezTo>
                  <a:cubicBezTo>
                    <a:pt x="31" y="12"/>
                    <a:pt x="37" y="17"/>
                    <a:pt x="37" y="23"/>
                  </a:cubicBezTo>
                  <a:cubicBezTo>
                    <a:pt x="37" y="31"/>
                    <a:pt x="31" y="37"/>
                    <a:pt x="2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9"/>
            <p:cNvSpPr>
              <a:spLocks/>
            </p:cNvSpPr>
            <p:nvPr/>
          </p:nvSpPr>
          <p:spPr bwMode="auto">
            <a:xfrm>
              <a:off x="-1295713" y="3689350"/>
              <a:ext cx="171450" cy="168275"/>
            </a:xfrm>
            <a:custGeom>
              <a:avLst/>
              <a:gdLst>
                <a:gd name="T0" fmla="*/ 29 w 108"/>
                <a:gd name="T1" fmla="*/ 41 h 106"/>
                <a:gd name="T2" fmla="*/ 29 w 108"/>
                <a:gd name="T3" fmla="*/ 41 h 106"/>
                <a:gd name="T4" fmla="*/ 79 w 108"/>
                <a:gd name="T5" fmla="*/ 106 h 106"/>
                <a:gd name="T6" fmla="*/ 108 w 108"/>
                <a:gd name="T7" fmla="*/ 106 h 106"/>
                <a:gd name="T8" fmla="*/ 108 w 108"/>
                <a:gd name="T9" fmla="*/ 0 h 106"/>
                <a:gd name="T10" fmla="*/ 79 w 108"/>
                <a:gd name="T11" fmla="*/ 0 h 106"/>
                <a:gd name="T12" fmla="*/ 79 w 108"/>
                <a:gd name="T13" fmla="*/ 65 h 106"/>
                <a:gd name="T14" fmla="*/ 79 w 108"/>
                <a:gd name="T15" fmla="*/ 65 h 106"/>
                <a:gd name="T16" fmla="*/ 29 w 108"/>
                <a:gd name="T17" fmla="*/ 0 h 106"/>
                <a:gd name="T18" fmla="*/ 0 w 108"/>
                <a:gd name="T19" fmla="*/ 0 h 106"/>
                <a:gd name="T20" fmla="*/ 0 w 108"/>
                <a:gd name="T21" fmla="*/ 106 h 106"/>
                <a:gd name="T22" fmla="*/ 29 w 108"/>
                <a:gd name="T23" fmla="*/ 106 h 106"/>
                <a:gd name="T24" fmla="*/ 29 w 108"/>
                <a:gd name="T25" fmla="*/ 4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106">
                  <a:moveTo>
                    <a:pt x="29" y="41"/>
                  </a:moveTo>
                  <a:lnTo>
                    <a:pt x="29" y="41"/>
                  </a:lnTo>
                  <a:lnTo>
                    <a:pt x="79" y="106"/>
                  </a:lnTo>
                  <a:lnTo>
                    <a:pt x="108" y="106"/>
                  </a:lnTo>
                  <a:lnTo>
                    <a:pt x="108" y="0"/>
                  </a:lnTo>
                  <a:lnTo>
                    <a:pt x="79" y="0"/>
                  </a:lnTo>
                  <a:lnTo>
                    <a:pt x="79" y="65"/>
                  </a:lnTo>
                  <a:lnTo>
                    <a:pt x="79" y="65"/>
                  </a:lnTo>
                  <a:lnTo>
                    <a:pt x="29" y="0"/>
                  </a:lnTo>
                  <a:lnTo>
                    <a:pt x="0" y="0"/>
                  </a:lnTo>
                  <a:lnTo>
                    <a:pt x="0" y="106"/>
                  </a:lnTo>
                  <a:lnTo>
                    <a:pt x="29" y="106"/>
                  </a:lnTo>
                  <a:lnTo>
                    <a:pt x="2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Freeform 10"/>
            <p:cNvSpPr>
              <a:spLocks noEditPoints="1"/>
            </p:cNvSpPr>
            <p:nvPr/>
          </p:nvSpPr>
          <p:spPr bwMode="auto">
            <a:xfrm>
              <a:off x="-2022788" y="3903663"/>
              <a:ext cx="147638" cy="168275"/>
            </a:xfrm>
            <a:custGeom>
              <a:avLst/>
              <a:gdLst>
                <a:gd name="T0" fmla="*/ 17 w 39"/>
                <a:gd name="T1" fmla="*/ 0 h 44"/>
                <a:gd name="T2" fmla="*/ 0 w 39"/>
                <a:gd name="T3" fmla="*/ 0 h 44"/>
                <a:gd name="T4" fmla="*/ 0 w 39"/>
                <a:gd name="T5" fmla="*/ 44 h 44"/>
                <a:gd name="T6" fmla="*/ 17 w 39"/>
                <a:gd name="T7" fmla="*/ 44 h 44"/>
                <a:gd name="T8" fmla="*/ 39 w 39"/>
                <a:gd name="T9" fmla="*/ 22 h 44"/>
                <a:gd name="T10" fmla="*/ 17 w 39"/>
                <a:gd name="T11" fmla="*/ 0 h 44"/>
                <a:gd name="T12" fmla="*/ 15 w 39"/>
                <a:gd name="T13" fmla="*/ 35 h 44"/>
                <a:gd name="T14" fmla="*/ 12 w 39"/>
                <a:gd name="T15" fmla="*/ 35 h 44"/>
                <a:gd name="T16" fmla="*/ 12 w 39"/>
                <a:gd name="T17" fmla="*/ 10 h 44"/>
                <a:gd name="T18" fmla="*/ 15 w 39"/>
                <a:gd name="T19" fmla="*/ 10 h 44"/>
                <a:gd name="T20" fmla="*/ 27 w 39"/>
                <a:gd name="T21" fmla="*/ 22 h 44"/>
                <a:gd name="T22" fmla="*/ 15 w 39"/>
                <a:gd name="T23"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4">
                  <a:moveTo>
                    <a:pt x="17" y="0"/>
                  </a:moveTo>
                  <a:cubicBezTo>
                    <a:pt x="0" y="0"/>
                    <a:pt x="0" y="0"/>
                    <a:pt x="0" y="0"/>
                  </a:cubicBezTo>
                  <a:cubicBezTo>
                    <a:pt x="0" y="44"/>
                    <a:pt x="0" y="44"/>
                    <a:pt x="0" y="44"/>
                  </a:cubicBezTo>
                  <a:cubicBezTo>
                    <a:pt x="17" y="44"/>
                    <a:pt x="17" y="44"/>
                    <a:pt x="17" y="44"/>
                  </a:cubicBezTo>
                  <a:cubicBezTo>
                    <a:pt x="29" y="44"/>
                    <a:pt x="39" y="35"/>
                    <a:pt x="39" y="22"/>
                  </a:cubicBezTo>
                  <a:cubicBezTo>
                    <a:pt x="39" y="10"/>
                    <a:pt x="29" y="0"/>
                    <a:pt x="17" y="0"/>
                  </a:cubicBezTo>
                  <a:moveTo>
                    <a:pt x="15" y="35"/>
                  </a:moveTo>
                  <a:cubicBezTo>
                    <a:pt x="12" y="35"/>
                    <a:pt x="12" y="35"/>
                    <a:pt x="12" y="35"/>
                  </a:cubicBezTo>
                  <a:cubicBezTo>
                    <a:pt x="12" y="10"/>
                    <a:pt x="12" y="10"/>
                    <a:pt x="12" y="10"/>
                  </a:cubicBezTo>
                  <a:cubicBezTo>
                    <a:pt x="15" y="10"/>
                    <a:pt x="15" y="10"/>
                    <a:pt x="15" y="10"/>
                  </a:cubicBezTo>
                  <a:cubicBezTo>
                    <a:pt x="22" y="10"/>
                    <a:pt x="27" y="14"/>
                    <a:pt x="27" y="22"/>
                  </a:cubicBezTo>
                  <a:cubicBezTo>
                    <a:pt x="27" y="31"/>
                    <a:pt x="22" y="35"/>
                    <a:pt x="1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11"/>
            <p:cNvSpPr>
              <a:spLocks noEditPoints="1"/>
            </p:cNvSpPr>
            <p:nvPr/>
          </p:nvSpPr>
          <p:spPr bwMode="auto">
            <a:xfrm>
              <a:off x="-18783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69 w 109"/>
                <a:gd name="T15" fmla="*/ 0 h 106"/>
                <a:gd name="T16" fmla="*/ 40 w 109"/>
                <a:gd name="T17" fmla="*/ 0 h 106"/>
                <a:gd name="T18" fmla="*/ 43 w 109"/>
                <a:gd name="T19" fmla="*/ 67 h 106"/>
                <a:gd name="T20" fmla="*/ 55 w 109"/>
                <a:gd name="T21" fmla="*/ 34 h 106"/>
                <a:gd name="T22" fmla="*/ 55 w 109"/>
                <a:gd name="T23" fmla="*/ 34 h 106"/>
                <a:gd name="T24" fmla="*/ 67 w 109"/>
                <a:gd name="T25" fmla="*/ 67 h 106"/>
                <a:gd name="T26" fmla="*/ 43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69" y="0"/>
                  </a:lnTo>
                  <a:lnTo>
                    <a:pt x="40" y="0"/>
                  </a:lnTo>
                  <a:close/>
                  <a:moveTo>
                    <a:pt x="43" y="67"/>
                  </a:moveTo>
                  <a:lnTo>
                    <a:pt x="55" y="34"/>
                  </a:lnTo>
                  <a:lnTo>
                    <a:pt x="55" y="34"/>
                  </a:lnTo>
                  <a:lnTo>
                    <a:pt x="67" y="67"/>
                  </a:lnTo>
                  <a:lnTo>
                    <a:pt x="43"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12"/>
            <p:cNvSpPr>
              <a:spLocks/>
            </p:cNvSpPr>
            <p:nvPr/>
          </p:nvSpPr>
          <p:spPr bwMode="auto">
            <a:xfrm>
              <a:off x="-1692588" y="3903663"/>
              <a:ext cx="98425" cy="168275"/>
            </a:xfrm>
            <a:custGeom>
              <a:avLst/>
              <a:gdLst>
                <a:gd name="T0" fmla="*/ 28 w 62"/>
                <a:gd name="T1" fmla="*/ 0 h 106"/>
                <a:gd name="T2" fmla="*/ 0 w 62"/>
                <a:gd name="T3" fmla="*/ 0 h 106"/>
                <a:gd name="T4" fmla="*/ 0 w 62"/>
                <a:gd name="T5" fmla="*/ 106 h 106"/>
                <a:gd name="T6" fmla="*/ 62 w 62"/>
                <a:gd name="T7" fmla="*/ 106 h 106"/>
                <a:gd name="T8" fmla="*/ 62 w 62"/>
                <a:gd name="T9" fmla="*/ 84 h 106"/>
                <a:gd name="T10" fmla="*/ 28 w 62"/>
                <a:gd name="T11" fmla="*/ 84 h 106"/>
                <a:gd name="T12" fmla="*/ 28 w 62"/>
                <a:gd name="T13" fmla="*/ 0 h 106"/>
              </a:gdLst>
              <a:ahLst/>
              <a:cxnLst>
                <a:cxn ang="0">
                  <a:pos x="T0" y="T1"/>
                </a:cxn>
                <a:cxn ang="0">
                  <a:pos x="T2" y="T3"/>
                </a:cxn>
                <a:cxn ang="0">
                  <a:pos x="T4" y="T5"/>
                </a:cxn>
                <a:cxn ang="0">
                  <a:pos x="T6" y="T7"/>
                </a:cxn>
                <a:cxn ang="0">
                  <a:pos x="T8" y="T9"/>
                </a:cxn>
                <a:cxn ang="0">
                  <a:pos x="T10" y="T11"/>
                </a:cxn>
                <a:cxn ang="0">
                  <a:pos x="T12" y="T13"/>
                </a:cxn>
              </a:cxnLst>
              <a:rect l="0" t="0" r="r" b="b"/>
              <a:pathLst>
                <a:path w="62" h="106">
                  <a:moveTo>
                    <a:pt x="28" y="0"/>
                  </a:moveTo>
                  <a:lnTo>
                    <a:pt x="0" y="0"/>
                  </a:lnTo>
                  <a:lnTo>
                    <a:pt x="0" y="106"/>
                  </a:lnTo>
                  <a:lnTo>
                    <a:pt x="62" y="106"/>
                  </a:lnTo>
                  <a:lnTo>
                    <a:pt x="62" y="84"/>
                  </a:lnTo>
                  <a:lnTo>
                    <a:pt x="28" y="84"/>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13"/>
            <p:cNvSpPr>
              <a:spLocks noEditPoints="1"/>
            </p:cNvSpPr>
            <p:nvPr/>
          </p:nvSpPr>
          <p:spPr bwMode="auto">
            <a:xfrm>
              <a:off x="-1586225" y="3903663"/>
              <a:ext cx="173038" cy="168275"/>
            </a:xfrm>
            <a:custGeom>
              <a:avLst/>
              <a:gdLst>
                <a:gd name="T0" fmla="*/ 40 w 109"/>
                <a:gd name="T1" fmla="*/ 0 h 106"/>
                <a:gd name="T2" fmla="*/ 0 w 109"/>
                <a:gd name="T3" fmla="*/ 106 h 106"/>
                <a:gd name="T4" fmla="*/ 28 w 109"/>
                <a:gd name="T5" fmla="*/ 106 h 106"/>
                <a:gd name="T6" fmla="*/ 35 w 109"/>
                <a:gd name="T7" fmla="*/ 89 h 106"/>
                <a:gd name="T8" fmla="*/ 74 w 109"/>
                <a:gd name="T9" fmla="*/ 89 h 106"/>
                <a:gd name="T10" fmla="*/ 81 w 109"/>
                <a:gd name="T11" fmla="*/ 106 h 106"/>
                <a:gd name="T12" fmla="*/ 109 w 109"/>
                <a:gd name="T13" fmla="*/ 106 h 106"/>
                <a:gd name="T14" fmla="*/ 71 w 109"/>
                <a:gd name="T15" fmla="*/ 0 h 106"/>
                <a:gd name="T16" fmla="*/ 40 w 109"/>
                <a:gd name="T17" fmla="*/ 0 h 106"/>
                <a:gd name="T18" fmla="*/ 42 w 109"/>
                <a:gd name="T19" fmla="*/ 67 h 106"/>
                <a:gd name="T20" fmla="*/ 54 w 109"/>
                <a:gd name="T21" fmla="*/ 34 h 106"/>
                <a:gd name="T22" fmla="*/ 54 w 109"/>
                <a:gd name="T23" fmla="*/ 34 h 106"/>
                <a:gd name="T24" fmla="*/ 66 w 109"/>
                <a:gd name="T25" fmla="*/ 67 h 106"/>
                <a:gd name="T26" fmla="*/ 42 w 109"/>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06">
                  <a:moveTo>
                    <a:pt x="40" y="0"/>
                  </a:moveTo>
                  <a:lnTo>
                    <a:pt x="0" y="106"/>
                  </a:lnTo>
                  <a:lnTo>
                    <a:pt x="28" y="106"/>
                  </a:lnTo>
                  <a:lnTo>
                    <a:pt x="35" y="89"/>
                  </a:lnTo>
                  <a:lnTo>
                    <a:pt x="74" y="89"/>
                  </a:lnTo>
                  <a:lnTo>
                    <a:pt x="81" y="106"/>
                  </a:lnTo>
                  <a:lnTo>
                    <a:pt x="109" y="106"/>
                  </a:lnTo>
                  <a:lnTo>
                    <a:pt x="71" y="0"/>
                  </a:lnTo>
                  <a:lnTo>
                    <a:pt x="40" y="0"/>
                  </a:lnTo>
                  <a:close/>
                  <a:moveTo>
                    <a:pt x="42" y="67"/>
                  </a:moveTo>
                  <a:lnTo>
                    <a:pt x="54" y="34"/>
                  </a:lnTo>
                  <a:lnTo>
                    <a:pt x="54" y="34"/>
                  </a:lnTo>
                  <a:lnTo>
                    <a:pt x="66" y="67"/>
                  </a:lnTo>
                  <a:lnTo>
                    <a:pt x="42"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Freeform 14"/>
            <p:cNvSpPr>
              <a:spLocks noEditPoints="1"/>
            </p:cNvSpPr>
            <p:nvPr/>
          </p:nvSpPr>
          <p:spPr bwMode="auto">
            <a:xfrm>
              <a:off x="-1402075" y="3903663"/>
              <a:ext cx="141288" cy="168275"/>
            </a:xfrm>
            <a:custGeom>
              <a:avLst/>
              <a:gdLst>
                <a:gd name="T0" fmla="*/ 32 w 37"/>
                <a:gd name="T1" fmla="*/ 14 h 44"/>
                <a:gd name="T2" fmla="*/ 17 w 37"/>
                <a:gd name="T3" fmla="*/ 0 h 44"/>
                <a:gd name="T4" fmla="*/ 0 w 37"/>
                <a:gd name="T5" fmla="*/ 0 h 44"/>
                <a:gd name="T6" fmla="*/ 0 w 37"/>
                <a:gd name="T7" fmla="*/ 44 h 44"/>
                <a:gd name="T8" fmla="*/ 11 w 37"/>
                <a:gd name="T9" fmla="*/ 44 h 44"/>
                <a:gd name="T10" fmla="*/ 11 w 37"/>
                <a:gd name="T11" fmla="*/ 27 h 44"/>
                <a:gd name="T12" fmla="*/ 11 w 37"/>
                <a:gd name="T13" fmla="*/ 27 h 44"/>
                <a:gd name="T14" fmla="*/ 22 w 37"/>
                <a:gd name="T15" fmla="*/ 44 h 44"/>
                <a:gd name="T16" fmla="*/ 37 w 37"/>
                <a:gd name="T17" fmla="*/ 44 h 44"/>
                <a:gd name="T18" fmla="*/ 23 w 37"/>
                <a:gd name="T19" fmla="*/ 26 h 44"/>
                <a:gd name="T20" fmla="*/ 32 w 37"/>
                <a:gd name="T21" fmla="*/ 14 h 44"/>
                <a:gd name="T22" fmla="*/ 12 w 37"/>
                <a:gd name="T23" fmla="*/ 20 h 44"/>
                <a:gd name="T24" fmla="*/ 11 w 37"/>
                <a:gd name="T25" fmla="*/ 20 h 44"/>
                <a:gd name="T26" fmla="*/ 11 w 37"/>
                <a:gd name="T27" fmla="*/ 9 h 44"/>
                <a:gd name="T28" fmla="*/ 12 w 37"/>
                <a:gd name="T29" fmla="*/ 9 h 44"/>
                <a:gd name="T30" fmla="*/ 20 w 37"/>
                <a:gd name="T31" fmla="*/ 14 h 44"/>
                <a:gd name="T32" fmla="*/ 12 w 37"/>
                <a:gd name="T33" fmla="*/ 2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32" y="14"/>
                  </a:moveTo>
                  <a:cubicBezTo>
                    <a:pt x="32" y="4"/>
                    <a:pt x="26" y="0"/>
                    <a:pt x="17" y="0"/>
                  </a:cubicBezTo>
                  <a:cubicBezTo>
                    <a:pt x="0" y="0"/>
                    <a:pt x="0" y="0"/>
                    <a:pt x="0" y="0"/>
                  </a:cubicBezTo>
                  <a:cubicBezTo>
                    <a:pt x="0" y="44"/>
                    <a:pt x="0" y="44"/>
                    <a:pt x="0" y="44"/>
                  </a:cubicBezTo>
                  <a:cubicBezTo>
                    <a:pt x="11" y="44"/>
                    <a:pt x="11" y="44"/>
                    <a:pt x="11" y="44"/>
                  </a:cubicBezTo>
                  <a:cubicBezTo>
                    <a:pt x="11" y="27"/>
                    <a:pt x="11" y="27"/>
                    <a:pt x="11" y="27"/>
                  </a:cubicBezTo>
                  <a:cubicBezTo>
                    <a:pt x="11" y="27"/>
                    <a:pt x="11" y="27"/>
                    <a:pt x="11" y="27"/>
                  </a:cubicBezTo>
                  <a:cubicBezTo>
                    <a:pt x="22" y="44"/>
                    <a:pt x="22" y="44"/>
                    <a:pt x="22" y="44"/>
                  </a:cubicBezTo>
                  <a:cubicBezTo>
                    <a:pt x="37" y="44"/>
                    <a:pt x="37" y="44"/>
                    <a:pt x="37" y="44"/>
                  </a:cubicBezTo>
                  <a:cubicBezTo>
                    <a:pt x="23" y="26"/>
                    <a:pt x="23" y="26"/>
                    <a:pt x="23" y="26"/>
                  </a:cubicBezTo>
                  <a:cubicBezTo>
                    <a:pt x="29" y="25"/>
                    <a:pt x="32" y="20"/>
                    <a:pt x="32" y="14"/>
                  </a:cubicBezTo>
                  <a:moveTo>
                    <a:pt x="12" y="20"/>
                  </a:moveTo>
                  <a:cubicBezTo>
                    <a:pt x="11" y="20"/>
                    <a:pt x="11" y="20"/>
                    <a:pt x="11" y="20"/>
                  </a:cubicBezTo>
                  <a:cubicBezTo>
                    <a:pt x="11" y="9"/>
                    <a:pt x="11" y="9"/>
                    <a:pt x="11" y="9"/>
                  </a:cubicBezTo>
                  <a:cubicBezTo>
                    <a:pt x="12" y="9"/>
                    <a:pt x="12" y="9"/>
                    <a:pt x="12" y="9"/>
                  </a:cubicBezTo>
                  <a:cubicBezTo>
                    <a:pt x="16" y="9"/>
                    <a:pt x="20" y="10"/>
                    <a:pt x="20" y="14"/>
                  </a:cubicBezTo>
                  <a:cubicBezTo>
                    <a:pt x="20" y="19"/>
                    <a:pt x="16" y="20"/>
                    <a:pt x="1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Freeform 15"/>
            <p:cNvSpPr>
              <a:spLocks/>
            </p:cNvSpPr>
            <p:nvPr/>
          </p:nvSpPr>
          <p:spPr bwMode="auto">
            <a:xfrm>
              <a:off x="-1249675" y="3903663"/>
              <a:ext cx="166688" cy="168275"/>
            </a:xfrm>
            <a:custGeom>
              <a:avLst/>
              <a:gdLst>
                <a:gd name="T0" fmla="*/ 76 w 105"/>
                <a:gd name="T1" fmla="*/ 65 h 106"/>
                <a:gd name="T2" fmla="*/ 76 w 105"/>
                <a:gd name="T3" fmla="*/ 65 h 106"/>
                <a:gd name="T4" fmla="*/ 26 w 105"/>
                <a:gd name="T5" fmla="*/ 0 h 106"/>
                <a:gd name="T6" fmla="*/ 0 w 105"/>
                <a:gd name="T7" fmla="*/ 0 h 106"/>
                <a:gd name="T8" fmla="*/ 0 w 105"/>
                <a:gd name="T9" fmla="*/ 106 h 106"/>
                <a:gd name="T10" fmla="*/ 26 w 105"/>
                <a:gd name="T11" fmla="*/ 106 h 106"/>
                <a:gd name="T12" fmla="*/ 26 w 105"/>
                <a:gd name="T13" fmla="*/ 41 h 106"/>
                <a:gd name="T14" fmla="*/ 26 w 105"/>
                <a:gd name="T15" fmla="*/ 41 h 106"/>
                <a:gd name="T16" fmla="*/ 76 w 105"/>
                <a:gd name="T17" fmla="*/ 106 h 106"/>
                <a:gd name="T18" fmla="*/ 105 w 105"/>
                <a:gd name="T19" fmla="*/ 106 h 106"/>
                <a:gd name="T20" fmla="*/ 105 w 105"/>
                <a:gd name="T21" fmla="*/ 0 h 106"/>
                <a:gd name="T22" fmla="*/ 76 w 105"/>
                <a:gd name="T23" fmla="*/ 0 h 106"/>
                <a:gd name="T24" fmla="*/ 76 w 105"/>
                <a:gd name="T25"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76" y="65"/>
                  </a:moveTo>
                  <a:lnTo>
                    <a:pt x="76" y="65"/>
                  </a:lnTo>
                  <a:lnTo>
                    <a:pt x="26" y="0"/>
                  </a:lnTo>
                  <a:lnTo>
                    <a:pt x="0" y="0"/>
                  </a:lnTo>
                  <a:lnTo>
                    <a:pt x="0" y="106"/>
                  </a:lnTo>
                  <a:lnTo>
                    <a:pt x="26" y="106"/>
                  </a:lnTo>
                  <a:lnTo>
                    <a:pt x="26" y="41"/>
                  </a:lnTo>
                  <a:lnTo>
                    <a:pt x="26" y="41"/>
                  </a:lnTo>
                  <a:lnTo>
                    <a:pt x="76" y="106"/>
                  </a:lnTo>
                  <a:lnTo>
                    <a:pt x="105" y="106"/>
                  </a:lnTo>
                  <a:lnTo>
                    <a:pt x="105" y="0"/>
                  </a:lnTo>
                  <a:lnTo>
                    <a:pt x="76" y="0"/>
                  </a:lnTo>
                  <a:lnTo>
                    <a:pt x="76"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16"/>
            <p:cNvSpPr>
              <a:spLocks noEditPoints="1"/>
            </p:cNvSpPr>
            <p:nvPr/>
          </p:nvSpPr>
          <p:spPr bwMode="auto">
            <a:xfrm>
              <a:off x="-1075050" y="3903663"/>
              <a:ext cx="177800" cy="168275"/>
            </a:xfrm>
            <a:custGeom>
              <a:avLst/>
              <a:gdLst>
                <a:gd name="T0" fmla="*/ 71 w 112"/>
                <a:gd name="T1" fmla="*/ 0 h 106"/>
                <a:gd name="T2" fmla="*/ 43 w 112"/>
                <a:gd name="T3" fmla="*/ 0 h 106"/>
                <a:gd name="T4" fmla="*/ 0 w 112"/>
                <a:gd name="T5" fmla="*/ 106 h 106"/>
                <a:gd name="T6" fmla="*/ 31 w 112"/>
                <a:gd name="T7" fmla="*/ 106 h 106"/>
                <a:gd name="T8" fmla="*/ 38 w 112"/>
                <a:gd name="T9" fmla="*/ 89 h 106"/>
                <a:gd name="T10" fmla="*/ 76 w 112"/>
                <a:gd name="T11" fmla="*/ 89 h 106"/>
                <a:gd name="T12" fmla="*/ 83 w 112"/>
                <a:gd name="T13" fmla="*/ 106 h 106"/>
                <a:gd name="T14" fmla="*/ 112 w 112"/>
                <a:gd name="T15" fmla="*/ 106 h 106"/>
                <a:gd name="T16" fmla="*/ 71 w 112"/>
                <a:gd name="T17" fmla="*/ 0 h 106"/>
                <a:gd name="T18" fmla="*/ 45 w 112"/>
                <a:gd name="T19" fmla="*/ 67 h 106"/>
                <a:gd name="T20" fmla="*/ 57 w 112"/>
                <a:gd name="T21" fmla="*/ 34 h 106"/>
                <a:gd name="T22" fmla="*/ 57 w 112"/>
                <a:gd name="T23" fmla="*/ 34 h 106"/>
                <a:gd name="T24" fmla="*/ 69 w 112"/>
                <a:gd name="T25" fmla="*/ 67 h 106"/>
                <a:gd name="T26" fmla="*/ 45 w 112"/>
                <a:gd name="T27" fmla="*/ 6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2" h="106">
                  <a:moveTo>
                    <a:pt x="71" y="0"/>
                  </a:moveTo>
                  <a:lnTo>
                    <a:pt x="43" y="0"/>
                  </a:lnTo>
                  <a:lnTo>
                    <a:pt x="0" y="106"/>
                  </a:lnTo>
                  <a:lnTo>
                    <a:pt x="31" y="106"/>
                  </a:lnTo>
                  <a:lnTo>
                    <a:pt x="38" y="89"/>
                  </a:lnTo>
                  <a:lnTo>
                    <a:pt x="76" y="89"/>
                  </a:lnTo>
                  <a:lnTo>
                    <a:pt x="83" y="106"/>
                  </a:lnTo>
                  <a:lnTo>
                    <a:pt x="112" y="106"/>
                  </a:lnTo>
                  <a:lnTo>
                    <a:pt x="71" y="0"/>
                  </a:lnTo>
                  <a:close/>
                  <a:moveTo>
                    <a:pt x="45" y="67"/>
                  </a:moveTo>
                  <a:lnTo>
                    <a:pt x="57" y="34"/>
                  </a:lnTo>
                  <a:lnTo>
                    <a:pt x="57" y="34"/>
                  </a:lnTo>
                  <a:lnTo>
                    <a:pt x="69" y="67"/>
                  </a:lnTo>
                  <a:lnTo>
                    <a:pt x="4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Freeform 17"/>
            <p:cNvSpPr>
              <a:spLocks/>
            </p:cNvSpPr>
            <p:nvPr/>
          </p:nvSpPr>
          <p:spPr bwMode="auto">
            <a:xfrm>
              <a:off x="-2576825" y="3432175"/>
              <a:ext cx="587375" cy="639763"/>
            </a:xfrm>
            <a:custGeom>
              <a:avLst/>
              <a:gdLst>
                <a:gd name="T0" fmla="*/ 155 w 155"/>
                <a:gd name="T1" fmla="*/ 46 h 167"/>
                <a:gd name="T2" fmla="*/ 139 w 155"/>
                <a:gd name="T3" fmla="*/ 16 h 167"/>
                <a:gd name="T4" fmla="*/ 139 w 155"/>
                <a:gd name="T5" fmla="*/ 0 h 167"/>
                <a:gd name="T6" fmla="*/ 125 w 155"/>
                <a:gd name="T7" fmla="*/ 8 h 167"/>
                <a:gd name="T8" fmla="*/ 116 w 155"/>
                <a:gd name="T9" fmla="*/ 8 h 167"/>
                <a:gd name="T10" fmla="*/ 73 w 155"/>
                <a:gd name="T11" fmla="*/ 33 h 167"/>
                <a:gd name="T12" fmla="*/ 73 w 155"/>
                <a:gd name="T13" fmla="*/ 33 h 167"/>
                <a:gd name="T14" fmla="*/ 65 w 155"/>
                <a:gd name="T15" fmla="*/ 49 h 167"/>
                <a:gd name="T16" fmla="*/ 26 w 155"/>
                <a:gd name="T17" fmla="*/ 51 h 167"/>
                <a:gd name="T18" fmla="*/ 0 w 155"/>
                <a:gd name="T19" fmla="*/ 77 h 167"/>
                <a:gd name="T20" fmla="*/ 0 w 155"/>
                <a:gd name="T21" fmla="*/ 167 h 167"/>
                <a:gd name="T22" fmla="*/ 16 w 155"/>
                <a:gd name="T23" fmla="*/ 167 h 167"/>
                <a:gd name="T24" fmla="*/ 28 w 155"/>
                <a:gd name="T25" fmla="*/ 117 h 167"/>
                <a:gd name="T26" fmla="*/ 59 w 155"/>
                <a:gd name="T27" fmla="*/ 118 h 167"/>
                <a:gd name="T28" fmla="*/ 92 w 155"/>
                <a:gd name="T29" fmla="*/ 116 h 167"/>
                <a:gd name="T30" fmla="*/ 98 w 155"/>
                <a:gd name="T31" fmla="*/ 167 h 167"/>
                <a:gd name="T32" fmla="*/ 114 w 155"/>
                <a:gd name="T33" fmla="*/ 167 h 167"/>
                <a:gd name="T34" fmla="*/ 131 w 155"/>
                <a:gd name="T35" fmla="*/ 53 h 167"/>
                <a:gd name="T36" fmla="*/ 147 w 155"/>
                <a:gd name="T37" fmla="*/ 56 h 167"/>
                <a:gd name="T38" fmla="*/ 155 w 155"/>
                <a:gd name="T39" fmla="*/ 46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5" h="167">
                  <a:moveTo>
                    <a:pt x="155" y="46"/>
                  </a:moveTo>
                  <a:cubicBezTo>
                    <a:pt x="139" y="16"/>
                    <a:pt x="139" y="16"/>
                    <a:pt x="139" y="16"/>
                  </a:cubicBezTo>
                  <a:cubicBezTo>
                    <a:pt x="139" y="0"/>
                    <a:pt x="139" y="0"/>
                    <a:pt x="139" y="0"/>
                  </a:cubicBezTo>
                  <a:cubicBezTo>
                    <a:pt x="125" y="8"/>
                    <a:pt x="125" y="8"/>
                    <a:pt x="125" y="8"/>
                  </a:cubicBezTo>
                  <a:cubicBezTo>
                    <a:pt x="122" y="8"/>
                    <a:pt x="119" y="8"/>
                    <a:pt x="116" y="8"/>
                  </a:cubicBezTo>
                  <a:cubicBezTo>
                    <a:pt x="98" y="8"/>
                    <a:pt x="82" y="18"/>
                    <a:pt x="73" y="33"/>
                  </a:cubicBezTo>
                  <a:cubicBezTo>
                    <a:pt x="73" y="33"/>
                    <a:pt x="73" y="33"/>
                    <a:pt x="73" y="33"/>
                  </a:cubicBezTo>
                  <a:cubicBezTo>
                    <a:pt x="65" y="49"/>
                    <a:pt x="65" y="49"/>
                    <a:pt x="65" y="49"/>
                  </a:cubicBezTo>
                  <a:cubicBezTo>
                    <a:pt x="26" y="51"/>
                    <a:pt x="26" y="51"/>
                    <a:pt x="26" y="51"/>
                  </a:cubicBezTo>
                  <a:cubicBezTo>
                    <a:pt x="12" y="51"/>
                    <a:pt x="0" y="63"/>
                    <a:pt x="0" y="77"/>
                  </a:cubicBezTo>
                  <a:cubicBezTo>
                    <a:pt x="0" y="167"/>
                    <a:pt x="0" y="167"/>
                    <a:pt x="0" y="167"/>
                  </a:cubicBezTo>
                  <a:cubicBezTo>
                    <a:pt x="16" y="167"/>
                    <a:pt x="16" y="167"/>
                    <a:pt x="16" y="167"/>
                  </a:cubicBezTo>
                  <a:cubicBezTo>
                    <a:pt x="16" y="134"/>
                    <a:pt x="28" y="117"/>
                    <a:pt x="28" y="117"/>
                  </a:cubicBezTo>
                  <a:cubicBezTo>
                    <a:pt x="38" y="118"/>
                    <a:pt x="48" y="118"/>
                    <a:pt x="59" y="118"/>
                  </a:cubicBezTo>
                  <a:cubicBezTo>
                    <a:pt x="70" y="118"/>
                    <a:pt x="81" y="118"/>
                    <a:pt x="92" y="116"/>
                  </a:cubicBezTo>
                  <a:cubicBezTo>
                    <a:pt x="98" y="167"/>
                    <a:pt x="98" y="167"/>
                    <a:pt x="98" y="167"/>
                  </a:cubicBezTo>
                  <a:cubicBezTo>
                    <a:pt x="114" y="167"/>
                    <a:pt x="114" y="167"/>
                    <a:pt x="114" y="167"/>
                  </a:cubicBezTo>
                  <a:cubicBezTo>
                    <a:pt x="114" y="80"/>
                    <a:pt x="131" y="53"/>
                    <a:pt x="131" y="53"/>
                  </a:cubicBezTo>
                  <a:cubicBezTo>
                    <a:pt x="147" y="56"/>
                    <a:pt x="147" y="56"/>
                    <a:pt x="147" y="56"/>
                  </a:cubicBezTo>
                  <a:cubicBezTo>
                    <a:pt x="150" y="54"/>
                    <a:pt x="153" y="50"/>
                    <a:pt x="155"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18"/>
            <p:cNvSpPr>
              <a:spLocks noEditPoints="1"/>
            </p:cNvSpPr>
            <p:nvPr/>
          </p:nvSpPr>
          <p:spPr bwMode="auto">
            <a:xfrm>
              <a:off x="-2022788" y="3689350"/>
              <a:ext cx="139700" cy="168275"/>
            </a:xfrm>
            <a:custGeom>
              <a:avLst/>
              <a:gdLst>
                <a:gd name="T0" fmla="*/ 12 w 37"/>
                <a:gd name="T1" fmla="*/ 27 h 44"/>
                <a:gd name="T2" fmla="*/ 12 w 37"/>
                <a:gd name="T3" fmla="*/ 27 h 44"/>
                <a:gd name="T4" fmla="*/ 23 w 37"/>
                <a:gd name="T5" fmla="*/ 44 h 44"/>
                <a:gd name="T6" fmla="*/ 37 w 37"/>
                <a:gd name="T7" fmla="*/ 44 h 44"/>
                <a:gd name="T8" fmla="*/ 23 w 37"/>
                <a:gd name="T9" fmla="*/ 26 h 44"/>
                <a:gd name="T10" fmla="*/ 33 w 37"/>
                <a:gd name="T11" fmla="*/ 14 h 44"/>
                <a:gd name="T12" fmla="*/ 18 w 37"/>
                <a:gd name="T13" fmla="*/ 0 h 44"/>
                <a:gd name="T14" fmla="*/ 0 w 37"/>
                <a:gd name="T15" fmla="*/ 0 h 44"/>
                <a:gd name="T16" fmla="*/ 0 w 37"/>
                <a:gd name="T17" fmla="*/ 44 h 44"/>
                <a:gd name="T18" fmla="*/ 12 w 37"/>
                <a:gd name="T19" fmla="*/ 44 h 44"/>
                <a:gd name="T20" fmla="*/ 12 w 37"/>
                <a:gd name="T21" fmla="*/ 27 h 44"/>
                <a:gd name="T22" fmla="*/ 12 w 37"/>
                <a:gd name="T23" fmla="*/ 9 h 44"/>
                <a:gd name="T24" fmla="*/ 13 w 37"/>
                <a:gd name="T25" fmla="*/ 9 h 44"/>
                <a:gd name="T26" fmla="*/ 21 w 37"/>
                <a:gd name="T27" fmla="*/ 14 h 44"/>
                <a:gd name="T28" fmla="*/ 13 w 37"/>
                <a:gd name="T29" fmla="*/ 20 h 44"/>
                <a:gd name="T30" fmla="*/ 12 w 37"/>
                <a:gd name="T31" fmla="*/ 20 h 44"/>
                <a:gd name="T32" fmla="*/ 12 w 37"/>
                <a:gd name="T33" fmla="*/ 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4">
                  <a:moveTo>
                    <a:pt x="12" y="27"/>
                  </a:moveTo>
                  <a:cubicBezTo>
                    <a:pt x="12" y="27"/>
                    <a:pt x="12" y="27"/>
                    <a:pt x="12" y="27"/>
                  </a:cubicBezTo>
                  <a:cubicBezTo>
                    <a:pt x="23" y="44"/>
                    <a:pt x="23" y="44"/>
                    <a:pt x="23" y="44"/>
                  </a:cubicBezTo>
                  <a:cubicBezTo>
                    <a:pt x="37" y="44"/>
                    <a:pt x="37" y="44"/>
                    <a:pt x="37" y="44"/>
                  </a:cubicBezTo>
                  <a:cubicBezTo>
                    <a:pt x="23" y="26"/>
                    <a:pt x="23" y="26"/>
                    <a:pt x="23" y="26"/>
                  </a:cubicBezTo>
                  <a:cubicBezTo>
                    <a:pt x="30" y="25"/>
                    <a:pt x="33" y="20"/>
                    <a:pt x="33" y="14"/>
                  </a:cubicBezTo>
                  <a:cubicBezTo>
                    <a:pt x="33" y="4"/>
                    <a:pt x="27" y="0"/>
                    <a:pt x="18" y="0"/>
                  </a:cubicBezTo>
                  <a:cubicBezTo>
                    <a:pt x="0" y="0"/>
                    <a:pt x="0" y="0"/>
                    <a:pt x="0" y="0"/>
                  </a:cubicBezTo>
                  <a:cubicBezTo>
                    <a:pt x="0" y="44"/>
                    <a:pt x="0" y="44"/>
                    <a:pt x="0" y="44"/>
                  </a:cubicBezTo>
                  <a:cubicBezTo>
                    <a:pt x="12" y="44"/>
                    <a:pt x="12" y="44"/>
                    <a:pt x="12" y="44"/>
                  </a:cubicBezTo>
                  <a:lnTo>
                    <a:pt x="12" y="27"/>
                  </a:lnTo>
                  <a:close/>
                  <a:moveTo>
                    <a:pt x="12" y="9"/>
                  </a:moveTo>
                  <a:cubicBezTo>
                    <a:pt x="13" y="9"/>
                    <a:pt x="13" y="9"/>
                    <a:pt x="13" y="9"/>
                  </a:cubicBezTo>
                  <a:cubicBezTo>
                    <a:pt x="17" y="9"/>
                    <a:pt x="21" y="10"/>
                    <a:pt x="21" y="14"/>
                  </a:cubicBezTo>
                  <a:cubicBezTo>
                    <a:pt x="21" y="19"/>
                    <a:pt x="17" y="20"/>
                    <a:pt x="13" y="20"/>
                  </a:cubicBezTo>
                  <a:cubicBezTo>
                    <a:pt x="12" y="20"/>
                    <a:pt x="12" y="20"/>
                    <a:pt x="12" y="20"/>
                  </a:cubicBezTo>
                  <a:lnTo>
                    <a:pt x="1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33599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6096000" cy="6858000"/>
          </a:xfrm>
        </p:spPr>
        <p:txBody>
          <a:bodyPr/>
          <a:lstStyle/>
          <a:p>
            <a:r>
              <a:rPr lang="sv-SE"/>
              <a:t>Klicka på ikonen för att lägga till en bild</a:t>
            </a:r>
          </a:p>
        </p:txBody>
      </p:sp>
      <p:sp>
        <p:nvSpPr>
          <p:cNvPr id="32" name="Platshållare för bild" title="Beskrivning för bild 2"/>
          <p:cNvSpPr>
            <a:spLocks noGrp="1"/>
          </p:cNvSpPr>
          <p:nvPr>
            <p:ph type="pic" sz="quarter" idx="14"/>
          </p:nvPr>
        </p:nvSpPr>
        <p:spPr>
          <a:xfrm>
            <a:off x="6096000" y="0"/>
            <a:ext cx="6096000" cy="6858000"/>
          </a:xfrm>
        </p:spPr>
        <p:txBody>
          <a:bodyPr/>
          <a:lstStyle/>
          <a:p>
            <a:r>
              <a:rPr lang="sv-SE"/>
              <a:t>Klicka på ikonen för att lägga till en bild</a:t>
            </a:r>
          </a:p>
        </p:txBody>
      </p:sp>
    </p:spTree>
    <p:extLst>
      <p:ext uri="{BB962C8B-B14F-4D97-AF65-F5344CB8AC3E}">
        <p14:creationId xmlns:p14="http://schemas.microsoft.com/office/powerpoint/2010/main" val="3400214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lage">
    <p:spTree>
      <p:nvGrpSpPr>
        <p:cNvPr id="1" name=""/>
        <p:cNvGrpSpPr/>
        <p:nvPr/>
      </p:nvGrpSpPr>
      <p:grpSpPr>
        <a:xfrm>
          <a:off x="0" y="0"/>
          <a:ext cx="0" cy="0"/>
          <a:chOff x="0" y="0"/>
          <a:chExt cx="0" cy="0"/>
        </a:xfrm>
      </p:grpSpPr>
      <p:sp>
        <p:nvSpPr>
          <p:cNvPr id="8" name="Platshållare för bild" title="Beskrivning för bild 1"/>
          <p:cNvSpPr>
            <a:spLocks noGrp="1"/>
          </p:cNvSpPr>
          <p:nvPr>
            <p:ph type="pic" sz="quarter" idx="10"/>
          </p:nvPr>
        </p:nvSpPr>
        <p:spPr>
          <a:xfrm>
            <a:off x="0" y="0"/>
            <a:ext cx="4064400" cy="3429000"/>
          </a:xfrm>
        </p:spPr>
        <p:txBody>
          <a:bodyPr/>
          <a:lstStyle/>
          <a:p>
            <a:r>
              <a:rPr lang="sv-SE"/>
              <a:t>Klicka på ikonen för att lägga till en bild</a:t>
            </a:r>
            <a:endParaRPr lang="sv-SE" dirty="0"/>
          </a:p>
        </p:txBody>
      </p:sp>
      <p:sp>
        <p:nvSpPr>
          <p:cNvPr id="28" name="Platshållare för bild" title="Beskrivning för bild 2"/>
          <p:cNvSpPr>
            <a:spLocks noGrp="1"/>
          </p:cNvSpPr>
          <p:nvPr>
            <p:ph type="pic" sz="quarter" idx="12"/>
          </p:nvPr>
        </p:nvSpPr>
        <p:spPr>
          <a:xfrm>
            <a:off x="4072270" y="0"/>
            <a:ext cx="4040372" cy="3429000"/>
          </a:xfrm>
        </p:spPr>
        <p:txBody>
          <a:bodyPr/>
          <a:lstStyle/>
          <a:p>
            <a:r>
              <a:rPr lang="sv-SE"/>
              <a:t>Klicka på ikonen för att lägga till en bild</a:t>
            </a:r>
          </a:p>
        </p:txBody>
      </p:sp>
      <p:sp>
        <p:nvSpPr>
          <p:cNvPr id="32" name="Platshållare för bild" title="Beskrivning för bild 3"/>
          <p:cNvSpPr>
            <a:spLocks noGrp="1"/>
          </p:cNvSpPr>
          <p:nvPr>
            <p:ph type="pic" sz="quarter" idx="14"/>
          </p:nvPr>
        </p:nvSpPr>
        <p:spPr>
          <a:xfrm>
            <a:off x="8127600" y="0"/>
            <a:ext cx="4064400" cy="3429000"/>
          </a:xfrm>
        </p:spPr>
        <p:txBody>
          <a:bodyPr/>
          <a:lstStyle/>
          <a:p>
            <a:r>
              <a:rPr lang="sv-SE"/>
              <a:t>Klicka på ikonen för att lägga till en bild</a:t>
            </a:r>
          </a:p>
        </p:txBody>
      </p:sp>
      <p:sp>
        <p:nvSpPr>
          <p:cNvPr id="27" name="Platshållare för bild" title="Beskrivning för bild 4"/>
          <p:cNvSpPr>
            <a:spLocks noGrp="1"/>
          </p:cNvSpPr>
          <p:nvPr>
            <p:ph type="pic" sz="quarter" idx="11"/>
          </p:nvPr>
        </p:nvSpPr>
        <p:spPr>
          <a:xfrm>
            <a:off x="0" y="3429000"/>
            <a:ext cx="4064400" cy="3429000"/>
          </a:xfrm>
        </p:spPr>
        <p:txBody>
          <a:bodyPr/>
          <a:lstStyle/>
          <a:p>
            <a:r>
              <a:rPr lang="sv-SE"/>
              <a:t>Klicka på ikonen för att lägga till en bild</a:t>
            </a:r>
          </a:p>
        </p:txBody>
      </p:sp>
      <p:sp>
        <p:nvSpPr>
          <p:cNvPr id="11" name="Platshållare för text"/>
          <p:cNvSpPr>
            <a:spLocks noGrp="1"/>
          </p:cNvSpPr>
          <p:nvPr>
            <p:ph type="body" sz="quarter" idx="15"/>
          </p:nvPr>
        </p:nvSpPr>
        <p:spPr>
          <a:xfrm>
            <a:off x="4076400" y="3429000"/>
            <a:ext cx="4039200" cy="3429000"/>
          </a:xfrm>
          <a:solidFill>
            <a:schemeClr val="accent2">
              <a:lumMod val="75000"/>
            </a:schemeClr>
          </a:solidFill>
        </p:spPr>
        <p:txBody>
          <a:bodyPr lIns="180000" tIns="180000" rIns="180000" bIns="180000" anchor="ctr">
            <a:normAutofit/>
          </a:bodyPr>
          <a:lstStyle>
            <a:lvl1pPr marL="0" indent="0" algn="ctr">
              <a:buNone/>
              <a:defRPr sz="2800" b="1">
                <a:solidFill>
                  <a:schemeClr val="bg1"/>
                </a:solidFill>
              </a:defRPr>
            </a:lvl1pPr>
            <a:lvl2pPr marL="457200" indent="0">
              <a:buNone/>
              <a:defRPr sz="2800" b="1">
                <a:solidFill>
                  <a:schemeClr val="bg1"/>
                </a:solidFill>
              </a:defRPr>
            </a:lvl2pPr>
            <a:lvl3pPr marL="914400" indent="0">
              <a:buNone/>
              <a:defRPr sz="2800" b="1">
                <a:solidFill>
                  <a:schemeClr val="bg1"/>
                </a:solidFill>
              </a:defRPr>
            </a:lvl3pPr>
            <a:lvl4pPr marL="1371600" indent="0">
              <a:buNone/>
              <a:defRPr sz="2800" b="1">
                <a:solidFill>
                  <a:schemeClr val="bg1"/>
                </a:solidFill>
              </a:defRPr>
            </a:lvl4pPr>
            <a:lvl5pPr marL="1828800" indent="0">
              <a:buNone/>
              <a:defRPr sz="2800" b="1">
                <a:solidFill>
                  <a:schemeClr val="bg1"/>
                </a:solidFill>
              </a:defRPr>
            </a:lvl5pPr>
          </a:lstStyle>
          <a:p>
            <a:pPr lvl="0"/>
            <a:r>
              <a:rPr lang="sv-SE"/>
              <a:t>Redigera format för bakgrundstext</a:t>
            </a:r>
          </a:p>
        </p:txBody>
      </p:sp>
      <p:sp>
        <p:nvSpPr>
          <p:cNvPr id="31" name="Platshållare för bild" title="Beskrivning för bild 5"/>
          <p:cNvSpPr>
            <a:spLocks noGrp="1"/>
          </p:cNvSpPr>
          <p:nvPr>
            <p:ph type="pic" sz="quarter" idx="13"/>
          </p:nvPr>
        </p:nvSpPr>
        <p:spPr>
          <a:xfrm>
            <a:off x="8127600" y="3429000"/>
            <a:ext cx="4064400" cy="3429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497373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utbild">
    <p:bg>
      <p:bgPr>
        <a:solidFill>
          <a:schemeClr val="accent2">
            <a:lumMod val="75000"/>
          </a:schemeClr>
        </a:solidFill>
        <a:effectLst/>
      </p:bgPr>
    </p:bg>
    <p:spTree>
      <p:nvGrpSpPr>
        <p:cNvPr id="1" name=""/>
        <p:cNvGrpSpPr/>
        <p:nvPr/>
      </p:nvGrpSpPr>
      <p:grpSpPr>
        <a:xfrm>
          <a:off x="0" y="0"/>
          <a:ext cx="0" cy="0"/>
          <a:chOff x="0" y="0"/>
          <a:chExt cx="0" cy="0"/>
        </a:xfrm>
      </p:grpSpPr>
      <p:sp>
        <p:nvSpPr>
          <p:cNvPr id="17" name="Rubrik" title="Textblock med avslutande text"/>
          <p:cNvSpPr>
            <a:spLocks noGrp="1"/>
          </p:cNvSpPr>
          <p:nvPr>
            <p:ph type="ctrTitle" hasCustomPrompt="1"/>
          </p:nvPr>
        </p:nvSpPr>
        <p:spPr>
          <a:xfrm>
            <a:off x="695325" y="2032426"/>
            <a:ext cx="10801349" cy="2306637"/>
          </a:xfrm>
          <a:ln w="50800">
            <a:noFill/>
          </a:ln>
        </p:spPr>
        <p:txBody>
          <a:bodyPr lIns="0" tIns="0" rIns="0" bIns="0" anchor="ctr"/>
          <a:lstStyle>
            <a:lvl1pPr algn="ctr">
              <a:defRPr sz="6000" b="1" spc="-150">
                <a:solidFill>
                  <a:schemeClr val="bg1"/>
                </a:solidFill>
              </a:defRPr>
            </a:lvl1pPr>
          </a:lstStyle>
          <a:p>
            <a:r>
              <a:rPr lang="sv-SE" dirty="0"/>
              <a:t>Avslutande text</a:t>
            </a:r>
          </a:p>
        </p:txBody>
      </p:sp>
      <p:pic>
        <p:nvPicPr>
          <p:cNvPr id="19" name="Bildobjekt 18"/>
          <p:cNvPicPr>
            <a:picLocks noChangeAspect="1"/>
          </p:cNvPicPr>
          <p:nvPr userDrawn="1"/>
        </p:nvPicPr>
        <p:blipFill rotWithShape="1">
          <a:blip r:embed="rId2">
            <a:extLst>
              <a:ext uri="{28A0092B-C50C-407E-A947-70E740481C1C}">
                <a14:useLocalDpi xmlns:a14="http://schemas.microsoft.com/office/drawing/2010/main" val="0"/>
              </a:ext>
            </a:extLst>
          </a:blip>
          <a:srcRect r="55185" b="40563"/>
          <a:stretch/>
        </p:blipFill>
        <p:spPr>
          <a:xfrm>
            <a:off x="8730375" y="293218"/>
            <a:ext cx="3497067" cy="6564782"/>
          </a:xfrm>
          <a:prstGeom prst="rect">
            <a:avLst/>
          </a:prstGeom>
        </p:spPr>
      </p:pic>
    </p:spTree>
    <p:extLst>
      <p:ext uri="{BB962C8B-B14F-4D97-AF65-F5344CB8AC3E}">
        <p14:creationId xmlns:p14="http://schemas.microsoft.com/office/powerpoint/2010/main" val="299053157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akgrundsbi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ctrTitle"/>
          </p:nvPr>
        </p:nvSpPr>
        <p:spPr>
          <a:xfrm>
            <a:off x="1524000" y="995363"/>
            <a:ext cx="9144000" cy="2306637"/>
          </a:xfrm>
          <a:ln w="50800">
            <a:noFill/>
          </a:ln>
        </p:spPr>
        <p:txBody>
          <a:bodyPr lIns="0" tIns="0" rIns="0" bIns="0" anchor="b">
            <a:noAutofit/>
          </a:bodyPr>
          <a:lstStyle>
            <a:lvl1pPr algn="ctr">
              <a:defRPr sz="6000" b="1" spc="-150">
                <a:solidFill>
                  <a:schemeClr val="bg1"/>
                </a:solidFill>
              </a:defRPr>
            </a:lvl1pPr>
          </a:lstStyle>
          <a:p>
            <a:r>
              <a:rPr lang="sv-SE"/>
              <a:t>Klicka här för att ändra format</a:t>
            </a:r>
            <a:endParaRPr lang="sv-SE" dirty="0"/>
          </a:p>
        </p:txBody>
      </p:sp>
      <p:sp>
        <p:nvSpPr>
          <p:cNvPr id="3" name="Underrubrik"/>
          <p:cNvSpPr>
            <a:spLocks noGrp="1"/>
          </p:cNvSpPr>
          <p:nvPr>
            <p:ph type="subTitle" idx="1"/>
          </p:nvPr>
        </p:nvSpPr>
        <p:spPr>
          <a:xfrm>
            <a:off x="1524000" y="3556000"/>
            <a:ext cx="9144000" cy="1622919"/>
          </a:xfrm>
          <a:prstGeom prst="rect">
            <a:avLst/>
          </a:prstGeom>
          <a:ln w="50800" cap="rnd" cmpd="sng">
            <a:noFill/>
          </a:ln>
        </p:spPr>
        <p:txBody>
          <a:bodyPr lIns="0" tIns="0" rIns="0" bIns="0">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bild" title="Bakgrundsbild"/>
          <p:cNvSpPr>
            <a:spLocks noGrp="1"/>
          </p:cNvSpPr>
          <p:nvPr>
            <p:ph type="pic" sz="quarter" idx="10"/>
          </p:nvPr>
        </p:nvSpPr>
        <p:spPr>
          <a:xfrm>
            <a:off x="0" y="0"/>
            <a:ext cx="12192000" cy="6858000"/>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73678805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chemeClr val="accent2">
            <a:lumMod val="20000"/>
            <a:lumOff val="80000"/>
            <a:alpha val="70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4" y="728664"/>
            <a:ext cx="6480000" cy="755650"/>
          </a:xfrm>
        </p:spPr>
        <p:txBody>
          <a:bodyPr lIns="0" tIns="0" rIns="0" bIns="0" anchor="t">
            <a:no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hasCustomPrompt="1"/>
          </p:nvPr>
        </p:nvSpPr>
        <p:spPr>
          <a:xfrm>
            <a:off x="695324" y="2076337"/>
            <a:ext cx="6480000" cy="424989"/>
          </a:xfrm>
          <a:prstGeom prst="rect">
            <a:avLst/>
          </a:prstGeom>
        </p:spPr>
        <p:txBody>
          <a:bodyPr lIns="0" tIns="0" rIns="0" bIns="0">
            <a:noAutofit/>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Innehåll</a:t>
            </a:r>
          </a:p>
        </p:txBody>
      </p:sp>
      <p:sp>
        <p:nvSpPr>
          <p:cNvPr id="30" name="Platshållare för text"/>
          <p:cNvSpPr>
            <a:spLocks noGrp="1"/>
          </p:cNvSpPr>
          <p:nvPr>
            <p:ph type="body" sz="quarter" idx="15" hasCustomPrompt="1"/>
          </p:nvPr>
        </p:nvSpPr>
        <p:spPr>
          <a:xfrm>
            <a:off x="695324" y="2578058"/>
            <a:ext cx="6480000" cy="3730667"/>
          </a:xfrm>
        </p:spPr>
        <p:txBody>
          <a:bodyPr lIns="0" tIns="0" rIns="0" bIns="0">
            <a:noAutofit/>
          </a:bodyPr>
          <a:lstStyle>
            <a:lvl1pPr marL="342900" indent="-342900">
              <a:buClr>
                <a:schemeClr val="accent2">
                  <a:lumMod val="75000"/>
                </a:schemeClr>
              </a:buClr>
              <a:buSzPct val="130000"/>
              <a:buFont typeface="Arial Black" panose="020B0A04020102020204" pitchFamily="34" charset="0"/>
              <a:buChar char="›"/>
              <a:defRPr sz="2000" baseline="0"/>
            </a:lvl1pPr>
          </a:lstStyle>
          <a:p>
            <a:pPr lvl="0"/>
            <a:r>
              <a:rPr lang="sv-SE" dirty="0"/>
              <a:t>Innehåll</a:t>
            </a:r>
          </a:p>
          <a:p>
            <a:pPr lvl="0"/>
            <a:r>
              <a:rPr lang="sv-SE" dirty="0"/>
              <a:t>För</a:t>
            </a:r>
          </a:p>
          <a:p>
            <a:pPr lvl="0"/>
            <a:r>
              <a:rPr lang="sv-SE" dirty="0"/>
              <a:t>avsnittet</a:t>
            </a:r>
          </a:p>
        </p:txBody>
      </p:sp>
      <p:sp>
        <p:nvSpPr>
          <p:cNvPr id="23" name="Platshållare för bild" title="Fotobeskrivning"/>
          <p:cNvSpPr>
            <a:spLocks noGrp="1"/>
          </p:cNvSpPr>
          <p:nvPr>
            <p:ph type="pic" sz="quarter" idx="13"/>
          </p:nvPr>
        </p:nvSpPr>
        <p:spPr>
          <a:xfrm>
            <a:off x="7535862" y="0"/>
            <a:ext cx="4656137" cy="6858000"/>
          </a:xfrm>
        </p:spPr>
        <p:txBody>
          <a:bodyPr lIns="0" tIns="0" rIns="0" bIns="0"/>
          <a:lstStyle/>
          <a:p>
            <a:r>
              <a:rPr lang="sv-SE"/>
              <a:t>Klicka på ikonen för att lägga till en bild</a:t>
            </a:r>
            <a:endParaRPr lang="sv-SE" dirty="0"/>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1138843828"/>
      </p:ext>
    </p:extLst>
  </p:cSld>
  <p:clrMapOvr>
    <a:masterClrMapping/>
  </p:clrMapOvr>
  <p:hf hdr="0"/>
  <p:extLst>
    <p:ext uri="{DCECCB84-F9BA-43D5-87BE-67443E8EF086}">
      <p15:sldGuideLst xmlns:p15="http://schemas.microsoft.com/office/powerpoint/2012/main">
        <p15:guide id="5" pos="4747" userDrawn="1">
          <p15:clr>
            <a:srgbClr val="FBAE40"/>
          </p15:clr>
        </p15:guide>
        <p15:guide id="6" orient="horz" pos="93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 till höge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648000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2"/>
            <a:ext cx="648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bild" title="Fotobeskrivning"/>
          <p:cNvSpPr>
            <a:spLocks noGrp="1"/>
          </p:cNvSpPr>
          <p:nvPr>
            <p:ph type="pic" sz="quarter" idx="12"/>
          </p:nvPr>
        </p:nvSpPr>
        <p:spPr>
          <a:xfrm>
            <a:off x="7535862" y="1"/>
            <a:ext cx="4656137" cy="6858000"/>
          </a:xfrm>
        </p:spPr>
        <p:txBody>
          <a:bodyPr tIns="0" rIns="0" bIns="0"/>
          <a:lstStyle/>
          <a:p>
            <a:r>
              <a:rPr lang="sv-SE"/>
              <a:t>Klicka på ikonen för att lägga till en bild</a:t>
            </a:r>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9" name="Platshållare för sidfot"/>
          <p:cNvSpPr>
            <a:spLocks noGrp="1"/>
          </p:cNvSpPr>
          <p:nvPr>
            <p:ph type="ftr" sz="quarter" idx="11"/>
          </p:nvPr>
        </p:nvSpPr>
        <p:spPr>
          <a:xfrm>
            <a:off x="695325" y="278514"/>
            <a:ext cx="6497955"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RUBIK FÖR DETTA KAPITEL</a:t>
            </a:r>
          </a:p>
        </p:txBody>
      </p:sp>
      <p:sp>
        <p:nvSpPr>
          <p:cNvPr id="2"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spTree>
    <p:extLst>
      <p:ext uri="{BB962C8B-B14F-4D97-AF65-F5344CB8AC3E}">
        <p14:creationId xmlns:p14="http://schemas.microsoft.com/office/powerpoint/2010/main" val="2243732957"/>
      </p:ext>
    </p:extLst>
  </p:cSld>
  <p:clrMapOvr>
    <a:masterClrMapping/>
  </p:clrMapOvr>
  <p:extLst>
    <p:ext uri="{DCECCB84-F9BA-43D5-87BE-67443E8EF086}">
      <p15:sldGuideLst xmlns:p15="http://schemas.microsoft.com/office/powerpoint/2012/main">
        <p15:guide id="1" orient="horz" pos="459">
          <p15:clr>
            <a:srgbClr val="FBAE40"/>
          </p15:clr>
        </p15:guide>
        <p15:guide id="2" pos="438">
          <p15:clr>
            <a:srgbClr val="FBAE40"/>
          </p15:clr>
        </p15:guide>
        <p15:guide id="3" pos="7242">
          <p15:clr>
            <a:srgbClr val="FBAE40"/>
          </p15:clr>
        </p15:guide>
        <p15:guide id="4" orient="horz" pos="3974">
          <p15:clr>
            <a:srgbClr val="FBAE40"/>
          </p15:clr>
        </p15:guide>
        <p15:guide id="5" orient="horz" pos="935">
          <p15:clr>
            <a:srgbClr val="FBAE40"/>
          </p15:clr>
        </p15:guide>
        <p15:guide id="6" pos="474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7"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5"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1"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26" name="Bildobjekt 25"/>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2466462989"/>
      </p:ext>
    </p:extLst>
  </p:cSld>
  <p:clrMapOvr>
    <a:masterClrMapping/>
  </p:clrMapOvr>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innehåll"/>
          <p:cNvSpPr>
            <a:spLocks noGrp="1"/>
          </p:cNvSpPr>
          <p:nvPr>
            <p:ph sz="half" idx="1"/>
          </p:nvPr>
        </p:nvSpPr>
        <p:spPr>
          <a:xfrm>
            <a:off x="695325" y="1484311"/>
            <a:ext cx="5220000" cy="4824413"/>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p:cNvSpPr>
            <a:spLocks noGrp="1"/>
          </p:cNvSpPr>
          <p:nvPr>
            <p:ph sz="half" idx="2"/>
          </p:nvPr>
        </p:nvSpPr>
        <p:spPr>
          <a:xfrm>
            <a:off x="6276675" y="1484313"/>
            <a:ext cx="5220000" cy="4824412"/>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2"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38"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3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0" name="Bildobjekt 3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434610565"/>
      </p:ext>
    </p:extLst>
  </p:cSld>
  <p:clrMapOvr>
    <a:masterClrMapping/>
  </p:clrMapOvr>
  <p:extLst>
    <p:ext uri="{DCECCB84-F9BA-43D5-87BE-67443E8EF086}">
      <p15:sldGuideLst xmlns:p15="http://schemas.microsoft.com/office/powerpoint/2012/main">
        <p15:guide id="1" orient="horz" pos="459" userDrawn="1">
          <p15:clr>
            <a:srgbClr val="FBAE40"/>
          </p15:clr>
        </p15:guide>
        <p15:guide id="2" pos="438" userDrawn="1">
          <p15:clr>
            <a:srgbClr val="FBAE40"/>
          </p15:clr>
        </p15:guide>
        <p15:guide id="3" pos="7242"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0"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3" name="Platshållare för underrubrik"/>
          <p:cNvSpPr>
            <a:spLocks noGrp="1"/>
          </p:cNvSpPr>
          <p:nvPr>
            <p:ph type="body" idx="1"/>
          </p:nvPr>
        </p:nvSpPr>
        <p:spPr>
          <a:xfrm>
            <a:off x="695324" y="1484313"/>
            <a:ext cx="5220000" cy="823912"/>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p:cNvSpPr>
            <a:spLocks noGrp="1"/>
          </p:cNvSpPr>
          <p:nvPr>
            <p:ph sz="half" idx="2"/>
          </p:nvPr>
        </p:nvSpPr>
        <p:spPr>
          <a:xfrm>
            <a:off x="695325" y="2542717"/>
            <a:ext cx="5221381" cy="3766008"/>
          </a:xfrm>
          <a:prstGeom prst="rect">
            <a:avLst/>
          </a:prstGeom>
        </p:spPr>
        <p:txBody>
          <a:bodyPr lIns="0" tIns="0" rIns="0" bIns="0"/>
          <a:lstStyle>
            <a:lvl1pPr>
              <a:buClr>
                <a:schemeClr val="accent2">
                  <a:lumMod val="75000"/>
                </a:schemeClr>
              </a:buClr>
              <a:buSzPct val="130000"/>
              <a:defRPr sz="2400"/>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underrubrik"/>
          <p:cNvSpPr>
            <a:spLocks noGrp="1"/>
          </p:cNvSpPr>
          <p:nvPr>
            <p:ph type="body" sz="quarter" idx="3"/>
          </p:nvPr>
        </p:nvSpPr>
        <p:spPr>
          <a:xfrm>
            <a:off x="6276675" y="1484313"/>
            <a:ext cx="5220000" cy="823318"/>
          </a:xfrm>
          <a:prstGeom prst="rect">
            <a:avLst/>
          </a:prstGeom>
        </p:spPr>
        <p:txBody>
          <a:bodyPr lIns="0" tIns="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p:cNvSpPr>
            <a:spLocks noGrp="1"/>
          </p:cNvSpPr>
          <p:nvPr>
            <p:ph sz="quarter" idx="4"/>
          </p:nvPr>
        </p:nvSpPr>
        <p:spPr>
          <a:xfrm>
            <a:off x="6278554" y="2541233"/>
            <a:ext cx="5218120" cy="3767492"/>
          </a:xfrm>
          <a:prstGeom prst="rect">
            <a:avLst/>
          </a:prstGeom>
        </p:spPr>
        <p:txBody>
          <a:bodyPr lIns="0" tIns="0" rIns="0" bIns="0"/>
          <a:lstStyle>
            <a:lvl1pPr>
              <a:buClr>
                <a:schemeClr val="accent2">
                  <a:lumMod val="75000"/>
                </a:schemeClr>
              </a:buClr>
              <a:buSzPct val="130000"/>
              <a:defRPr/>
            </a:lvl1pPr>
            <a:lvl2pPr>
              <a:buClr>
                <a:schemeClr val="accent2">
                  <a:lumMod val="75000"/>
                </a:schemeClr>
              </a:buClr>
              <a:buSzPct val="130000"/>
              <a:defRPr/>
            </a:lvl2pPr>
            <a:lvl3pPr>
              <a:buClr>
                <a:schemeClr val="accent2">
                  <a:lumMod val="75000"/>
                </a:schemeClr>
              </a:buClr>
              <a:buSzPct val="130000"/>
              <a:defRPr/>
            </a:lvl3pPr>
            <a:lvl4pPr>
              <a:buClr>
                <a:schemeClr val="accent2">
                  <a:lumMod val="75000"/>
                </a:schemeClr>
              </a:buClr>
              <a:buSzPct val="130000"/>
              <a:defRPr/>
            </a:lvl4pPr>
            <a:lvl5pPr>
              <a:buClr>
                <a:schemeClr val="accent2">
                  <a:lumMod val="75000"/>
                </a:schemeClr>
              </a:buClr>
              <a:buSzPct val="13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24" name="Pil"/>
          <p:cNvSpPr>
            <a:spLocks noChangeAspect="1"/>
          </p:cNvSpPr>
          <p:nvPr userDrawn="1"/>
        </p:nvSpPr>
        <p:spPr bwMode="auto">
          <a:xfrm>
            <a:off x="326192" y="306038"/>
            <a:ext cx="104033" cy="180000"/>
          </a:xfrm>
          <a:custGeom>
            <a:avLst/>
            <a:gdLst>
              <a:gd name="T0" fmla="*/ 2328 w 2328"/>
              <a:gd name="T1" fmla="*/ 1996 h 3992"/>
              <a:gd name="T2" fmla="*/ 2288 w 2328"/>
              <a:gd name="T3" fmla="*/ 2088 h 3992"/>
              <a:gd name="T4" fmla="*/ 424 w 2328"/>
              <a:gd name="T5" fmla="*/ 3952 h 3992"/>
              <a:gd name="T6" fmla="*/ 332 w 2328"/>
              <a:gd name="T7" fmla="*/ 3992 h 3992"/>
              <a:gd name="T8" fmla="*/ 240 w 2328"/>
              <a:gd name="T9" fmla="*/ 3952 h 3992"/>
              <a:gd name="T10" fmla="*/ 40 w 2328"/>
              <a:gd name="T11" fmla="*/ 3752 h 3992"/>
              <a:gd name="T12" fmla="*/ 0 w 2328"/>
              <a:gd name="T13" fmla="*/ 3660 h 3992"/>
              <a:gd name="T14" fmla="*/ 40 w 2328"/>
              <a:gd name="T15" fmla="*/ 3568 h 3992"/>
              <a:gd name="T16" fmla="*/ 1612 w 2328"/>
              <a:gd name="T17" fmla="*/ 1996 h 3992"/>
              <a:gd name="T18" fmla="*/ 40 w 2328"/>
              <a:gd name="T19" fmla="*/ 424 h 3992"/>
              <a:gd name="T20" fmla="*/ 0 w 2328"/>
              <a:gd name="T21" fmla="*/ 332 h 3992"/>
              <a:gd name="T22" fmla="*/ 40 w 2328"/>
              <a:gd name="T23" fmla="*/ 240 h 3992"/>
              <a:gd name="T24" fmla="*/ 240 w 2328"/>
              <a:gd name="T25" fmla="*/ 40 h 3992"/>
              <a:gd name="T26" fmla="*/ 332 w 2328"/>
              <a:gd name="T27" fmla="*/ 0 h 3992"/>
              <a:gd name="T28" fmla="*/ 424 w 2328"/>
              <a:gd name="T29" fmla="*/ 40 h 3992"/>
              <a:gd name="T30" fmla="*/ 2288 w 2328"/>
              <a:gd name="T31" fmla="*/ 1904 h 3992"/>
              <a:gd name="T32" fmla="*/ 2328 w 2328"/>
              <a:gd name="T33" fmla="*/ 1996 h 3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8" h="3992">
                <a:moveTo>
                  <a:pt x="2328" y="1996"/>
                </a:moveTo>
                <a:cubicBezTo>
                  <a:pt x="2328" y="2031"/>
                  <a:pt x="2315" y="2061"/>
                  <a:pt x="2288" y="2088"/>
                </a:cubicBezTo>
                <a:cubicBezTo>
                  <a:pt x="424" y="3952"/>
                  <a:pt x="424" y="3952"/>
                  <a:pt x="424" y="3952"/>
                </a:cubicBezTo>
                <a:cubicBezTo>
                  <a:pt x="397" y="3979"/>
                  <a:pt x="367" y="3992"/>
                  <a:pt x="332" y="3992"/>
                </a:cubicBezTo>
                <a:cubicBezTo>
                  <a:pt x="297" y="3992"/>
                  <a:pt x="267" y="3979"/>
                  <a:pt x="240" y="3952"/>
                </a:cubicBezTo>
                <a:cubicBezTo>
                  <a:pt x="40" y="3752"/>
                  <a:pt x="40" y="3752"/>
                  <a:pt x="40" y="3752"/>
                </a:cubicBezTo>
                <a:cubicBezTo>
                  <a:pt x="13" y="3725"/>
                  <a:pt x="0" y="3695"/>
                  <a:pt x="0" y="3660"/>
                </a:cubicBezTo>
                <a:cubicBezTo>
                  <a:pt x="0" y="3625"/>
                  <a:pt x="13" y="3595"/>
                  <a:pt x="40" y="3568"/>
                </a:cubicBezTo>
                <a:cubicBezTo>
                  <a:pt x="1612" y="1996"/>
                  <a:pt x="1612" y="1996"/>
                  <a:pt x="1612" y="1996"/>
                </a:cubicBezTo>
                <a:cubicBezTo>
                  <a:pt x="40" y="424"/>
                  <a:pt x="40" y="424"/>
                  <a:pt x="40" y="424"/>
                </a:cubicBezTo>
                <a:cubicBezTo>
                  <a:pt x="13" y="397"/>
                  <a:pt x="0" y="367"/>
                  <a:pt x="0" y="332"/>
                </a:cubicBezTo>
                <a:cubicBezTo>
                  <a:pt x="0" y="297"/>
                  <a:pt x="13" y="267"/>
                  <a:pt x="40" y="240"/>
                </a:cubicBezTo>
                <a:cubicBezTo>
                  <a:pt x="240" y="40"/>
                  <a:pt x="240" y="40"/>
                  <a:pt x="240" y="40"/>
                </a:cubicBezTo>
                <a:cubicBezTo>
                  <a:pt x="267" y="13"/>
                  <a:pt x="297" y="0"/>
                  <a:pt x="332" y="0"/>
                </a:cubicBezTo>
                <a:cubicBezTo>
                  <a:pt x="367" y="0"/>
                  <a:pt x="397" y="13"/>
                  <a:pt x="424" y="40"/>
                </a:cubicBezTo>
                <a:cubicBezTo>
                  <a:pt x="2288" y="1904"/>
                  <a:pt x="2288" y="1904"/>
                  <a:pt x="2288" y="1904"/>
                </a:cubicBezTo>
                <a:cubicBezTo>
                  <a:pt x="2315" y="1931"/>
                  <a:pt x="2328" y="1961"/>
                  <a:pt x="2328" y="1996"/>
                </a:cubicBezTo>
                <a:close/>
              </a:path>
            </a:pathLst>
          </a:custGeom>
          <a:solidFill>
            <a:schemeClr val="accent2">
              <a:lumMod val="75000"/>
            </a:schemeClr>
          </a:solidFill>
          <a:ln>
            <a:noFill/>
          </a:ln>
        </p:spPr>
        <p:txBody>
          <a:bodyPr rot="0" vert="horz" wrap="square" lIns="91440" tIns="45720" rIns="91440" bIns="45720" anchor="t" anchorCtr="0" upright="1">
            <a:noAutofit/>
          </a:bodyPr>
          <a:lstStyle/>
          <a:p>
            <a:endParaRPr lang="sv-SE"/>
          </a:p>
        </p:txBody>
      </p:sp>
      <p:sp>
        <p:nvSpPr>
          <p:cNvPr id="42" name="Platshållare för sidfot"/>
          <p:cNvSpPr>
            <a:spLocks noGrp="1"/>
          </p:cNvSpPr>
          <p:nvPr>
            <p:ph type="ftr" sz="quarter" idx="11"/>
          </p:nvPr>
        </p:nvSpPr>
        <p:spPr>
          <a:xfrm>
            <a:off x="695325" y="278514"/>
            <a:ext cx="9490210" cy="253114"/>
          </a:xfrm>
          <a:prstGeom prst="rect">
            <a:avLst/>
          </a:prstGeom>
        </p:spPr>
        <p:txBody>
          <a:bodyPr wrap="none" lIns="0" anchor="t"/>
          <a:lstStyle>
            <a:lvl1pPr algn="l">
              <a:defRPr sz="1050" b="1"/>
            </a:lvl1pPr>
          </a:lstStyle>
          <a:p>
            <a:r>
              <a:rPr lang="sv-SE" dirty="0">
                <a:solidFill>
                  <a:schemeClr val="tx1">
                    <a:alpha val="50000"/>
                  </a:schemeClr>
                </a:solidFill>
              </a:rPr>
              <a:t>TITEL PÅ PRESENTATION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RUBRIK FÖR DETTA KAPITEL</a:t>
            </a:r>
          </a:p>
        </p:txBody>
      </p:sp>
      <p:sp>
        <p:nvSpPr>
          <p:cNvPr id="29" name="Sidnummer"/>
          <p:cNvSpPr txBox="1"/>
          <p:nvPr userDrawn="1"/>
        </p:nvSpPr>
        <p:spPr>
          <a:xfrm>
            <a:off x="11496675" y="6434688"/>
            <a:ext cx="695325" cy="250695"/>
          </a:xfrm>
          <a:prstGeom prst="rect">
            <a:avLst/>
          </a:prstGeom>
          <a:noFill/>
        </p:spPr>
        <p:txBody>
          <a:bodyPr wrap="square" lIns="0" tIns="0" rIns="0" bIns="0" rtlCol="0" anchor="ctr" anchorCtr="0">
            <a:noAutofit/>
          </a:bodyPr>
          <a:lstStyle/>
          <a:p>
            <a:pPr algn="ctr"/>
            <a:fld id="{AD9149A3-2741-43AA-8DF0-D3D0AF0ABFD1}" type="slidenum">
              <a:rPr lang="sv-SE" sz="1050" b="1" smtClean="0">
                <a:solidFill>
                  <a:schemeClr val="tx1">
                    <a:alpha val="60000"/>
                  </a:schemeClr>
                </a:solidFill>
              </a:rPr>
              <a:pPr algn="ctr"/>
              <a:t>‹#›</a:t>
            </a:fld>
            <a:endParaRPr lang="sv-SE" sz="1050" b="1" dirty="0">
              <a:solidFill>
                <a:schemeClr val="tx1">
                  <a:alpha val="60000"/>
                </a:schemeClr>
              </a:solidFill>
            </a:endParaRPr>
          </a:p>
        </p:txBody>
      </p:sp>
      <p:pic>
        <p:nvPicPr>
          <p:cNvPr id="43" name="Bildobjekt 42"/>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408928625"/>
      </p:ext>
    </p:extLst>
  </p:cSld>
  <p:clrMapOvr>
    <a:masterClrMapping/>
  </p:clrMapOvr>
  <p:extLst>
    <p:ext uri="{DCECCB84-F9BA-43D5-87BE-67443E8EF086}">
      <p15:sldGuideLst xmlns:p15="http://schemas.microsoft.com/office/powerpoint/2012/main">
        <p15:guide id="1" pos="438" userDrawn="1">
          <p15:clr>
            <a:srgbClr val="FBAE40"/>
          </p15:clr>
        </p15:guide>
        <p15:guide id="2" pos="7242" userDrawn="1">
          <p15:clr>
            <a:srgbClr val="FBAE40"/>
          </p15:clr>
        </p15:guide>
        <p15:guide id="3" orient="horz" pos="459" userDrawn="1">
          <p15:clr>
            <a:srgbClr val="FBAE40"/>
          </p15:clr>
        </p15:guide>
        <p15:guide id="4" orient="horz" pos="3974" userDrawn="1">
          <p15:clr>
            <a:srgbClr val="FBAE40"/>
          </p15:clr>
        </p15:guide>
        <p15:guide id="5" orient="horz" pos="93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lemmakort - rubrik och innehåll">
    <p:spTree>
      <p:nvGrpSpPr>
        <p:cNvPr id="1" name=""/>
        <p:cNvGrpSpPr/>
        <p:nvPr/>
      </p:nvGrpSpPr>
      <p:grpSpPr>
        <a:xfrm>
          <a:off x="0" y="0"/>
          <a:ext cx="0" cy="0"/>
          <a:chOff x="0" y="0"/>
          <a:chExt cx="0" cy="0"/>
        </a:xfrm>
      </p:grpSpPr>
      <p:sp>
        <p:nvSpPr>
          <p:cNvPr id="3" name="Rubrik"/>
          <p:cNvSpPr>
            <a:spLocks noGrp="1"/>
          </p:cNvSpPr>
          <p:nvPr>
            <p:ph type="title"/>
          </p:nvPr>
        </p:nvSpPr>
        <p:spPr>
          <a:xfrm>
            <a:off x="695325" y="728663"/>
            <a:ext cx="10801350" cy="755650"/>
          </a:xfrm>
        </p:spPr>
        <p:txBody>
          <a:bodyPr lIns="0" tIns="0" rIns="0" bIns="0" anchor="t">
            <a:normAutofit/>
          </a:bodyPr>
          <a:lstStyle>
            <a:lvl1pPr>
              <a:defRPr sz="3200"/>
            </a:lvl1pPr>
          </a:lstStyle>
          <a:p>
            <a:r>
              <a:rPr lang="sv-SE"/>
              <a:t>Klicka här för att ändra format</a:t>
            </a:r>
            <a:endParaRPr lang="sv-SE" dirty="0"/>
          </a:p>
        </p:txBody>
      </p:sp>
      <p:sp>
        <p:nvSpPr>
          <p:cNvPr id="4" name="Platshållare för innehåll"/>
          <p:cNvSpPr>
            <a:spLocks noGrp="1"/>
          </p:cNvSpPr>
          <p:nvPr>
            <p:ph idx="1"/>
          </p:nvPr>
        </p:nvSpPr>
        <p:spPr>
          <a:xfrm>
            <a:off x="695325" y="1484313"/>
            <a:ext cx="10801350" cy="4824411"/>
          </a:xfrm>
          <a:prstGeom prst="rect">
            <a:avLst/>
          </a:prstGeom>
        </p:spPr>
        <p:txBody>
          <a:bodyPr lIns="0" tIns="0" rIns="0" bIns="0"/>
          <a:lstStyle>
            <a:lvl1pPr>
              <a:buClr>
                <a:schemeClr val="accent2">
                  <a:lumMod val="75000"/>
                </a:schemeClr>
              </a:buClr>
              <a:buSzPct val="120000"/>
              <a:defRPr sz="2400"/>
            </a:lvl1pPr>
            <a:lvl2pPr>
              <a:buClr>
                <a:schemeClr val="accent2">
                  <a:lumMod val="75000"/>
                </a:schemeClr>
              </a:buClr>
              <a:buSzPct val="120000"/>
              <a:defRPr/>
            </a:lvl2pPr>
            <a:lvl3pPr>
              <a:buClr>
                <a:schemeClr val="accent2">
                  <a:lumMod val="75000"/>
                </a:schemeClr>
              </a:buClr>
              <a:buSzPct val="120000"/>
              <a:defRPr/>
            </a:lvl3pPr>
            <a:lvl4pPr>
              <a:buClr>
                <a:schemeClr val="accent2">
                  <a:lumMod val="75000"/>
                </a:schemeClr>
              </a:buClr>
              <a:buSzPct val="120000"/>
              <a:defRPr/>
            </a:lvl4pPr>
            <a:lvl5pPr>
              <a:buClr>
                <a:schemeClr val="accent2">
                  <a:lumMod val="75000"/>
                </a:schemeClr>
              </a:buClr>
              <a:buSzPct val="12000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20" name="Bildobjekt 19"/>
          <p:cNvPicPr>
            <a:picLocks noChangeAspect="1"/>
          </p:cNvPicPr>
          <p:nvPr userDrawn="1"/>
        </p:nvPicPr>
        <p:blipFill rotWithShape="1">
          <a:blip r:embed="rId2">
            <a:extLst>
              <a:ext uri="{28A0092B-C50C-407E-A947-70E740481C1C}">
                <a14:useLocalDpi xmlns:a14="http://schemas.microsoft.com/office/drawing/2010/main" val="0"/>
              </a:ext>
            </a:extLst>
          </a:blip>
          <a:srcRect t="1" r="40650" b="38293"/>
          <a:stretch/>
        </p:blipFill>
        <p:spPr>
          <a:xfrm>
            <a:off x="10619600" y="4533824"/>
            <a:ext cx="1586577" cy="2334809"/>
          </a:xfrm>
          <a:prstGeom prst="rect">
            <a:avLst/>
          </a:prstGeom>
        </p:spPr>
      </p:pic>
    </p:spTree>
    <p:extLst>
      <p:ext uri="{BB962C8B-B14F-4D97-AF65-F5344CB8AC3E}">
        <p14:creationId xmlns:p14="http://schemas.microsoft.com/office/powerpoint/2010/main" val="190201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Rubriksida mörkblå">
    <p:bg>
      <p:bgPr>
        <a:solidFill>
          <a:schemeClr val="accent2">
            <a:lumMod val="75000"/>
          </a:schemeClr>
        </a:solidFill>
        <a:effectLst/>
      </p:bgPr>
    </p:bg>
    <p:spTree>
      <p:nvGrpSpPr>
        <p:cNvPr id="1" name=""/>
        <p:cNvGrpSpPr/>
        <p:nvPr/>
      </p:nvGrpSpPr>
      <p:grpSpPr>
        <a:xfrm>
          <a:off x="0" y="0"/>
          <a:ext cx="0" cy="0"/>
          <a:chOff x="0" y="0"/>
          <a:chExt cx="0" cy="0"/>
        </a:xfrm>
      </p:grpSpPr>
      <p:sp>
        <p:nvSpPr>
          <p:cNvPr id="2" name="Rubrik"/>
          <p:cNvSpPr>
            <a:spLocks noGrp="1"/>
          </p:cNvSpPr>
          <p:nvPr>
            <p:ph type="title"/>
          </p:nvPr>
        </p:nvSpPr>
        <p:spPr>
          <a:xfrm>
            <a:off x="695326" y="2336495"/>
            <a:ext cx="10801349" cy="1800000"/>
          </a:xfrm>
        </p:spPr>
        <p:txBody>
          <a:bodyPr anchor="ctr">
            <a:normAutofit/>
          </a:bodyPr>
          <a:lstStyle>
            <a:lvl1pPr algn="ctr">
              <a:defRPr sz="4800">
                <a:solidFill>
                  <a:schemeClr val="accent2">
                    <a:lumMod val="20000"/>
                    <a:lumOff val="80000"/>
                  </a:schemeClr>
                </a:solidFill>
              </a:defRPr>
            </a:lvl1pPr>
          </a:lstStyle>
          <a:p>
            <a:r>
              <a:rPr lang="sv-SE"/>
              <a:t>Klicka här för att ändra format</a:t>
            </a:r>
            <a:endParaRPr lang="sv-SE" dirty="0"/>
          </a:p>
        </p:txBody>
      </p:sp>
      <p:pic>
        <p:nvPicPr>
          <p:cNvPr id="22" name="Bildobjekt 21"/>
          <p:cNvPicPr>
            <a:picLocks noChangeAspect="1"/>
          </p:cNvPicPr>
          <p:nvPr userDrawn="1"/>
        </p:nvPicPr>
        <p:blipFill rotWithShape="1">
          <a:blip r:embed="rId2">
            <a:extLst>
              <a:ext uri="{28A0092B-C50C-407E-A947-70E740481C1C}">
                <a14:useLocalDpi xmlns:a14="http://schemas.microsoft.com/office/drawing/2010/main" val="0"/>
              </a:ext>
            </a:extLst>
          </a:blip>
          <a:srcRect l="1" r="43669" b="32980"/>
          <a:stretch/>
        </p:blipFill>
        <p:spPr>
          <a:xfrm>
            <a:off x="9593309" y="2475851"/>
            <a:ext cx="2602235" cy="4382150"/>
          </a:xfrm>
          <a:prstGeom prst="rect">
            <a:avLst/>
          </a:prstGeom>
        </p:spPr>
      </p:pic>
    </p:spTree>
    <p:extLst>
      <p:ext uri="{BB962C8B-B14F-4D97-AF65-F5344CB8AC3E}">
        <p14:creationId xmlns:p14="http://schemas.microsoft.com/office/powerpoint/2010/main" val="7040522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95325" y="728663"/>
            <a:ext cx="10801349" cy="756000"/>
          </a:xfrm>
          <a:prstGeom prst="rect">
            <a:avLst/>
          </a:prstGeom>
        </p:spPr>
        <p:txBody>
          <a:bodyPr vert="horz" lIns="0" tIns="0" rIns="0" bIns="0" rtlCol="0" anchor="t">
            <a:normAutofit/>
          </a:bodyPr>
          <a:lstStyle/>
          <a:p>
            <a:r>
              <a:rPr lang="sv-SE" dirty="0"/>
              <a:t>Klicka här för att ändra format </a:t>
            </a:r>
          </a:p>
        </p:txBody>
      </p:sp>
      <p:sp>
        <p:nvSpPr>
          <p:cNvPr id="7" name="Platshållare för text 6"/>
          <p:cNvSpPr>
            <a:spLocks noGrp="1"/>
          </p:cNvSpPr>
          <p:nvPr>
            <p:ph type="body" idx="1"/>
          </p:nvPr>
        </p:nvSpPr>
        <p:spPr>
          <a:xfrm>
            <a:off x="695325" y="1892809"/>
            <a:ext cx="10801350" cy="4415916"/>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701241875"/>
      </p:ext>
    </p:extLst>
  </p:cSld>
  <p:clrMap bg1="lt1" tx1="dk1" bg2="lt2" tx2="dk2" accent1="accent1" accent2="accent2" accent3="accent3" accent4="accent4" accent5="accent5" accent6="accent6" hlink="hlink" folHlink="folHlink"/>
  <p:sldLayoutIdLst>
    <p:sldLayoutId id="2147483699" r:id="rId1"/>
    <p:sldLayoutId id="2147483694" r:id="rId2"/>
    <p:sldLayoutId id="2147483681" r:id="rId3"/>
    <p:sldLayoutId id="2147483690" r:id="rId4"/>
    <p:sldLayoutId id="2147483680" r:id="rId5"/>
    <p:sldLayoutId id="2147483682" r:id="rId6"/>
    <p:sldLayoutId id="2147483683" r:id="rId7"/>
    <p:sldLayoutId id="2147483697" r:id="rId8"/>
    <p:sldLayoutId id="2147483684" r:id="rId9"/>
    <p:sldLayoutId id="2147483692" r:id="rId10"/>
    <p:sldLayoutId id="2147483693" r:id="rId11"/>
    <p:sldLayoutId id="2147483688" r:id="rId12"/>
    <p:sldLayoutId id="2147483696" r:id="rId13"/>
    <p:sldLayoutId id="2147483695" r:id="rId14"/>
    <p:sldLayoutId id="2147483685" r:id="rId15"/>
  </p:sldLayoutIdLst>
  <p:hf sldNum="0" hdr="0"/>
  <p:txStyles>
    <p:titleStyle>
      <a:lvl1pPr algn="l" defTabSz="914400" rtl="0" eaLnBrk="1" latinLnBrk="0" hangingPunct="1">
        <a:lnSpc>
          <a:spcPct val="90000"/>
        </a:lnSpc>
        <a:spcBef>
          <a:spcPct val="0"/>
        </a:spcBef>
        <a:buNone/>
        <a:defRPr sz="3200" b="1"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59" userDrawn="1">
          <p15:clr>
            <a:srgbClr val="F26B43"/>
          </p15:clr>
        </p15:guide>
        <p15:guide id="2" orient="horz" pos="3974" userDrawn="1">
          <p15:clr>
            <a:srgbClr val="F26B43"/>
          </p15:clr>
        </p15:guide>
        <p15:guide id="3" pos="438" userDrawn="1">
          <p15:clr>
            <a:srgbClr val="F26B43"/>
          </p15:clr>
        </p15:guide>
        <p15:guide id="4" pos="72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skr.se/valfardsbrottslighet/attarbetamotvalfardsbrottslighet.7628.html"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skr.se/skr/demokratiledningstyrning/hotmotdemokratiochsamhallssystem/otillatenpaverkan.66302.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p:cNvSpPr>
            <a:spLocks noGrp="1"/>
          </p:cNvSpPr>
          <p:nvPr>
            <p:ph type="title"/>
          </p:nvPr>
        </p:nvSpPr>
        <p:spPr/>
        <p:txBody>
          <a:bodyPr/>
          <a:lstStyle/>
          <a:p>
            <a:r>
              <a:rPr lang="sv-SE" dirty="0"/>
              <a:t>Informationsmaterial</a:t>
            </a:r>
          </a:p>
        </p:txBody>
      </p:sp>
    </p:spTree>
    <p:extLst>
      <p:ext uri="{BB962C8B-B14F-4D97-AF65-F5344CB8AC3E}">
        <p14:creationId xmlns:p14="http://schemas.microsoft.com/office/powerpoint/2010/main" val="284026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1076296"/>
            <a:ext cx="10801350" cy="755650"/>
          </a:xfrm>
        </p:spPr>
        <p:txBody>
          <a:bodyPr>
            <a:normAutofit/>
          </a:bodyPr>
          <a:lstStyle/>
          <a:p>
            <a:r>
              <a:rPr lang="sv-SE" dirty="0"/>
              <a:t>Välfärdsbrott i vår verksamhet </a:t>
            </a:r>
          </a:p>
        </p:txBody>
      </p:sp>
      <p:sp>
        <p:nvSpPr>
          <p:cNvPr id="3" name="Platshållare för innehåll 2"/>
          <p:cNvSpPr>
            <a:spLocks noGrp="1"/>
          </p:cNvSpPr>
          <p:nvPr>
            <p:ph idx="1"/>
          </p:nvPr>
        </p:nvSpPr>
        <p:spPr>
          <a:xfrm>
            <a:off x="695325" y="2137080"/>
            <a:ext cx="10801350" cy="3168450"/>
          </a:xfrm>
        </p:spPr>
        <p:txBody>
          <a:bodyPr vert="horz" lIns="0" tIns="0" rIns="0" bIns="0" rtlCol="0" anchor="t">
            <a:normAutofit/>
          </a:bodyPr>
          <a:lstStyle/>
          <a:p>
            <a:r>
              <a:rPr lang="sv-SE" dirty="0"/>
              <a:t>Kan vår verksamhet vara utsatt för välfärdsbrott?</a:t>
            </a:r>
          </a:p>
          <a:p>
            <a:pPr>
              <a:buClr>
                <a:srgbClr val="116A83"/>
              </a:buClr>
            </a:pPr>
            <a:endParaRPr lang="sv-SE" dirty="0"/>
          </a:p>
          <a:p>
            <a:r>
              <a:rPr lang="sv-SE" dirty="0"/>
              <a:t>Hur kan vi upptäcka det?</a:t>
            </a:r>
            <a:endParaRPr lang="sv-SE">
              <a:cs typeface="Arial"/>
            </a:endParaRPr>
          </a:p>
          <a:p>
            <a:pPr>
              <a:buClr>
                <a:srgbClr val="116A83"/>
              </a:buClr>
            </a:pPr>
            <a:endParaRPr lang="sv-SE" dirty="0">
              <a:cs typeface="Arial"/>
            </a:endParaRPr>
          </a:p>
          <a:p>
            <a:r>
              <a:rPr lang="sv-SE" dirty="0"/>
              <a:t>Hur ska vi agera om vi tror att det kan finnas risk för att någon utnyttjar systemet? </a:t>
            </a:r>
          </a:p>
        </p:txBody>
      </p:sp>
      <p:sp>
        <p:nvSpPr>
          <p:cNvPr id="4" name="Platshållare för sidfot 3"/>
          <p:cNvSpPr>
            <a:spLocks noGrp="1"/>
          </p:cNvSpPr>
          <p:nvPr>
            <p:ph type="ftr" sz="quarter" idx="11"/>
          </p:nvPr>
        </p:nvSpPr>
        <p:spPr>
          <a:xfrm>
            <a:off x="695325" y="232332"/>
            <a:ext cx="9490210" cy="253114"/>
          </a:xfrm>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316518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 i vår verksamhet</a:t>
            </a:r>
          </a:p>
        </p:txBody>
      </p:sp>
      <p:sp>
        <p:nvSpPr>
          <p:cNvPr id="3" name="Platshållare för innehåll 2"/>
          <p:cNvSpPr>
            <a:spLocks noGrp="1"/>
          </p:cNvSpPr>
          <p:nvPr>
            <p:ph idx="1"/>
          </p:nvPr>
        </p:nvSpPr>
        <p:spPr/>
        <p:txBody>
          <a:bodyPr/>
          <a:lstStyle/>
          <a:p>
            <a:r>
              <a:rPr lang="sv-SE" dirty="0"/>
              <a:t>I vilka situationer kan du tänka dig att du skulle kunna uppleva försök till otillåten påverkan?</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DISKUSSION</a:t>
            </a:r>
          </a:p>
        </p:txBody>
      </p:sp>
    </p:spTree>
    <p:extLst>
      <p:ext uri="{BB962C8B-B14F-4D97-AF65-F5344CB8AC3E}">
        <p14:creationId xmlns:p14="http://schemas.microsoft.com/office/powerpoint/2010/main" val="324394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p:cNvSpPr>
            <a:spLocks noGrp="1"/>
          </p:cNvSpPr>
          <p:nvPr>
            <p:ph type="title"/>
          </p:nvPr>
        </p:nvSpPr>
        <p:spPr/>
        <p:txBody>
          <a:bodyPr/>
          <a:lstStyle/>
          <a:p>
            <a:r>
              <a:rPr lang="sv-SE" dirty="0"/>
              <a:t>Dilemmaövning</a:t>
            </a:r>
          </a:p>
        </p:txBody>
      </p:sp>
    </p:spTree>
    <p:extLst>
      <p:ext uri="{BB962C8B-B14F-4D97-AF65-F5344CB8AC3E}">
        <p14:creationId xmlns:p14="http://schemas.microsoft.com/office/powerpoint/2010/main" val="4151655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DILEMMA -VALBAR</a:t>
            </a:r>
          </a:p>
        </p:txBody>
      </p:sp>
      <p:sp>
        <p:nvSpPr>
          <p:cNvPr id="2" name="Platshållare för innehåll 1"/>
          <p:cNvSpPr>
            <a:spLocks noGrp="1"/>
          </p:cNvSpPr>
          <p:nvPr>
            <p:ph idx="1"/>
          </p:nvPr>
        </p:nvSpPr>
        <p:spPr/>
        <p:txBody>
          <a:bodyPr/>
          <a:lstStyle/>
          <a:p>
            <a:r>
              <a:rPr lang="sv-SE" dirty="0"/>
              <a:t>Här kan du använda utvalda dilemmaövningar.</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DILEMMA</a:t>
            </a:r>
          </a:p>
        </p:txBody>
      </p:sp>
      <p:sp>
        <p:nvSpPr>
          <p:cNvPr id="10" name="Platshållare för innehåll 9"/>
          <p:cNvSpPr>
            <a:spLocks noGrp="1"/>
          </p:cNvSpPr>
          <p:nvPr>
            <p:ph sz="half" idx="4294967295"/>
          </p:nvPr>
        </p:nvSpPr>
        <p:spPr>
          <a:xfrm>
            <a:off x="6245225" y="2566988"/>
            <a:ext cx="5946775" cy="3321050"/>
          </a:xfrm>
        </p:spPr>
        <p:txBody>
          <a:bodyPr/>
          <a:lstStyle/>
          <a:p>
            <a:pPr marL="0" indent="0">
              <a:buNone/>
            </a:pPr>
            <a:endParaRPr lang="sv-SE" dirty="0"/>
          </a:p>
          <a:p>
            <a:endParaRPr lang="sv-SE" dirty="0"/>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Tree>
    <p:extLst>
      <p:ext uri="{BB962C8B-B14F-4D97-AF65-F5344CB8AC3E}">
        <p14:creationId xmlns:p14="http://schemas.microsoft.com/office/powerpoint/2010/main" val="118483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p:cNvSpPr>
            <a:spLocks noGrp="1"/>
          </p:cNvSpPr>
          <p:nvPr>
            <p:ph type="title"/>
          </p:nvPr>
        </p:nvSpPr>
        <p:spPr/>
        <p:txBody>
          <a:bodyPr/>
          <a:lstStyle/>
          <a:p>
            <a:r>
              <a:rPr lang="sv-SE" dirty="0"/>
              <a:t>Avslutning</a:t>
            </a:r>
          </a:p>
        </p:txBody>
      </p:sp>
      <p:sp>
        <p:nvSpPr>
          <p:cNvPr id="5" name="Platshållare för sidfot"/>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AVSLUTNING</a:t>
            </a:r>
          </a:p>
        </p:txBody>
      </p:sp>
      <p:sp>
        <p:nvSpPr>
          <p:cNvPr id="6" name="Platshållare för innehåll"/>
          <p:cNvSpPr txBox="1">
            <a:spLocks/>
          </p:cNvSpPr>
          <p:nvPr/>
        </p:nvSpPr>
        <p:spPr>
          <a:xfrm>
            <a:off x="6139699" y="3045176"/>
            <a:ext cx="5208170" cy="104837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b="1" dirty="0"/>
          </a:p>
        </p:txBody>
      </p:sp>
      <p:sp>
        <p:nvSpPr>
          <p:cNvPr id="10" name="Platshållare för innehåll 9"/>
          <p:cNvSpPr>
            <a:spLocks noGrp="1"/>
          </p:cNvSpPr>
          <p:nvPr>
            <p:ph sz="half" idx="2"/>
          </p:nvPr>
        </p:nvSpPr>
        <p:spPr>
          <a:xfrm>
            <a:off x="5550568" y="2566737"/>
            <a:ext cx="5946107" cy="3320716"/>
          </a:xfrm>
        </p:spPr>
        <p:txBody>
          <a:bodyPr/>
          <a:lstStyle/>
          <a:p>
            <a:pPr marL="0" indent="0">
              <a:buNone/>
            </a:pPr>
            <a:endParaRPr lang="sv-SE" dirty="0"/>
          </a:p>
          <a:p>
            <a:pPr marL="0" indent="0">
              <a:buNone/>
            </a:pPr>
            <a:r>
              <a:rPr lang="sv-SE" b="1" dirty="0"/>
              <a:t>Magkänslan är en kompass!</a:t>
            </a:r>
          </a:p>
          <a:p>
            <a:endParaRPr lang="sv-SE" dirty="0"/>
          </a:p>
        </p:txBody>
      </p:sp>
      <p:pic>
        <p:nvPicPr>
          <p:cNvPr id="12" name="Bildobjekt 11"/>
          <p:cNvPicPr>
            <a:picLocks noChangeAspect="1"/>
          </p:cNvPicPr>
          <p:nvPr/>
        </p:nvPicPr>
        <p:blipFill>
          <a:blip r:embed="rId3"/>
          <a:stretch>
            <a:fillRect/>
          </a:stretch>
        </p:blipFill>
        <p:spPr>
          <a:xfrm>
            <a:off x="1797398" y="1516980"/>
            <a:ext cx="3277057" cy="4791744"/>
          </a:xfrm>
          <a:prstGeom prst="rect">
            <a:avLst/>
          </a:prstGeom>
        </p:spPr>
      </p:pic>
    </p:spTree>
    <p:extLst>
      <p:ext uri="{BB962C8B-B14F-4D97-AF65-F5344CB8AC3E}">
        <p14:creationId xmlns:p14="http://schemas.microsoft.com/office/powerpoint/2010/main" val="282864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p:cNvSpPr>
            <a:spLocks noGrp="1"/>
          </p:cNvSpPr>
          <p:nvPr>
            <p:ph type="ctrTitle"/>
          </p:nvPr>
        </p:nvSpPr>
        <p:spPr/>
        <p:txBody>
          <a:bodyPr/>
          <a:lstStyle/>
          <a:p>
            <a:br>
              <a:rPr lang="sv-SE" sz="4400" dirty="0"/>
            </a:br>
            <a:r>
              <a:rPr lang="sv-SE" sz="4400" dirty="0"/>
              <a:t>Tack!</a:t>
            </a:r>
            <a:br>
              <a:rPr lang="sv-SE" sz="4400" dirty="0"/>
            </a:br>
            <a:endParaRPr lang="sv-SE" sz="4400" dirty="0"/>
          </a:p>
        </p:txBody>
      </p:sp>
    </p:spTree>
    <p:extLst>
      <p:ext uri="{BB962C8B-B14F-4D97-AF65-F5344CB8AC3E}">
        <p14:creationId xmlns:p14="http://schemas.microsoft.com/office/powerpoint/2010/main" val="261192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Innehåll</a:t>
            </a:r>
            <a:endParaRPr lang="sv-SE" dirty="0">
              <a:solidFill>
                <a:schemeClr val="tx1"/>
              </a:solidFill>
            </a:endParaRPr>
          </a:p>
        </p:txBody>
      </p:sp>
      <p:sp>
        <p:nvSpPr>
          <p:cNvPr id="4" name="Platshållare för text 3"/>
          <p:cNvSpPr>
            <a:spLocks noGrp="1"/>
          </p:cNvSpPr>
          <p:nvPr>
            <p:ph idx="1"/>
          </p:nvPr>
        </p:nvSpPr>
        <p:spPr/>
        <p:txBody>
          <a:bodyPr>
            <a:normAutofit fontScale="92500" lnSpcReduction="10000"/>
          </a:bodyPr>
          <a:lstStyle/>
          <a:p>
            <a:r>
              <a:rPr lang="sv-SE" b="1" dirty="0"/>
              <a:t>Inledning</a:t>
            </a:r>
          </a:p>
          <a:p>
            <a:pPr lvl="1"/>
            <a:r>
              <a:rPr lang="sv-SE" dirty="0"/>
              <a:t> Film om välfärdsbrottslighet (SKR)</a:t>
            </a:r>
          </a:p>
          <a:p>
            <a:pPr lvl="1"/>
            <a:r>
              <a:rPr lang="sv-SE" dirty="0"/>
              <a:t> Vad är välfärdsbrottslighet</a:t>
            </a:r>
          </a:p>
          <a:p>
            <a:r>
              <a:rPr lang="sv-SE" b="1" dirty="0"/>
              <a:t>Diskussion</a:t>
            </a:r>
          </a:p>
          <a:p>
            <a:pPr lvl="1"/>
            <a:r>
              <a:rPr lang="sv-SE" dirty="0"/>
              <a:t> Vanliga typer av välfärdsbrott - uttryckningssätt</a:t>
            </a:r>
          </a:p>
          <a:p>
            <a:pPr lvl="1"/>
            <a:r>
              <a:rPr lang="sv-SE" dirty="0"/>
              <a:t> Kan vår verksamhet vara utsatt för välfärdsbrott? Vilka område ska uppmärksammas? </a:t>
            </a:r>
          </a:p>
          <a:p>
            <a:pPr lvl="1"/>
            <a:r>
              <a:rPr lang="sv-SE" dirty="0"/>
              <a:t> Hur ska vi agera om vi tror att det kan finnas risk för att någon utnyttjar systemet? </a:t>
            </a:r>
          </a:p>
          <a:p>
            <a:pPr lvl="1"/>
            <a:r>
              <a:rPr lang="sv-SE" dirty="0"/>
              <a:t> Vad ska vi göra om vid misstänkte missförhållande? </a:t>
            </a:r>
          </a:p>
          <a:p>
            <a:pPr lvl="1"/>
            <a:r>
              <a:rPr lang="sv-SE" dirty="0"/>
              <a:t> Varför är det viktigt att motverka välfärdsbrottslighet?</a:t>
            </a:r>
          </a:p>
          <a:p>
            <a:r>
              <a:rPr lang="sv-SE" b="1" dirty="0"/>
              <a:t>Dilemmaövningar</a:t>
            </a:r>
            <a:r>
              <a:rPr lang="sv-SE" dirty="0"/>
              <a:t> </a:t>
            </a:r>
          </a:p>
          <a:p>
            <a:r>
              <a:rPr lang="sv-SE" b="1" dirty="0"/>
              <a:t>Avslutning</a:t>
            </a:r>
            <a:r>
              <a:rPr lang="sv-SE" dirty="0"/>
              <a:t> </a:t>
            </a:r>
          </a:p>
          <a:p>
            <a:pPr lvl="1"/>
            <a:r>
              <a:rPr lang="sv-SE" dirty="0"/>
              <a:t> Vad är din roll och ansvar?</a:t>
            </a:r>
          </a:p>
          <a:p>
            <a:pPr>
              <a:buClr>
                <a:schemeClr val="accent5">
                  <a:lumMod val="75000"/>
                </a:schemeClr>
              </a:buClr>
            </a:pPr>
            <a:endParaRPr lang="sv-SE" sz="1800" dirty="0"/>
          </a:p>
        </p:txBody>
      </p:sp>
    </p:spTree>
    <p:extLst>
      <p:ext uri="{BB962C8B-B14F-4D97-AF65-F5344CB8AC3E}">
        <p14:creationId xmlns:p14="http://schemas.microsoft.com/office/powerpoint/2010/main" val="1763489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Inledning</a:t>
            </a:r>
          </a:p>
        </p:txBody>
      </p:sp>
    </p:spTree>
    <p:extLst>
      <p:ext uri="{BB962C8B-B14F-4D97-AF65-F5344CB8AC3E}">
        <p14:creationId xmlns:p14="http://schemas.microsoft.com/office/powerpoint/2010/main" val="245844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Film om välfärdsbrottslighet (SKR)</a:t>
            </a:r>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APT/INFORMATIONSMATERIAL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Platshållare för innehåll 4"/>
          <p:cNvPicPr>
            <a:picLocks noGrp="1" noChangeAspect="1"/>
          </p:cNvPicPr>
          <p:nvPr>
            <p:ph idx="1"/>
          </p:nvPr>
        </p:nvPicPr>
        <p:blipFill>
          <a:blip r:embed="rId2"/>
          <a:stretch>
            <a:fillRect/>
          </a:stretch>
        </p:blipFill>
        <p:spPr>
          <a:xfrm>
            <a:off x="695325" y="1484313"/>
            <a:ext cx="10256210" cy="3296639"/>
          </a:xfrm>
          <a:prstGeom prst="rect">
            <a:avLst/>
          </a:prstGeom>
        </p:spPr>
      </p:pic>
      <p:sp>
        <p:nvSpPr>
          <p:cNvPr id="6" name="Platshållare för innehåll 2"/>
          <p:cNvSpPr txBox="1">
            <a:spLocks/>
          </p:cNvSpPr>
          <p:nvPr/>
        </p:nvSpPr>
        <p:spPr>
          <a:xfrm>
            <a:off x="695325" y="5100319"/>
            <a:ext cx="9937233" cy="87256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lumMod val="75000"/>
                </a:schemeClr>
              </a:buClr>
              <a:buSzPct val="12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dirty="0">
                <a:hlinkClick r:id="rId3"/>
              </a:rPr>
              <a:t>https://skr.se/valfardsbrottslighet/attarbetamotvalfardsbrottslighet.7628.html</a:t>
            </a:r>
            <a:r>
              <a:rPr lang="sv-SE" dirty="0"/>
              <a:t> </a:t>
            </a:r>
          </a:p>
        </p:txBody>
      </p:sp>
    </p:spTree>
    <p:extLst>
      <p:ext uri="{BB962C8B-B14F-4D97-AF65-F5344CB8AC3E}">
        <p14:creationId xmlns:p14="http://schemas.microsoft.com/office/powerpoint/2010/main" val="360604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Välfärdsbrott</a:t>
            </a:r>
          </a:p>
        </p:txBody>
      </p:sp>
      <p:sp>
        <p:nvSpPr>
          <p:cNvPr id="3" name="Platshållare för innehåll 2"/>
          <p:cNvSpPr>
            <a:spLocks noGrp="1"/>
          </p:cNvSpPr>
          <p:nvPr>
            <p:ph idx="1"/>
          </p:nvPr>
        </p:nvSpPr>
        <p:spPr>
          <a:xfrm>
            <a:off x="695325" y="2171700"/>
            <a:ext cx="10801350" cy="4137024"/>
          </a:xfrm>
        </p:spPr>
        <p:txBody>
          <a:bodyPr vert="horz" lIns="0" tIns="0" rIns="0" bIns="0" rtlCol="0" anchor="t">
            <a:normAutofit/>
          </a:bodyPr>
          <a:lstStyle/>
          <a:p>
            <a:pPr>
              <a:buClr>
                <a:schemeClr val="accent5">
                  <a:lumMod val="75000"/>
                </a:schemeClr>
              </a:buClr>
            </a:pPr>
            <a:r>
              <a:rPr lang="sv-SE" dirty="0"/>
              <a:t>Offentliga utbetalningar inom välfärdssystemet som betalas ut på felaktiga grunder och att en extern aktör – företag eller privatperson – otillbörligen utnyttjar kommunala eller regionala medel för egen vinning </a:t>
            </a:r>
            <a:r>
              <a:rPr lang="sv-SE" sz="1000" dirty="0"/>
              <a:t>Källa: SKR</a:t>
            </a:r>
          </a:p>
          <a:p>
            <a:pPr>
              <a:buClr>
                <a:schemeClr val="accent5">
                  <a:lumMod val="75000"/>
                </a:schemeClr>
              </a:buClr>
            </a:pPr>
            <a:endParaRPr lang="sv-SE" sz="800" dirty="0"/>
          </a:p>
          <a:p>
            <a:pPr>
              <a:buClr>
                <a:schemeClr val="accent5">
                  <a:lumMod val="75000"/>
                </a:schemeClr>
              </a:buClr>
            </a:pPr>
            <a:r>
              <a:rPr lang="sv-SE" dirty="0"/>
              <a:t>Omfattningen uppskattas till 2-4% av den totala omsättningen av offentliga medel.</a:t>
            </a:r>
          </a:p>
          <a:p>
            <a:pPr>
              <a:buClr>
                <a:schemeClr val="accent5">
                  <a:lumMod val="75000"/>
                </a:schemeClr>
              </a:buClr>
            </a:pPr>
            <a:endParaRPr lang="sv-SE" dirty="0"/>
          </a:p>
          <a:p>
            <a:pPr>
              <a:buClr>
                <a:schemeClr val="accent5">
                  <a:lumMod val="75000"/>
                </a:schemeClr>
              </a:buClr>
            </a:pPr>
            <a:r>
              <a:rPr lang="sv-SE" dirty="0"/>
              <a:t>Andelen felaktiga utbetalningar är låg sett till helheten!</a:t>
            </a:r>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spTree>
    <p:extLst>
      <p:ext uri="{BB962C8B-B14F-4D97-AF65-F5344CB8AC3E}">
        <p14:creationId xmlns:p14="http://schemas.microsoft.com/office/powerpoint/2010/main" val="238557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objekt 9"/>
          <p:cNvPicPr>
            <a:picLocks noChangeAspect="1"/>
          </p:cNvPicPr>
          <p:nvPr/>
        </p:nvPicPr>
        <p:blipFill>
          <a:blip r:embed="rId3"/>
          <a:stretch>
            <a:fillRect/>
          </a:stretch>
        </p:blipFill>
        <p:spPr>
          <a:xfrm>
            <a:off x="396745" y="270587"/>
            <a:ext cx="7366308" cy="6441001"/>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1" name="Bildobjekt 10"/>
          <p:cNvPicPr>
            <a:picLocks noChangeAspect="1"/>
          </p:cNvPicPr>
          <p:nvPr/>
        </p:nvPicPr>
        <p:blipFill>
          <a:blip r:embed="rId4"/>
          <a:stretch>
            <a:fillRect/>
          </a:stretch>
        </p:blipFill>
        <p:spPr>
          <a:xfrm>
            <a:off x="1519189" y="822963"/>
            <a:ext cx="5744377" cy="3496163"/>
          </a:xfrm>
          <a:prstGeom prst="rect">
            <a:avLst/>
          </a:prstGeom>
        </p:spPr>
      </p:pic>
      <p:pic>
        <p:nvPicPr>
          <p:cNvPr id="9" name="Bildobjekt 8"/>
          <p:cNvPicPr>
            <a:picLocks noChangeAspect="1"/>
          </p:cNvPicPr>
          <p:nvPr/>
        </p:nvPicPr>
        <p:blipFill>
          <a:blip r:embed="rId5"/>
          <a:stretch>
            <a:fillRect/>
          </a:stretch>
        </p:blipFill>
        <p:spPr>
          <a:xfrm>
            <a:off x="6323781" y="2068842"/>
            <a:ext cx="5868219" cy="4058216"/>
          </a:xfrm>
          <a:prstGeom prst="rect">
            <a:avLst/>
          </a:prstGeom>
          <a:ln w="12700" cmpd="sng">
            <a:solidFill>
              <a:schemeClr val="tx1"/>
            </a:solidFill>
          </a:ln>
          <a:effectLst>
            <a:outerShdw blurRad="50800" dist="38100" dir="2700000" algn="tl" rotWithShape="0">
              <a:prstClr val="black">
                <a:alpha val="40000"/>
              </a:prstClr>
            </a:outerShdw>
          </a:effectLst>
        </p:spPr>
      </p:pic>
      <p:pic>
        <p:nvPicPr>
          <p:cNvPr id="12" name="Bildobjekt 11"/>
          <p:cNvPicPr>
            <a:picLocks noChangeAspect="1"/>
          </p:cNvPicPr>
          <p:nvPr/>
        </p:nvPicPr>
        <p:blipFill>
          <a:blip r:embed="rId6"/>
          <a:stretch>
            <a:fillRect/>
          </a:stretch>
        </p:blipFill>
        <p:spPr>
          <a:xfrm>
            <a:off x="3168417" y="0"/>
            <a:ext cx="5569184" cy="6823830"/>
          </a:xfrm>
          <a:prstGeom prst="rect">
            <a:avLst/>
          </a:prstGeom>
          <a:ln w="12700" cmpd="sng">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15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a:t>
            </a:r>
          </a:p>
        </p:txBody>
      </p:sp>
      <p:sp>
        <p:nvSpPr>
          <p:cNvPr id="3" name="Platshållare för innehåll 2"/>
          <p:cNvSpPr>
            <a:spLocks noGrp="1"/>
          </p:cNvSpPr>
          <p:nvPr>
            <p:ph idx="1"/>
          </p:nvPr>
        </p:nvSpPr>
        <p:spPr>
          <a:xfrm>
            <a:off x="249382" y="1681348"/>
            <a:ext cx="5200073" cy="4627376"/>
          </a:xfrm>
        </p:spPr>
        <p:txBody>
          <a:bodyPr>
            <a:normAutofit/>
          </a:bodyPr>
          <a:lstStyle/>
          <a:p>
            <a:pPr>
              <a:lnSpc>
                <a:spcPct val="100000"/>
              </a:lnSpc>
            </a:pPr>
            <a:r>
              <a:rPr lang="sv-SE" dirty="0"/>
              <a:t>Ett samlingsbegrepp för handlingar som syftar till att påverka en tjänsteperson eller förtroendevald att agera på ett annat sätt än denne tänkt, till exempel fatta ett annat beslut inom ramen för myndighetsutövning eller välja att inte polisanmäla händelser. </a:t>
            </a:r>
            <a:r>
              <a:rPr lang="sv-SE" sz="1000" dirty="0"/>
              <a:t>Källa: SKR</a:t>
            </a:r>
            <a:br>
              <a:rPr lang="sv-SE" dirty="0"/>
            </a:br>
            <a:br>
              <a:rPr lang="sv-SE" dirty="0"/>
            </a:br>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6" name="Bildobjekt 5"/>
          <p:cNvPicPr/>
          <p:nvPr/>
        </p:nvPicPr>
        <p:blipFill rotWithShape="1">
          <a:blip r:embed="rId3"/>
          <a:srcRect l="29473" t="1413" b="-1"/>
          <a:stretch/>
        </p:blipFill>
        <p:spPr bwMode="auto">
          <a:xfrm>
            <a:off x="5619346" y="1681348"/>
            <a:ext cx="5368290" cy="3709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102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Otillåten påverkan (valbar)</a:t>
            </a:r>
          </a:p>
        </p:txBody>
      </p:sp>
      <p:sp>
        <p:nvSpPr>
          <p:cNvPr id="3" name="Platshållare för innehåll 2"/>
          <p:cNvSpPr>
            <a:spLocks noGrp="1"/>
          </p:cNvSpPr>
          <p:nvPr>
            <p:ph idx="1"/>
          </p:nvPr>
        </p:nvSpPr>
        <p:spPr>
          <a:xfrm>
            <a:off x="695325" y="5579512"/>
            <a:ext cx="9756480" cy="617514"/>
          </a:xfrm>
        </p:spPr>
        <p:txBody>
          <a:bodyPr>
            <a:normAutofit lnSpcReduction="10000"/>
          </a:bodyPr>
          <a:lstStyle/>
          <a:p>
            <a:pPr marL="0" indent="0">
              <a:buNone/>
            </a:pPr>
            <a:r>
              <a:rPr lang="sv-SE" dirty="0">
                <a:hlinkClick r:id="rId3"/>
              </a:rPr>
              <a:t>https://skr.se/skr/demokratiledningstyrning/hotmotdemokratiochsamhallssystem/otillatenpaverkan.66302.html</a:t>
            </a:r>
            <a:r>
              <a:rPr lang="sv-SE" dirty="0"/>
              <a:t> </a:t>
            </a:r>
          </a:p>
          <a:p>
            <a:endParaRPr lang="sv-SE" dirty="0"/>
          </a:p>
          <a:p>
            <a:endParaRPr lang="sv-SE" dirty="0"/>
          </a:p>
        </p:txBody>
      </p:sp>
      <p:sp>
        <p:nvSpPr>
          <p:cNvPr id="4" name="Platshållare för sidfot 3"/>
          <p:cNvSpPr>
            <a:spLocks noGrp="1"/>
          </p:cNvSpPr>
          <p:nvPr>
            <p:ph type="ftr" sz="quarter" idx="11"/>
          </p:nvPr>
        </p:nvSpPr>
        <p:spPr/>
        <p:txBody>
          <a:bodyPr/>
          <a:lstStyle/>
          <a:p>
            <a:r>
              <a:rPr lang="sv-SE" dirty="0">
                <a:solidFill>
                  <a:schemeClr val="tx1">
                    <a:alpha val="50000"/>
                  </a:schemeClr>
                </a:solidFill>
              </a:rPr>
              <a:t>APT/INFORMATIONSMATERIAL </a:t>
            </a:r>
            <a:r>
              <a:rPr lang="sv-SE" dirty="0">
                <a:solidFill>
                  <a:schemeClr val="tx1">
                    <a:alpha val="50000"/>
                  </a:schemeClr>
                </a:solidFill>
                <a:cs typeface="Arial" panose="020B0604020202020204" pitchFamily="34" charset="0"/>
              </a:rPr>
              <a:t>►</a:t>
            </a:r>
            <a:r>
              <a:rPr lang="sv-SE" dirty="0">
                <a:solidFill>
                  <a:schemeClr val="tx1">
                    <a:alpha val="50000"/>
                  </a:schemeClr>
                </a:solidFill>
              </a:rPr>
              <a:t> </a:t>
            </a:r>
            <a:r>
              <a:rPr lang="sv-SE" dirty="0">
                <a:solidFill>
                  <a:schemeClr val="accent2">
                    <a:lumMod val="75000"/>
                  </a:schemeClr>
                </a:solidFill>
              </a:rPr>
              <a:t>INLEDNING</a:t>
            </a:r>
          </a:p>
        </p:txBody>
      </p:sp>
      <p:pic>
        <p:nvPicPr>
          <p:cNvPr id="5" name="Bildobjekt 4"/>
          <p:cNvPicPr>
            <a:picLocks noChangeAspect="1"/>
          </p:cNvPicPr>
          <p:nvPr/>
        </p:nvPicPr>
        <p:blipFill>
          <a:blip r:embed="rId4"/>
          <a:stretch>
            <a:fillRect/>
          </a:stretch>
        </p:blipFill>
        <p:spPr>
          <a:xfrm>
            <a:off x="695324" y="1552232"/>
            <a:ext cx="5082477" cy="3879665"/>
          </a:xfrm>
          <a:prstGeom prst="rect">
            <a:avLst/>
          </a:prstGeom>
        </p:spPr>
      </p:pic>
      <p:pic>
        <p:nvPicPr>
          <p:cNvPr id="6" name="Bildobjekt 5"/>
          <p:cNvPicPr>
            <a:picLocks noChangeAspect="1"/>
          </p:cNvPicPr>
          <p:nvPr/>
        </p:nvPicPr>
        <p:blipFill>
          <a:blip r:embed="rId5"/>
          <a:stretch>
            <a:fillRect/>
          </a:stretch>
        </p:blipFill>
        <p:spPr>
          <a:xfrm>
            <a:off x="5866174" y="2044624"/>
            <a:ext cx="5527473" cy="3124846"/>
          </a:xfrm>
          <a:prstGeom prst="rect">
            <a:avLst/>
          </a:prstGeom>
        </p:spPr>
      </p:pic>
    </p:spTree>
    <p:extLst>
      <p:ext uri="{BB962C8B-B14F-4D97-AF65-F5344CB8AC3E}">
        <p14:creationId xmlns:p14="http://schemas.microsoft.com/office/powerpoint/2010/main" val="400948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Diskussion</a:t>
            </a:r>
          </a:p>
        </p:txBody>
      </p:sp>
    </p:spTree>
    <p:extLst>
      <p:ext uri="{BB962C8B-B14F-4D97-AF65-F5344CB8AC3E}">
        <p14:creationId xmlns:p14="http://schemas.microsoft.com/office/powerpoint/2010/main" val="1720031311"/>
      </p:ext>
    </p:extLst>
  </p:cSld>
  <p:clrMapOvr>
    <a:masterClrMapping/>
  </p:clrMapOvr>
</p:sld>
</file>

<file path=ppt/theme/theme1.xml><?xml version="1.0" encoding="utf-8"?>
<a:theme xmlns:a="http://schemas.openxmlformats.org/drawingml/2006/main" name="Standard - Röd">
  <a:themeElements>
    <a:clrScheme name="RD23">
      <a:dk1>
        <a:sysClr val="windowText" lastClr="000000"/>
      </a:dk1>
      <a:lt1>
        <a:sysClr val="window" lastClr="FFFFFF"/>
      </a:lt1>
      <a:dk2>
        <a:srgbClr val="595959"/>
      </a:dk2>
      <a:lt2>
        <a:srgbClr val="FBDCE2"/>
      </a:lt2>
      <a:accent1>
        <a:srgbClr val="DB3747"/>
      </a:accent1>
      <a:accent2>
        <a:srgbClr val="168DAF"/>
      </a:accent2>
      <a:accent3>
        <a:srgbClr val="178572"/>
      </a:accent3>
      <a:accent4>
        <a:srgbClr val="FED379"/>
      </a:accent4>
      <a:accent5>
        <a:srgbClr val="F4A9B6"/>
      </a:accent5>
      <a:accent6>
        <a:srgbClr val="93D3E5"/>
      </a:accent6>
      <a:hlink>
        <a:srgbClr val="03577B"/>
      </a:hlink>
      <a:folHlink>
        <a:srgbClr val="03577B"/>
      </a:folHlink>
    </a:clrScheme>
    <a:fontScheme name="RD2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C267BC-D17A-499F-82A2-2C5DF6F2F696}" vid="{A4965A66-38A4-4139-8353-ADD0805D89E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E9B1CEAC531484189D8737E93B174AC" ma:contentTypeVersion="4" ma:contentTypeDescription="Skapa ett nytt dokument." ma:contentTypeScope="" ma:versionID="8923703b0456a3fcdd7b1effbecea89a">
  <xsd:schema xmlns:xsd="http://www.w3.org/2001/XMLSchema" xmlns:xs="http://www.w3.org/2001/XMLSchema" xmlns:p="http://schemas.microsoft.com/office/2006/metadata/properties" xmlns:ns2="19fc1167-6ca2-49d2-a315-934ecfa7586b" targetNamespace="http://schemas.microsoft.com/office/2006/metadata/properties" ma:root="true" ma:fieldsID="e3aa159071357a239c6420896121a3ca" ns2:_="">
    <xsd:import namespace="19fc1167-6ca2-49d2-a315-934ecfa758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c1167-6ca2-49d2-a315-934ecfa758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D154C-66B4-4E83-9033-A5387374B7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c1167-6ca2-49d2-a315-934ecfa758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C8780B-3F8C-40A4-A45D-1529D097AC8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9fc1167-6ca2-49d2-a315-934ecfa7586b"/>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3B92BFF9-82BB-445E-BE1D-BE3D555199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Bildspel</Template>
  <TotalTime>4064</TotalTime>
  <Words>588</Words>
  <Application>Microsoft Office PowerPoint</Application>
  <PresentationFormat>Bredbild</PresentationFormat>
  <Paragraphs>67</Paragraphs>
  <Slides>15</Slides>
  <Notes>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15</vt:i4>
      </vt:variant>
    </vt:vector>
  </HeadingPairs>
  <TitlesOfParts>
    <vt:vector size="19" baseType="lpstr">
      <vt:lpstr>Arial</vt:lpstr>
      <vt:lpstr>Arial Black</vt:lpstr>
      <vt:lpstr>Calibri</vt:lpstr>
      <vt:lpstr>Standard - Röd</vt:lpstr>
      <vt:lpstr>Informationsmaterial</vt:lpstr>
      <vt:lpstr>Innehåll</vt:lpstr>
      <vt:lpstr>Inledning</vt:lpstr>
      <vt:lpstr>Film om välfärdsbrottslighet (SKR)</vt:lpstr>
      <vt:lpstr>Välfärdsbrott</vt:lpstr>
      <vt:lpstr>PowerPoint-presentation</vt:lpstr>
      <vt:lpstr>Otillåten påverkan</vt:lpstr>
      <vt:lpstr>Otillåten påverkan (valbar)</vt:lpstr>
      <vt:lpstr>Diskussion</vt:lpstr>
      <vt:lpstr>Välfärdsbrott i vår verksamhet </vt:lpstr>
      <vt:lpstr>Otillåten påverkan i vår verksamhet</vt:lpstr>
      <vt:lpstr>Dilemmaövning</vt:lpstr>
      <vt:lpstr>DILEMMA -VALBAR</vt:lpstr>
      <vt:lpstr>Avslutning</vt:lpstr>
      <vt:lpstr> Tack! </vt:lpstr>
    </vt:vector>
  </TitlesOfParts>
  <Company>Landstinget Dalarna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Informationsmaterial</dc:title>
  <dc:creator>bacjes</dc:creator>
  <cp:lastModifiedBy>Jansson Markus /Regionstyrelsens förvaltning Kommunikationsenhet /Falun</cp:lastModifiedBy>
  <cp:revision>59</cp:revision>
  <dcterms:created xsi:type="dcterms:W3CDTF">2025-04-30T08:06:04Z</dcterms:created>
  <dcterms:modified xsi:type="dcterms:W3CDTF">2026-04-16T09:30:03Z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0x010100FE9B1CEAC531484189D8737E93B174AC</vt:lpwstr>
  </property>
  <property fmtid="{D5CDD505-2E9C-101B-9397-08002B2CF9AE}" pid="3" name="d35d67994db9475aa58636ebfce59533">
    <vt:lpwstr>sv - svenska|fc4bf42e-8ca5-492e-bdac-5e5e0115cfa8</vt:lpwstr>
  </property>
  <property fmtid="{D5CDD505-2E9C-101B-9397-08002B2CF9AE}" pid="4" name="TaxCatchAll">
    <vt:lpwstr>1;#sv - svenska</vt:lpwstr>
  </property>
  <property fmtid="{D5CDD505-2E9C-101B-9397-08002B2CF9AE}" pid="5" name="_dlc_DocIdItemGuid">
    <vt:lpwstr>606d0511-76fd-4c7a-ae94-5b4879eee71d</vt:lpwstr>
  </property>
  <property fmtid="{D5CDD505-2E9C-101B-9397-08002B2CF9AE}" pid="6" name="LD_GallerForVerksamhet">
    <vt:lpwstr>3;#LD|30ac7822-68c2-42d2-8d58-accf1e3539f2</vt:lpwstr>
  </property>
  <property fmtid="{D5CDD505-2E9C-101B-9397-08002B2CF9AE}" pid="7" name="LD_Process">
    <vt:lpwstr/>
  </property>
  <property fmtid="{D5CDD505-2E9C-101B-9397-08002B2CF9AE}" pid="8" name="LD_Nyckelord">
    <vt:lpwstr>31;#mall|53b30309-b039-45d6-8033-f182646ac39a;#54;#grafisk produktion|b8397e3e-bea1-44b5-bb19-b68d199fc022;#141;#power point|ac085ffe-8bcc-4f06-b694-c37579bb604e</vt:lpwstr>
  </property>
  <property fmtid="{D5CDD505-2E9C-101B-9397-08002B2CF9AE}" pid="9" name="LD_Dokumentsamling">
    <vt:lpwstr>122;#Grafisk produktion|916142d0-87d5-45a4-88e1-e3b297b5d7f3</vt:lpwstr>
  </property>
  <property fmtid="{D5CDD505-2E9C-101B-9397-08002B2CF9AE}" pid="10" name="LD_Dokumenttyp">
    <vt:lpwstr>11;#Standarddokument|4d12e0b9-1967-41ec-b4ec-5579d11176b8</vt:lpwstr>
  </property>
  <property fmtid="{D5CDD505-2E9C-101B-9397-08002B2CF9AE}" pid="11" name="LD_Ledningssytem">
    <vt:lpwstr/>
  </property>
  <property fmtid="{D5CDD505-2E9C-101B-9397-08002B2CF9AE}" pid="12" name="Granskning">
    <vt:lpwstr/>
  </property>
  <property fmtid="{D5CDD505-2E9C-101B-9397-08002B2CF9AE}" pid="13" name="LD_Sprak">
    <vt:lpwstr>1;#sv - svenska|fc4bf42e-8ca5-492e-bdac-5e5e0115cfa8</vt:lpwstr>
  </property>
</Properties>
</file>